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2" r:id="rId1"/>
  </p:sldMasterIdLst>
  <p:notesMasterIdLst>
    <p:notesMasterId r:id="rId190"/>
  </p:notesMasterIdLst>
  <p:handoutMasterIdLst>
    <p:handoutMasterId r:id="rId191"/>
  </p:handoutMasterIdLst>
  <p:sldIdLst>
    <p:sldId id="382" r:id="rId2"/>
    <p:sldId id="256" r:id="rId3"/>
    <p:sldId id="257" r:id="rId4"/>
    <p:sldId id="258" r:id="rId5"/>
    <p:sldId id="259" r:id="rId6"/>
    <p:sldId id="265" r:id="rId7"/>
    <p:sldId id="266" r:id="rId8"/>
    <p:sldId id="267" r:id="rId9"/>
    <p:sldId id="268" r:id="rId10"/>
    <p:sldId id="269"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415" r:id="rId24"/>
    <p:sldId id="289" r:id="rId25"/>
    <p:sldId id="290" r:id="rId26"/>
    <p:sldId id="291" r:id="rId27"/>
    <p:sldId id="292" r:id="rId28"/>
    <p:sldId id="293" r:id="rId29"/>
    <p:sldId id="294" r:id="rId30"/>
    <p:sldId id="295" r:id="rId31"/>
    <p:sldId id="296" r:id="rId32"/>
    <p:sldId id="297" r:id="rId33"/>
    <p:sldId id="298" r:id="rId34"/>
    <p:sldId id="418" r:id="rId35"/>
    <p:sldId id="300" r:id="rId36"/>
    <p:sldId id="301" r:id="rId37"/>
    <p:sldId id="302" r:id="rId38"/>
    <p:sldId id="303" r:id="rId39"/>
    <p:sldId id="304" r:id="rId40"/>
    <p:sldId id="305" r:id="rId41"/>
    <p:sldId id="356" r:id="rId42"/>
    <p:sldId id="299" r:id="rId43"/>
    <p:sldId id="417" r:id="rId44"/>
    <p:sldId id="416" r:id="rId45"/>
    <p:sldId id="306" r:id="rId46"/>
    <p:sldId id="307" r:id="rId47"/>
    <p:sldId id="308" r:id="rId48"/>
    <p:sldId id="309" r:id="rId49"/>
    <p:sldId id="310" r:id="rId50"/>
    <p:sldId id="311" r:id="rId51"/>
    <p:sldId id="312" r:id="rId52"/>
    <p:sldId id="315" r:id="rId53"/>
    <p:sldId id="316" r:id="rId54"/>
    <p:sldId id="313" r:id="rId55"/>
    <p:sldId id="317" r:id="rId56"/>
    <p:sldId id="323" r:id="rId57"/>
    <p:sldId id="318" r:id="rId58"/>
    <p:sldId id="319" r:id="rId59"/>
    <p:sldId id="320" r:id="rId60"/>
    <p:sldId id="321" r:id="rId61"/>
    <p:sldId id="322" r:id="rId62"/>
    <p:sldId id="383" r:id="rId63"/>
    <p:sldId id="419" r:id="rId64"/>
    <p:sldId id="324" r:id="rId65"/>
    <p:sldId id="325" r:id="rId66"/>
    <p:sldId id="326" r:id="rId67"/>
    <p:sldId id="327" r:id="rId68"/>
    <p:sldId id="328" r:id="rId69"/>
    <p:sldId id="330" r:id="rId70"/>
    <p:sldId id="331" r:id="rId71"/>
    <p:sldId id="384" r:id="rId72"/>
    <p:sldId id="385" r:id="rId73"/>
    <p:sldId id="386" r:id="rId74"/>
    <p:sldId id="420" r:id="rId75"/>
    <p:sldId id="329" r:id="rId76"/>
    <p:sldId id="387" r:id="rId77"/>
    <p:sldId id="392" r:id="rId78"/>
    <p:sldId id="332" r:id="rId79"/>
    <p:sldId id="333" r:id="rId80"/>
    <p:sldId id="334" r:id="rId81"/>
    <p:sldId id="336" r:id="rId82"/>
    <p:sldId id="335" r:id="rId83"/>
    <p:sldId id="393" r:id="rId84"/>
    <p:sldId id="337" r:id="rId85"/>
    <p:sldId id="391" r:id="rId86"/>
    <p:sldId id="389" r:id="rId87"/>
    <p:sldId id="397" r:id="rId88"/>
    <p:sldId id="398" r:id="rId89"/>
    <p:sldId id="390" r:id="rId90"/>
    <p:sldId id="388" r:id="rId91"/>
    <p:sldId id="394" r:id="rId92"/>
    <p:sldId id="395" r:id="rId93"/>
    <p:sldId id="396" r:id="rId94"/>
    <p:sldId id="400" r:id="rId95"/>
    <p:sldId id="401" r:id="rId96"/>
    <p:sldId id="357" r:id="rId97"/>
    <p:sldId id="370" r:id="rId98"/>
    <p:sldId id="371" r:id="rId99"/>
    <p:sldId id="374" r:id="rId100"/>
    <p:sldId id="372" r:id="rId101"/>
    <p:sldId id="373" r:id="rId102"/>
    <p:sldId id="376" r:id="rId103"/>
    <p:sldId id="377" r:id="rId104"/>
    <p:sldId id="407" r:id="rId105"/>
    <p:sldId id="402" r:id="rId106"/>
    <p:sldId id="405" r:id="rId107"/>
    <p:sldId id="406" r:id="rId108"/>
    <p:sldId id="403" r:id="rId109"/>
    <p:sldId id="404" r:id="rId110"/>
    <p:sldId id="369" r:id="rId111"/>
    <p:sldId id="379" r:id="rId112"/>
    <p:sldId id="421" r:id="rId113"/>
    <p:sldId id="422" r:id="rId114"/>
    <p:sldId id="423" r:id="rId115"/>
    <p:sldId id="424" r:id="rId116"/>
    <p:sldId id="380" r:id="rId117"/>
    <p:sldId id="381" r:id="rId118"/>
    <p:sldId id="425" r:id="rId119"/>
    <p:sldId id="426" r:id="rId120"/>
    <p:sldId id="428" r:id="rId121"/>
    <p:sldId id="429" r:id="rId122"/>
    <p:sldId id="430" r:id="rId123"/>
    <p:sldId id="488" r:id="rId124"/>
    <p:sldId id="489" r:id="rId125"/>
    <p:sldId id="490" r:id="rId126"/>
    <p:sldId id="432" r:id="rId127"/>
    <p:sldId id="433" r:id="rId128"/>
    <p:sldId id="434" r:id="rId129"/>
    <p:sldId id="435" r:id="rId130"/>
    <p:sldId id="436" r:id="rId131"/>
    <p:sldId id="438" r:id="rId132"/>
    <p:sldId id="440" r:id="rId133"/>
    <p:sldId id="437" r:id="rId134"/>
    <p:sldId id="439" r:id="rId135"/>
    <p:sldId id="441" r:id="rId136"/>
    <p:sldId id="491" r:id="rId137"/>
    <p:sldId id="492" r:id="rId138"/>
    <p:sldId id="493" r:id="rId139"/>
    <p:sldId id="338" r:id="rId140"/>
    <p:sldId id="443" r:id="rId141"/>
    <p:sldId id="444" r:id="rId142"/>
    <p:sldId id="445" r:id="rId143"/>
    <p:sldId id="446" r:id="rId144"/>
    <p:sldId id="448" r:id="rId145"/>
    <p:sldId id="449" r:id="rId146"/>
    <p:sldId id="453" r:id="rId147"/>
    <p:sldId id="447" r:id="rId148"/>
    <p:sldId id="494" r:id="rId149"/>
    <p:sldId id="452" r:id="rId150"/>
    <p:sldId id="408" r:id="rId151"/>
    <p:sldId id="409" r:id="rId152"/>
    <p:sldId id="454" r:id="rId153"/>
    <p:sldId id="455" r:id="rId154"/>
    <p:sldId id="456" r:id="rId155"/>
    <p:sldId id="457" r:id="rId156"/>
    <p:sldId id="458" r:id="rId157"/>
    <p:sldId id="410" r:id="rId158"/>
    <p:sldId id="461" r:id="rId159"/>
    <p:sldId id="459" r:id="rId160"/>
    <p:sldId id="411" r:id="rId161"/>
    <p:sldId id="462" r:id="rId162"/>
    <p:sldId id="412" r:id="rId163"/>
    <p:sldId id="464" r:id="rId164"/>
    <p:sldId id="414" r:id="rId165"/>
    <p:sldId id="465" r:id="rId166"/>
    <p:sldId id="466" r:id="rId167"/>
    <p:sldId id="413"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7" r:id="rId187"/>
    <p:sldId id="485" r:id="rId188"/>
    <p:sldId id="486" r:id="rId189"/>
  </p:sldIdLst>
  <p:sldSz cx="9144000" cy="6858000" type="screen4x3"/>
  <p:notesSz cx="6858000" cy="9723438"/>
  <p:defaultTextStyle>
    <a:defPPr>
      <a:defRPr lang="en-US"/>
    </a:defPPr>
    <a:lvl1pPr algn="r" rtl="1" fontAlgn="base">
      <a:spcBef>
        <a:spcPct val="0"/>
      </a:spcBef>
      <a:spcAft>
        <a:spcPct val="0"/>
      </a:spcAft>
      <a:defRPr sz="12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2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2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2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Tahoma" pitchFamily="34" charset="0"/>
        <a:ea typeface="+mn-ea"/>
        <a:cs typeface="Times New Roman" pitchFamily="18" charset="0"/>
      </a:defRPr>
    </a:lvl6pPr>
    <a:lvl7pPr marL="2743200" algn="r" defTabSz="914400" rtl="1" eaLnBrk="1" latinLnBrk="0" hangingPunct="1">
      <a:defRPr sz="1200" kern="1200">
        <a:solidFill>
          <a:schemeClr val="tx1"/>
        </a:solidFill>
        <a:latin typeface="Tahoma" pitchFamily="34" charset="0"/>
        <a:ea typeface="+mn-ea"/>
        <a:cs typeface="Times New Roman" pitchFamily="18" charset="0"/>
      </a:defRPr>
    </a:lvl7pPr>
    <a:lvl8pPr marL="3200400" algn="r" defTabSz="914400" rtl="1" eaLnBrk="1" latinLnBrk="0" hangingPunct="1">
      <a:defRPr sz="1200" kern="1200">
        <a:solidFill>
          <a:schemeClr val="tx1"/>
        </a:solidFill>
        <a:latin typeface="Tahoma" pitchFamily="34" charset="0"/>
        <a:ea typeface="+mn-ea"/>
        <a:cs typeface="Times New Roman" pitchFamily="18" charset="0"/>
      </a:defRPr>
    </a:lvl8pPr>
    <a:lvl9pPr marL="3657600" algn="r" defTabSz="914400" rtl="1" eaLnBrk="1" latinLnBrk="0" hangingPunct="1">
      <a:defRPr sz="1200" kern="1200">
        <a:solidFill>
          <a:schemeClr val="tx1"/>
        </a:solidFill>
        <a:latin typeface="Tahoma" pitchFamily="34" charset="0"/>
        <a:ea typeface="+mn-ea"/>
        <a:cs typeface="Times New Roman" pitchFamily="18" charset="0"/>
      </a:defRPr>
    </a:lvl9pPr>
  </p:defaultTextStyle>
  <p:modifyVerifier cryptProviderType="rsaFull" cryptAlgorithmClass="hash" cryptAlgorithmType="typeAny" cryptAlgorithmSid="4" spinCount="50000" saltData="NwQ3o7g9iZZLjEMV24u9CQ" hashData="1HjR6RXk1RRmDQOVgbAoh1RW3a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a:srgbClr val="00FF00"/>
    <a:srgbClr val="003399"/>
    <a:srgbClr val="99FFCC"/>
    <a:srgbClr val="0066FF"/>
    <a:srgbClr val="008000"/>
    <a:srgbClr val="FFFF00"/>
    <a:srgbClr val="FFEA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autoAdjust="0"/>
    <p:restoredTop sz="94660"/>
  </p:normalViewPr>
  <p:slideViewPr>
    <p:cSldViewPr>
      <p:cViewPr>
        <p:scale>
          <a:sx n="100" d="100"/>
          <a:sy n="100" d="100"/>
        </p:scale>
        <p:origin x="-2520" y="-4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75" d="100"/>
        <a:sy n="75" d="100"/>
      </p:scale>
      <p:origin x="0" y="24372"/>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8" Type="http://schemas.openxmlformats.org/officeDocument/2006/relationships/slide" Target="slides/slide68.xml"/><Relationship Id="rId3" Type="http://schemas.openxmlformats.org/officeDocument/2006/relationships/slide" Target="slides/slide28.xml"/><Relationship Id="rId7" Type="http://schemas.openxmlformats.org/officeDocument/2006/relationships/slide" Target="slides/slide42.xml"/><Relationship Id="rId2" Type="http://schemas.openxmlformats.org/officeDocument/2006/relationships/slide" Target="slides/slide12.xml"/><Relationship Id="rId1" Type="http://schemas.openxmlformats.org/officeDocument/2006/relationships/slide" Target="slides/slide2.xml"/><Relationship Id="rId6" Type="http://schemas.openxmlformats.org/officeDocument/2006/relationships/slide" Target="slides/slide34.xml"/><Relationship Id="rId11" Type="http://schemas.openxmlformats.org/officeDocument/2006/relationships/slide" Target="slides/slide161.xml"/><Relationship Id="rId5" Type="http://schemas.openxmlformats.org/officeDocument/2006/relationships/slide" Target="slides/slide32.xml"/><Relationship Id="rId10" Type="http://schemas.openxmlformats.org/officeDocument/2006/relationships/slide" Target="slides/slide81.xml"/><Relationship Id="rId4" Type="http://schemas.openxmlformats.org/officeDocument/2006/relationships/slide" Target="slides/slide30.xml"/><Relationship Id="rId9"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4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5.wmf"/><Relationship Id="rId1" Type="http://schemas.openxmlformats.org/officeDocument/2006/relationships/image" Target="../media/image46.wmf"/><Relationship Id="rId5" Type="http://schemas.openxmlformats.org/officeDocument/2006/relationships/image" Target="../media/image53.wmf"/><Relationship Id="rId4" Type="http://schemas.openxmlformats.org/officeDocument/2006/relationships/image" Target="../media/image5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6.wmf"/><Relationship Id="rId4" Type="http://schemas.openxmlformats.org/officeDocument/2006/relationships/image" Target="../media/image5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5.wmf"/><Relationship Id="rId4" Type="http://schemas.openxmlformats.org/officeDocument/2006/relationships/image" Target="../media/image5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6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3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4.wmf"/><Relationship Id="rId1" Type="http://schemas.openxmlformats.org/officeDocument/2006/relationships/image" Target="../media/image6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37.wmf"/><Relationship Id="rId1" Type="http://schemas.openxmlformats.org/officeDocument/2006/relationships/image" Target="../media/image6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37.wmf"/><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9.wmf"/><Relationship Id="rId4" Type="http://schemas.openxmlformats.org/officeDocument/2006/relationships/image" Target="../media/image7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69.wmf"/><Relationship Id="rId4" Type="http://schemas.openxmlformats.org/officeDocument/2006/relationships/image" Target="../media/image6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79.wmf"/><Relationship Id="rId4" Type="http://schemas.openxmlformats.org/officeDocument/2006/relationships/image" Target="../media/image6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6.wmf"/><Relationship Id="rId1" Type="http://schemas.openxmlformats.org/officeDocument/2006/relationships/image" Target="../media/image80.wmf"/><Relationship Id="rId4" Type="http://schemas.openxmlformats.org/officeDocument/2006/relationships/image" Target="../media/image8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6.wmf"/><Relationship Id="rId1" Type="http://schemas.openxmlformats.org/officeDocument/2006/relationships/image" Target="../media/image82.wmf"/><Relationship Id="rId4" Type="http://schemas.openxmlformats.org/officeDocument/2006/relationships/image" Target="../media/image6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8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8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8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98.wmf"/><Relationship Id="rId1" Type="http://schemas.openxmlformats.org/officeDocument/2006/relationships/image" Target="../media/image3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37.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9.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71.wmf"/><Relationship Id="rId1" Type="http://schemas.openxmlformats.org/officeDocument/2006/relationships/image" Target="../media/image6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66.wmf"/><Relationship Id="rId4" Type="http://schemas.openxmlformats.org/officeDocument/2006/relationships/image" Target="../media/image64.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85.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5.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100.wmf"/><Relationship Id="rId1" Type="http://schemas.openxmlformats.org/officeDocument/2006/relationships/image" Target="../media/image85.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a:latin typeface="Times New Roman" pitchFamily="18" charset="0"/>
                <a:cs typeface="Times New Roman" pitchFamily="18" charset="0"/>
              </a:defRPr>
            </a:lvl1pPr>
          </a:lstStyle>
          <a:p>
            <a:pPr>
              <a:defRPr/>
            </a:pPr>
            <a:fld id="{3E663005-A9F2-43F7-BD59-70E1B97BAEB3}" type="slidenum">
              <a:rPr lang="he-IL"/>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a:p>
        </p:txBody>
      </p:sp>
      <p:sp>
        <p:nvSpPr>
          <p:cNvPr id="196612" name="Rectangle 4"/>
          <p:cNvSpPr>
            <a:spLocks noChangeArrowheads="1" noTextEdit="1"/>
          </p:cNvSpPr>
          <p:nvPr>
            <p:ph type="sldImg" idx="2"/>
          </p:nvPr>
        </p:nvSpPr>
        <p:spPr bwMode="auto">
          <a:xfrm>
            <a:off x="1000125" y="730250"/>
            <a:ext cx="4859338" cy="36449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618038"/>
            <a:ext cx="5029200" cy="4375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ltLang="en-US" noProof="0" smtClean="0"/>
              <a:t>לחץ כדי לשנות סגנון טקסט בסיס</a:t>
            </a:r>
          </a:p>
          <a:p>
            <a:pPr lvl="1"/>
            <a:r>
              <a:rPr lang="he-IL" altLang="en-US" noProof="0" smtClean="0"/>
              <a:t>רמה שניה</a:t>
            </a:r>
          </a:p>
          <a:p>
            <a:pPr lvl="2"/>
            <a:r>
              <a:rPr lang="he-IL" altLang="en-US" noProof="0" smtClean="0"/>
              <a:t>רמה שלישית</a:t>
            </a:r>
          </a:p>
          <a:p>
            <a:pPr lvl="3"/>
            <a:r>
              <a:rPr lang="he-IL" altLang="en-US" noProof="0" smtClean="0"/>
              <a:t>רמה רביעית</a:t>
            </a:r>
          </a:p>
          <a:p>
            <a:pPr lvl="4"/>
            <a:r>
              <a:rPr lang="he-IL" altLang="en-US" noProof="0" smtClean="0"/>
              <a:t>רמה חמישית</a:t>
            </a:r>
          </a:p>
        </p:txBody>
      </p:sp>
      <p:sp>
        <p:nvSpPr>
          <p:cNvPr id="15366" name="Rectangle 6"/>
          <p:cNvSpPr>
            <a:spLocks noGrp="1" noChangeArrowheads="1"/>
          </p:cNvSpPr>
          <p:nvPr>
            <p:ph type="ftr" sz="quarter" idx="4"/>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a:latin typeface="Times New Roman" pitchFamily="18" charset="0"/>
                <a:cs typeface="Times New Roman" pitchFamily="18" charset="0"/>
              </a:defRPr>
            </a:lvl1pPr>
          </a:lstStyle>
          <a:p>
            <a:pPr>
              <a:defRPr/>
            </a:pPr>
            <a:fld id="{607944FA-A08A-4653-B648-B9EB3C2FC857}"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he-IL" smtClean="0"/>
          </a:p>
        </p:txBody>
      </p:sp>
      <p:sp>
        <p:nvSpPr>
          <p:cNvPr id="197636" name="Slide Number Placeholder 3"/>
          <p:cNvSpPr>
            <a:spLocks noGrp="1"/>
          </p:cNvSpPr>
          <p:nvPr>
            <p:ph type="sldNum" sz="quarter" idx="5"/>
          </p:nvPr>
        </p:nvSpPr>
        <p:spPr>
          <a:noFill/>
        </p:spPr>
        <p:txBody>
          <a:bodyPr/>
          <a:lstStyle/>
          <a:p>
            <a:fld id="{022D8E4E-1721-4245-80FE-85C5615E2309}" type="slidenum">
              <a:rPr lang="he-IL"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DC6BE250-53DD-4911-A072-0442612E2214}" type="slidenum">
              <a:rPr lang="he-IL" smtClean="0"/>
              <a:pPr/>
              <a:t>10</a:t>
            </a:fld>
            <a:endParaRPr lang="en-US" smtClean="0"/>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8D8C488C-B587-47DC-9EE4-9A4706D6641E}" type="slidenum">
              <a:rPr lang="he-IL" smtClean="0"/>
              <a:pPr/>
              <a:t>11</a:t>
            </a:fld>
            <a:endParaRPr lang="en-US" smtClean="0"/>
          </a:p>
        </p:txBody>
      </p:sp>
      <p:sp>
        <p:nvSpPr>
          <p:cNvPr id="207875" name="Rectangle 2"/>
          <p:cNvSpPr>
            <a:spLocks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36E724E-D1EA-4307-9492-4039FC47D3E5}" type="slidenum">
              <a:rPr lang="he-IL" smtClean="0"/>
              <a:pPr/>
              <a:t>12</a:t>
            </a:fld>
            <a:endParaRPr lang="en-US" smtClean="0"/>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AB71C624-1B1A-453E-90BF-5C453D19D063}" type="slidenum">
              <a:rPr lang="he-IL" smtClean="0"/>
              <a:pPr/>
              <a:t>13</a:t>
            </a:fld>
            <a:endParaRPr lang="en-US" smtClean="0"/>
          </a:p>
        </p:txBody>
      </p:sp>
      <p:sp>
        <p:nvSpPr>
          <p:cNvPr id="209923" name="Rectangle 2"/>
          <p:cNvSpPr>
            <a:spLocks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0BE7A939-131A-44E8-98EC-164F5C39A00E}" type="slidenum">
              <a:rPr lang="he-IL" smtClean="0"/>
              <a:pPr/>
              <a:t>14</a:t>
            </a:fld>
            <a:endParaRPr lang="en-US" smtClean="0"/>
          </a:p>
        </p:txBody>
      </p:sp>
      <p:sp>
        <p:nvSpPr>
          <p:cNvPr id="210947" name="Rectangle 2"/>
          <p:cNvSpPr>
            <a:spLocks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BFFC3634-1B20-44B7-BC2F-4E5D67395781}" type="slidenum">
              <a:rPr lang="he-IL" smtClean="0"/>
              <a:pPr/>
              <a:t>15</a:t>
            </a:fld>
            <a:endParaRPr lang="en-US" smtClean="0"/>
          </a:p>
        </p:txBody>
      </p:sp>
      <p:sp>
        <p:nvSpPr>
          <p:cNvPr id="211971" name="Rectangle 2"/>
          <p:cNvSpPr>
            <a:spLocks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55749812-41F8-4E58-885D-D929C20CD59C}" type="slidenum">
              <a:rPr lang="he-IL" smtClean="0"/>
              <a:pPr/>
              <a:t>16</a:t>
            </a:fld>
            <a:endParaRPr lang="en-US" smtClean="0"/>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F687BDD3-0041-43B5-BB75-F0BDADBD05EE}" type="slidenum">
              <a:rPr lang="he-IL" smtClean="0"/>
              <a:pPr/>
              <a:t>17</a:t>
            </a:fld>
            <a:endParaRPr lang="en-US" smtClean="0"/>
          </a:p>
        </p:txBody>
      </p:sp>
      <p:sp>
        <p:nvSpPr>
          <p:cNvPr id="214019" name="Rectangle 2"/>
          <p:cNvSpPr>
            <a:spLocks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FFF774DA-56E2-4226-93FD-DB14945DF7D1}" type="slidenum">
              <a:rPr lang="he-IL" smtClean="0"/>
              <a:pPr/>
              <a:t>18</a:t>
            </a:fld>
            <a:endParaRPr lang="en-US" smtClean="0"/>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43400A10-6EF8-4295-8FDC-9757D54E7E7D}" type="slidenum">
              <a:rPr lang="he-IL" smtClean="0"/>
              <a:pPr/>
              <a:t>19</a:t>
            </a:fld>
            <a:endParaRPr lang="en-US" smtClean="0"/>
          </a:p>
        </p:txBody>
      </p:sp>
      <p:sp>
        <p:nvSpPr>
          <p:cNvPr id="216067" name="Rectangle 2"/>
          <p:cNvSpPr>
            <a:spLocks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5570DCC5-B214-484B-9495-BDB732972841}" type="slidenum">
              <a:rPr lang="he-IL" smtClean="0"/>
              <a:pPr/>
              <a:t>2</a:t>
            </a:fld>
            <a:endParaRPr lang="en-US" smtClean="0"/>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he-IL" smtClean="0"/>
              <a:t>1. ביבליוגרפיה</a:t>
            </a:r>
          </a:p>
          <a:p>
            <a:pPr eaLnBrk="1" hangingPunct="1"/>
            <a:r>
              <a:rPr lang="he-IL" smtClean="0"/>
              <a:t>2. שיעורים</a:t>
            </a:r>
          </a:p>
          <a:p>
            <a:pPr eaLnBrk="1" hangingPunct="1"/>
            <a:r>
              <a:rPr lang="he-IL" smtClean="0"/>
              <a:t>3. תרגילים ומבחן</a:t>
            </a:r>
          </a:p>
          <a:p>
            <a:pPr eaLnBrk="1" hangingPunct="1"/>
            <a:r>
              <a:rPr lang="he-IL" smtClean="0"/>
              <a:t>4. טלפון</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940B2291-199C-41CF-A8EE-EDAC34644F8F}" type="slidenum">
              <a:rPr lang="he-IL" smtClean="0"/>
              <a:pPr/>
              <a:t>20</a:t>
            </a:fld>
            <a:endParaRPr lang="en-US" smtClean="0"/>
          </a:p>
        </p:txBody>
      </p:sp>
      <p:sp>
        <p:nvSpPr>
          <p:cNvPr id="217091" name="Rectangle 2"/>
          <p:cNvSpPr>
            <a:spLocks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7AF77749-DD0F-4F20-85DA-53987E6D835E}" type="slidenum">
              <a:rPr lang="he-IL" smtClean="0"/>
              <a:pPr/>
              <a:t>21</a:t>
            </a:fld>
            <a:endParaRPr lang="en-US" smtClean="0"/>
          </a:p>
        </p:txBody>
      </p:sp>
      <p:sp>
        <p:nvSpPr>
          <p:cNvPr id="218115" name="Rectangle 2"/>
          <p:cNvSpPr>
            <a:spLocks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5E7CC2BB-A540-4DEE-A808-44410D707D64}" type="slidenum">
              <a:rPr lang="he-IL" smtClean="0"/>
              <a:pPr/>
              <a:t>22</a:t>
            </a:fld>
            <a:endParaRPr lang="en-US" smtClean="0"/>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CD34DD60-BBEC-4E87-8E24-C4FDBA1126AD}" type="slidenum">
              <a:rPr lang="he-IL" smtClean="0"/>
              <a:pPr/>
              <a:t>23</a:t>
            </a:fld>
            <a:endParaRPr lang="en-US" smtClean="0"/>
          </a:p>
        </p:txBody>
      </p:sp>
      <p:sp>
        <p:nvSpPr>
          <p:cNvPr id="220163" name="Rectangle 2"/>
          <p:cNvSpPr>
            <a:spLocks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he-IL" smtClean="0"/>
          </a:p>
        </p:txBody>
      </p:sp>
      <p:sp>
        <p:nvSpPr>
          <p:cNvPr id="221188" name="Slide Number Placeholder 3"/>
          <p:cNvSpPr>
            <a:spLocks noGrp="1"/>
          </p:cNvSpPr>
          <p:nvPr>
            <p:ph type="sldNum" sz="quarter" idx="5"/>
          </p:nvPr>
        </p:nvSpPr>
        <p:spPr>
          <a:noFill/>
        </p:spPr>
        <p:txBody>
          <a:bodyPr/>
          <a:lstStyle/>
          <a:p>
            <a:fld id="{ACCAA306-1CF0-4635-8B51-D4FBD1184551}" type="slidenum">
              <a:rPr lang="he-IL"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he-IL" smtClean="0"/>
          </a:p>
        </p:txBody>
      </p:sp>
      <p:sp>
        <p:nvSpPr>
          <p:cNvPr id="222212" name="Slide Number Placeholder 3"/>
          <p:cNvSpPr>
            <a:spLocks noGrp="1"/>
          </p:cNvSpPr>
          <p:nvPr>
            <p:ph type="sldNum" sz="quarter" idx="5"/>
          </p:nvPr>
        </p:nvSpPr>
        <p:spPr>
          <a:noFill/>
        </p:spPr>
        <p:txBody>
          <a:bodyPr/>
          <a:lstStyle/>
          <a:p>
            <a:fld id="{0FE66A6B-F52A-47F1-9555-ADEB675A60CA}" type="slidenum">
              <a:rPr lang="he-IL"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he-IL" smtClean="0"/>
          </a:p>
        </p:txBody>
      </p:sp>
      <p:sp>
        <p:nvSpPr>
          <p:cNvPr id="223236" name="Slide Number Placeholder 3"/>
          <p:cNvSpPr>
            <a:spLocks noGrp="1"/>
          </p:cNvSpPr>
          <p:nvPr>
            <p:ph type="sldNum" sz="quarter" idx="5"/>
          </p:nvPr>
        </p:nvSpPr>
        <p:spPr>
          <a:noFill/>
        </p:spPr>
        <p:txBody>
          <a:bodyPr/>
          <a:lstStyle/>
          <a:p>
            <a:fld id="{AD4609DB-4294-4B41-880E-E9747368F4E3}" type="slidenum">
              <a:rPr lang="he-IL"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he-IL" smtClean="0"/>
          </a:p>
        </p:txBody>
      </p:sp>
      <p:sp>
        <p:nvSpPr>
          <p:cNvPr id="224260" name="Slide Number Placeholder 3"/>
          <p:cNvSpPr>
            <a:spLocks noGrp="1"/>
          </p:cNvSpPr>
          <p:nvPr>
            <p:ph type="sldNum" sz="quarter" idx="5"/>
          </p:nvPr>
        </p:nvSpPr>
        <p:spPr>
          <a:noFill/>
        </p:spPr>
        <p:txBody>
          <a:bodyPr/>
          <a:lstStyle/>
          <a:p>
            <a:fld id="{302F8E57-B27B-4A43-9023-972EAC84399A}" type="slidenum">
              <a:rPr lang="he-IL"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he-IL" smtClean="0"/>
          </a:p>
        </p:txBody>
      </p:sp>
      <p:sp>
        <p:nvSpPr>
          <p:cNvPr id="225284" name="Slide Number Placeholder 3"/>
          <p:cNvSpPr>
            <a:spLocks noGrp="1"/>
          </p:cNvSpPr>
          <p:nvPr>
            <p:ph type="sldNum" sz="quarter" idx="5"/>
          </p:nvPr>
        </p:nvSpPr>
        <p:spPr>
          <a:noFill/>
        </p:spPr>
        <p:txBody>
          <a:bodyPr/>
          <a:lstStyle/>
          <a:p>
            <a:fld id="{E0B16792-40B8-44E3-BD2E-C807F41EAC6F}" type="slidenum">
              <a:rPr lang="he-IL"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he-IL" smtClean="0"/>
          </a:p>
        </p:txBody>
      </p:sp>
      <p:sp>
        <p:nvSpPr>
          <p:cNvPr id="226308" name="Slide Number Placeholder 3"/>
          <p:cNvSpPr>
            <a:spLocks noGrp="1"/>
          </p:cNvSpPr>
          <p:nvPr>
            <p:ph type="sldNum" sz="quarter" idx="5"/>
          </p:nvPr>
        </p:nvSpPr>
        <p:spPr>
          <a:noFill/>
        </p:spPr>
        <p:txBody>
          <a:bodyPr/>
          <a:lstStyle/>
          <a:p>
            <a:fld id="{0E61F57F-F7D7-4F41-B055-6901B0C5A3EB}" type="slidenum">
              <a:rPr lang="he-IL"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5A5BBE8A-81BC-4703-9862-F8FAB09FFAFF}" type="slidenum">
              <a:rPr lang="he-IL" smtClean="0"/>
              <a:pPr/>
              <a:t>3</a:t>
            </a:fld>
            <a:endParaRPr lang="en-US" smtClean="0"/>
          </a:p>
        </p:txBody>
      </p:sp>
      <p:sp>
        <p:nvSpPr>
          <p:cNvPr id="199683" name="Rectangle 2"/>
          <p:cNvSpPr>
            <a:spLocks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he-IL" smtClean="0"/>
          </a:p>
        </p:txBody>
      </p:sp>
      <p:sp>
        <p:nvSpPr>
          <p:cNvPr id="227332" name="Slide Number Placeholder 3"/>
          <p:cNvSpPr>
            <a:spLocks noGrp="1"/>
          </p:cNvSpPr>
          <p:nvPr>
            <p:ph type="sldNum" sz="quarter" idx="5"/>
          </p:nvPr>
        </p:nvSpPr>
        <p:spPr>
          <a:noFill/>
        </p:spPr>
        <p:txBody>
          <a:bodyPr/>
          <a:lstStyle/>
          <a:p>
            <a:fld id="{EBECE58A-A28A-439B-9995-C5692F9193DD}" type="slidenum">
              <a:rPr lang="he-IL"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he-IL" smtClean="0"/>
          </a:p>
        </p:txBody>
      </p:sp>
      <p:sp>
        <p:nvSpPr>
          <p:cNvPr id="228356" name="Slide Number Placeholder 3"/>
          <p:cNvSpPr>
            <a:spLocks noGrp="1"/>
          </p:cNvSpPr>
          <p:nvPr>
            <p:ph type="sldNum" sz="quarter" idx="5"/>
          </p:nvPr>
        </p:nvSpPr>
        <p:spPr>
          <a:noFill/>
        </p:spPr>
        <p:txBody>
          <a:bodyPr/>
          <a:lstStyle/>
          <a:p>
            <a:fld id="{ABA0F301-F0A7-41BC-A209-B2425543226C}" type="slidenum">
              <a:rPr lang="he-IL"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he-IL" smtClean="0"/>
          </a:p>
        </p:txBody>
      </p:sp>
      <p:sp>
        <p:nvSpPr>
          <p:cNvPr id="229380" name="Slide Number Placeholder 3"/>
          <p:cNvSpPr>
            <a:spLocks noGrp="1"/>
          </p:cNvSpPr>
          <p:nvPr>
            <p:ph type="sldNum" sz="quarter" idx="5"/>
          </p:nvPr>
        </p:nvSpPr>
        <p:spPr>
          <a:noFill/>
        </p:spPr>
        <p:txBody>
          <a:bodyPr/>
          <a:lstStyle/>
          <a:p>
            <a:fld id="{A5F27FF0-4880-4A99-B5FB-841251F0897F}" type="slidenum">
              <a:rPr lang="he-IL"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he-IL" smtClean="0"/>
          </a:p>
        </p:txBody>
      </p:sp>
      <p:sp>
        <p:nvSpPr>
          <p:cNvPr id="230404" name="Slide Number Placeholder 3"/>
          <p:cNvSpPr>
            <a:spLocks noGrp="1"/>
          </p:cNvSpPr>
          <p:nvPr>
            <p:ph type="sldNum" sz="quarter" idx="5"/>
          </p:nvPr>
        </p:nvSpPr>
        <p:spPr>
          <a:noFill/>
        </p:spPr>
        <p:txBody>
          <a:bodyPr/>
          <a:lstStyle/>
          <a:p>
            <a:fld id="{F66F0F1F-FC1C-4542-A9BF-E12C8EE0FB47}" type="slidenum">
              <a:rPr lang="he-IL"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DA00FEF-7CF6-4575-8832-C5E7F569CBB8}" type="slidenum">
              <a:rPr lang="he-IL" smtClean="0"/>
              <a:pPr/>
              <a:t>41</a:t>
            </a:fld>
            <a:endParaRPr lang="en-US" smtClean="0"/>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5DAFF4F-98CD-4EDB-96DD-378E74749859}" type="slidenum">
              <a:rPr lang="he-IL" smtClean="0"/>
              <a:pPr/>
              <a:t>43</a:t>
            </a:fld>
            <a:endParaRPr lang="en-US" smtClean="0"/>
          </a:p>
        </p:txBody>
      </p:sp>
      <p:sp>
        <p:nvSpPr>
          <p:cNvPr id="232451" name="Rectangle 2"/>
          <p:cNvSpPr>
            <a:spLocks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8E40AC6D-61B4-4FB8-AEA7-78722DE077DF}" type="slidenum">
              <a:rPr lang="he-IL" smtClean="0"/>
              <a:pPr/>
              <a:t>44</a:t>
            </a:fld>
            <a:endParaRPr lang="en-US" smtClean="0"/>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he-IL" smtClean="0"/>
          </a:p>
        </p:txBody>
      </p:sp>
      <p:sp>
        <p:nvSpPr>
          <p:cNvPr id="234500" name="Slide Number Placeholder 3"/>
          <p:cNvSpPr>
            <a:spLocks noGrp="1"/>
          </p:cNvSpPr>
          <p:nvPr>
            <p:ph type="sldNum" sz="quarter" idx="5"/>
          </p:nvPr>
        </p:nvSpPr>
        <p:spPr>
          <a:noFill/>
        </p:spPr>
        <p:txBody>
          <a:bodyPr/>
          <a:lstStyle/>
          <a:p>
            <a:fld id="{9DE826C9-03A2-44BA-A044-507AB0373D9E}" type="slidenum">
              <a:rPr lang="he-IL" smtClean="0"/>
              <a:pPr/>
              <a:t>45</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he-IL" smtClean="0"/>
          </a:p>
        </p:txBody>
      </p:sp>
      <p:sp>
        <p:nvSpPr>
          <p:cNvPr id="235524" name="Slide Number Placeholder 3"/>
          <p:cNvSpPr>
            <a:spLocks noGrp="1"/>
          </p:cNvSpPr>
          <p:nvPr>
            <p:ph type="sldNum" sz="quarter" idx="5"/>
          </p:nvPr>
        </p:nvSpPr>
        <p:spPr>
          <a:noFill/>
        </p:spPr>
        <p:txBody>
          <a:bodyPr/>
          <a:lstStyle/>
          <a:p>
            <a:fld id="{296D464B-2013-4EB8-9F46-A3C1AB8568C6}" type="slidenum">
              <a:rPr lang="he-IL" smtClean="0"/>
              <a:pPr/>
              <a:t>46</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he-IL" smtClean="0"/>
          </a:p>
        </p:txBody>
      </p:sp>
      <p:sp>
        <p:nvSpPr>
          <p:cNvPr id="236548" name="Slide Number Placeholder 3"/>
          <p:cNvSpPr>
            <a:spLocks noGrp="1"/>
          </p:cNvSpPr>
          <p:nvPr>
            <p:ph type="sldNum" sz="quarter" idx="5"/>
          </p:nvPr>
        </p:nvSpPr>
        <p:spPr>
          <a:noFill/>
        </p:spPr>
        <p:txBody>
          <a:bodyPr/>
          <a:lstStyle/>
          <a:p>
            <a:fld id="{3E6A348E-01AF-4FDB-8EA3-8A1AF291D8F9}" type="slidenum">
              <a:rPr lang="he-IL" smtClean="0"/>
              <a:pPr/>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47C4417E-0431-42F5-9011-239B0FF921C9}" type="slidenum">
              <a:rPr lang="he-IL" smtClean="0"/>
              <a:pPr/>
              <a:t>4</a:t>
            </a:fld>
            <a:endParaRPr lang="en-US" smtClean="0"/>
          </a:p>
        </p:txBody>
      </p:sp>
      <p:sp>
        <p:nvSpPr>
          <p:cNvPr id="200707" name="Rectangle 2"/>
          <p:cNvSpPr>
            <a:spLocks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he-IL" smtClean="0"/>
          </a:p>
        </p:txBody>
      </p:sp>
      <p:sp>
        <p:nvSpPr>
          <p:cNvPr id="237572" name="Slide Number Placeholder 3"/>
          <p:cNvSpPr>
            <a:spLocks noGrp="1"/>
          </p:cNvSpPr>
          <p:nvPr>
            <p:ph type="sldNum" sz="quarter" idx="5"/>
          </p:nvPr>
        </p:nvSpPr>
        <p:spPr>
          <a:noFill/>
        </p:spPr>
        <p:txBody>
          <a:bodyPr/>
          <a:lstStyle/>
          <a:p>
            <a:fld id="{D1AFBE71-DAA8-4588-81F6-97CEB384DF55}" type="slidenum">
              <a:rPr lang="he-IL" smtClean="0"/>
              <a:pPr/>
              <a:t>48</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he-IL" smtClean="0"/>
          </a:p>
        </p:txBody>
      </p:sp>
      <p:sp>
        <p:nvSpPr>
          <p:cNvPr id="238596" name="Slide Number Placeholder 3"/>
          <p:cNvSpPr>
            <a:spLocks noGrp="1"/>
          </p:cNvSpPr>
          <p:nvPr>
            <p:ph type="sldNum" sz="quarter" idx="5"/>
          </p:nvPr>
        </p:nvSpPr>
        <p:spPr>
          <a:noFill/>
        </p:spPr>
        <p:txBody>
          <a:bodyPr/>
          <a:lstStyle/>
          <a:p>
            <a:fld id="{3E3D2F91-A2AD-4887-8163-487A59BEA61D}" type="slidenum">
              <a:rPr lang="he-IL" smtClean="0"/>
              <a:pPr/>
              <a:t>49</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he-IL" smtClean="0"/>
          </a:p>
        </p:txBody>
      </p:sp>
      <p:sp>
        <p:nvSpPr>
          <p:cNvPr id="239620" name="Slide Number Placeholder 3"/>
          <p:cNvSpPr>
            <a:spLocks noGrp="1"/>
          </p:cNvSpPr>
          <p:nvPr>
            <p:ph type="sldNum" sz="quarter" idx="5"/>
          </p:nvPr>
        </p:nvSpPr>
        <p:spPr>
          <a:noFill/>
        </p:spPr>
        <p:txBody>
          <a:bodyPr/>
          <a:lstStyle/>
          <a:p>
            <a:fld id="{D9705306-CE97-49D3-84EE-A911625641F5}" type="slidenum">
              <a:rPr lang="he-IL" smtClean="0"/>
              <a:pPr/>
              <a:t>50</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endParaRPr lang="he-IL" smtClean="0"/>
          </a:p>
        </p:txBody>
      </p:sp>
      <p:sp>
        <p:nvSpPr>
          <p:cNvPr id="240644" name="Slide Number Placeholder 3"/>
          <p:cNvSpPr>
            <a:spLocks noGrp="1"/>
          </p:cNvSpPr>
          <p:nvPr>
            <p:ph type="sldNum" sz="quarter" idx="5"/>
          </p:nvPr>
        </p:nvSpPr>
        <p:spPr>
          <a:noFill/>
        </p:spPr>
        <p:txBody>
          <a:bodyPr/>
          <a:lstStyle/>
          <a:p>
            <a:fld id="{F3074BD6-4F5E-4F61-B6EC-9F194728EA8A}" type="slidenum">
              <a:rPr lang="he-IL" smtClean="0"/>
              <a:pPr/>
              <a:t>51</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he-IL" smtClean="0"/>
          </a:p>
        </p:txBody>
      </p:sp>
      <p:sp>
        <p:nvSpPr>
          <p:cNvPr id="241668" name="Slide Number Placeholder 3"/>
          <p:cNvSpPr>
            <a:spLocks noGrp="1"/>
          </p:cNvSpPr>
          <p:nvPr>
            <p:ph type="sldNum" sz="quarter" idx="5"/>
          </p:nvPr>
        </p:nvSpPr>
        <p:spPr>
          <a:noFill/>
        </p:spPr>
        <p:txBody>
          <a:bodyPr/>
          <a:lstStyle/>
          <a:p>
            <a:fld id="{D10B77D3-1008-493F-BFEE-9A2D3427554B}" type="slidenum">
              <a:rPr lang="he-IL" smtClean="0"/>
              <a:pPr/>
              <a:t>52</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he-IL" smtClean="0"/>
          </a:p>
        </p:txBody>
      </p:sp>
      <p:sp>
        <p:nvSpPr>
          <p:cNvPr id="242692" name="Slide Number Placeholder 3"/>
          <p:cNvSpPr>
            <a:spLocks noGrp="1"/>
          </p:cNvSpPr>
          <p:nvPr>
            <p:ph type="sldNum" sz="quarter" idx="5"/>
          </p:nvPr>
        </p:nvSpPr>
        <p:spPr>
          <a:noFill/>
        </p:spPr>
        <p:txBody>
          <a:bodyPr/>
          <a:lstStyle/>
          <a:p>
            <a:fld id="{70734CAF-4D1F-4944-8A82-426FBD0444DE}" type="slidenum">
              <a:rPr lang="he-IL" smtClean="0"/>
              <a:pPr/>
              <a:t>56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p:spPr>
        <p:txBody>
          <a:bodyPr/>
          <a:lstStyle/>
          <a:p>
            <a:endParaRPr lang="he-IL" smtClean="0"/>
          </a:p>
        </p:txBody>
      </p:sp>
      <p:sp>
        <p:nvSpPr>
          <p:cNvPr id="243716" name="Slide Number Placeholder 3"/>
          <p:cNvSpPr>
            <a:spLocks noGrp="1"/>
          </p:cNvSpPr>
          <p:nvPr>
            <p:ph type="sldNum" sz="quarter" idx="5"/>
          </p:nvPr>
        </p:nvSpPr>
        <p:spPr>
          <a:noFill/>
        </p:spPr>
        <p:txBody>
          <a:bodyPr/>
          <a:lstStyle/>
          <a:p>
            <a:fld id="{044600C3-ADBE-4954-B779-BD2EBEF4B0F1}" type="slidenum">
              <a:rPr lang="he-IL" smtClean="0"/>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he-IL" smtClean="0"/>
          </a:p>
        </p:txBody>
      </p:sp>
      <p:sp>
        <p:nvSpPr>
          <p:cNvPr id="244740" name="Slide Number Placeholder 3"/>
          <p:cNvSpPr>
            <a:spLocks noGrp="1"/>
          </p:cNvSpPr>
          <p:nvPr>
            <p:ph type="sldNum" sz="quarter" idx="5"/>
          </p:nvPr>
        </p:nvSpPr>
        <p:spPr>
          <a:noFill/>
        </p:spPr>
        <p:txBody>
          <a:bodyPr/>
          <a:lstStyle/>
          <a:p>
            <a:fld id="{E4EC3520-CD67-4AC7-8D0F-45D9A413774F}" type="slidenum">
              <a:rPr lang="he-IL" smtClean="0"/>
              <a:pPr/>
              <a:t>58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he-IL" smtClean="0"/>
          </a:p>
        </p:txBody>
      </p:sp>
      <p:sp>
        <p:nvSpPr>
          <p:cNvPr id="245764" name="Slide Number Placeholder 3"/>
          <p:cNvSpPr>
            <a:spLocks noGrp="1"/>
          </p:cNvSpPr>
          <p:nvPr>
            <p:ph type="sldNum" sz="quarter" idx="5"/>
          </p:nvPr>
        </p:nvSpPr>
        <p:spPr>
          <a:noFill/>
        </p:spPr>
        <p:txBody>
          <a:bodyPr/>
          <a:lstStyle/>
          <a:p>
            <a:fld id="{F195EBCE-94DC-4120-9648-2B35DC3FA801}" type="slidenum">
              <a:rPr lang="he-IL" smtClean="0"/>
              <a:pPr/>
              <a:t>63</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he-IL" smtClean="0"/>
          </a:p>
        </p:txBody>
      </p:sp>
      <p:sp>
        <p:nvSpPr>
          <p:cNvPr id="246788" name="Slide Number Placeholder 3"/>
          <p:cNvSpPr>
            <a:spLocks noGrp="1"/>
          </p:cNvSpPr>
          <p:nvPr>
            <p:ph type="sldNum" sz="quarter" idx="5"/>
          </p:nvPr>
        </p:nvSpPr>
        <p:spPr>
          <a:noFill/>
        </p:spPr>
        <p:txBody>
          <a:bodyPr/>
          <a:lstStyle/>
          <a:p>
            <a:fld id="{57F24884-2808-487E-A9A3-5502F024D505}" type="slidenum">
              <a:rPr lang="he-IL" smtClean="0"/>
              <a:pPr/>
              <a:t>64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F2A0E15-C20D-4FB3-B0B0-4E3366DF7EEE}" type="slidenum">
              <a:rPr lang="he-IL" smtClean="0"/>
              <a:pPr/>
              <a:t>5</a:t>
            </a:fld>
            <a:endParaRPr lang="en-US" smtClean="0"/>
          </a:p>
        </p:txBody>
      </p:sp>
      <p:sp>
        <p:nvSpPr>
          <p:cNvPr id="201731" name="Rectangle 2"/>
          <p:cNvSpPr>
            <a:spLocks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he-IL" smtClean="0"/>
          </a:p>
        </p:txBody>
      </p:sp>
      <p:sp>
        <p:nvSpPr>
          <p:cNvPr id="247812" name="Slide Number Placeholder 3"/>
          <p:cNvSpPr>
            <a:spLocks noGrp="1"/>
          </p:cNvSpPr>
          <p:nvPr>
            <p:ph type="sldNum" sz="quarter" idx="5"/>
          </p:nvPr>
        </p:nvSpPr>
        <p:spPr>
          <a:noFill/>
        </p:spPr>
        <p:txBody>
          <a:bodyPr/>
          <a:lstStyle/>
          <a:p>
            <a:fld id="{9AAE4D3A-69BD-4DBB-A25E-F7550080D41D}" type="slidenum">
              <a:rPr lang="he-IL" smtClean="0"/>
              <a:pPr/>
              <a:t>65</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endParaRPr lang="he-IL" smtClean="0"/>
          </a:p>
        </p:txBody>
      </p:sp>
      <p:sp>
        <p:nvSpPr>
          <p:cNvPr id="248836" name="Slide Number Placeholder 3"/>
          <p:cNvSpPr>
            <a:spLocks noGrp="1"/>
          </p:cNvSpPr>
          <p:nvPr>
            <p:ph type="sldNum" sz="quarter" idx="5"/>
          </p:nvPr>
        </p:nvSpPr>
        <p:spPr>
          <a:noFill/>
        </p:spPr>
        <p:txBody>
          <a:bodyPr/>
          <a:lstStyle/>
          <a:p>
            <a:fld id="{9A46BEB5-2D9D-4675-84E0-94A2BA5942B7}" type="slidenum">
              <a:rPr lang="he-IL" smtClean="0"/>
              <a:pPr/>
              <a:t>66</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he-IL" smtClean="0"/>
          </a:p>
        </p:txBody>
      </p:sp>
      <p:sp>
        <p:nvSpPr>
          <p:cNvPr id="249860" name="Slide Number Placeholder 3"/>
          <p:cNvSpPr>
            <a:spLocks noGrp="1"/>
          </p:cNvSpPr>
          <p:nvPr>
            <p:ph type="sldNum" sz="quarter" idx="5"/>
          </p:nvPr>
        </p:nvSpPr>
        <p:spPr>
          <a:noFill/>
        </p:spPr>
        <p:txBody>
          <a:bodyPr/>
          <a:lstStyle/>
          <a:p>
            <a:fld id="{14B94AEA-70D4-4F2B-B540-A7DD02AE0A21}" type="slidenum">
              <a:rPr lang="he-IL" smtClean="0"/>
              <a:pPr/>
              <a:t>69</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endParaRPr lang="he-IL" smtClean="0"/>
          </a:p>
        </p:txBody>
      </p:sp>
      <p:sp>
        <p:nvSpPr>
          <p:cNvPr id="250884" name="Slide Number Placeholder 3"/>
          <p:cNvSpPr>
            <a:spLocks noGrp="1"/>
          </p:cNvSpPr>
          <p:nvPr>
            <p:ph type="sldNum" sz="quarter" idx="5"/>
          </p:nvPr>
        </p:nvSpPr>
        <p:spPr>
          <a:noFill/>
        </p:spPr>
        <p:txBody>
          <a:bodyPr/>
          <a:lstStyle/>
          <a:p>
            <a:fld id="{66475484-CC15-44D4-AADE-172880CA1EE1}" type="slidenum">
              <a:rPr lang="he-IL" smtClean="0"/>
              <a:pPr/>
              <a:t>70</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he-IL" smtClean="0"/>
          </a:p>
        </p:txBody>
      </p:sp>
      <p:sp>
        <p:nvSpPr>
          <p:cNvPr id="251908" name="Slide Number Placeholder 3"/>
          <p:cNvSpPr>
            <a:spLocks noGrp="1"/>
          </p:cNvSpPr>
          <p:nvPr>
            <p:ph type="sldNum" sz="quarter" idx="5"/>
          </p:nvPr>
        </p:nvSpPr>
        <p:spPr>
          <a:noFill/>
        </p:spPr>
        <p:txBody>
          <a:bodyPr/>
          <a:lstStyle/>
          <a:p>
            <a:fld id="{DB8A4709-FDED-4F48-BC01-70F86BACCF6E}" type="slidenum">
              <a:rPr lang="he-IL" smtClean="0"/>
              <a:pPr/>
              <a:t>71</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he-IL" smtClean="0"/>
          </a:p>
        </p:txBody>
      </p:sp>
      <p:sp>
        <p:nvSpPr>
          <p:cNvPr id="252932" name="Slide Number Placeholder 3"/>
          <p:cNvSpPr>
            <a:spLocks noGrp="1"/>
          </p:cNvSpPr>
          <p:nvPr>
            <p:ph type="sldNum" sz="quarter" idx="5"/>
          </p:nvPr>
        </p:nvSpPr>
        <p:spPr>
          <a:noFill/>
        </p:spPr>
        <p:txBody>
          <a:bodyPr/>
          <a:lstStyle/>
          <a:p>
            <a:fld id="{75BE052A-B3AF-4592-80BB-D9DCFD3E88B2}" type="slidenum">
              <a:rPr lang="he-IL" smtClean="0"/>
              <a:pPr/>
              <a:t>77</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he-IL" smtClean="0"/>
          </a:p>
        </p:txBody>
      </p:sp>
      <p:sp>
        <p:nvSpPr>
          <p:cNvPr id="253956" name="Slide Number Placeholder 3"/>
          <p:cNvSpPr>
            <a:spLocks noGrp="1"/>
          </p:cNvSpPr>
          <p:nvPr>
            <p:ph type="sldNum" sz="quarter" idx="5"/>
          </p:nvPr>
        </p:nvSpPr>
        <p:spPr>
          <a:noFill/>
        </p:spPr>
        <p:txBody>
          <a:bodyPr/>
          <a:lstStyle/>
          <a:p>
            <a:fld id="{68F8F0DA-6174-4214-B23C-BC9FC271BB1B}" type="slidenum">
              <a:rPr lang="he-IL" smtClean="0"/>
              <a:pPr/>
              <a:t>78</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he-IL" smtClean="0"/>
          </a:p>
        </p:txBody>
      </p:sp>
      <p:sp>
        <p:nvSpPr>
          <p:cNvPr id="254980" name="Slide Number Placeholder 3"/>
          <p:cNvSpPr>
            <a:spLocks noGrp="1"/>
          </p:cNvSpPr>
          <p:nvPr>
            <p:ph type="sldNum" sz="quarter" idx="5"/>
          </p:nvPr>
        </p:nvSpPr>
        <p:spPr>
          <a:noFill/>
        </p:spPr>
        <p:txBody>
          <a:bodyPr/>
          <a:lstStyle/>
          <a:p>
            <a:fld id="{3E7FB98C-A652-433D-84E3-C1B7C9738284}" type="slidenum">
              <a:rPr lang="he-IL" smtClean="0"/>
              <a:pPr/>
              <a:t>79</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he-IL" smtClean="0"/>
          </a:p>
        </p:txBody>
      </p:sp>
      <p:sp>
        <p:nvSpPr>
          <p:cNvPr id="256004" name="Slide Number Placeholder 3"/>
          <p:cNvSpPr>
            <a:spLocks noGrp="1"/>
          </p:cNvSpPr>
          <p:nvPr>
            <p:ph type="sldNum" sz="quarter" idx="5"/>
          </p:nvPr>
        </p:nvSpPr>
        <p:spPr>
          <a:noFill/>
        </p:spPr>
        <p:txBody>
          <a:bodyPr/>
          <a:lstStyle/>
          <a:p>
            <a:fld id="{DFF2F7A5-7A7B-47B5-A0C4-12518AABD47F}" type="slidenum">
              <a:rPr lang="he-IL" smtClean="0"/>
              <a:pPr/>
              <a:t>82</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he-IL" smtClean="0"/>
          </a:p>
        </p:txBody>
      </p:sp>
      <p:sp>
        <p:nvSpPr>
          <p:cNvPr id="257028" name="Slide Number Placeholder 3"/>
          <p:cNvSpPr>
            <a:spLocks noGrp="1"/>
          </p:cNvSpPr>
          <p:nvPr>
            <p:ph type="sldNum" sz="quarter" idx="5"/>
          </p:nvPr>
        </p:nvSpPr>
        <p:spPr>
          <a:noFill/>
        </p:spPr>
        <p:txBody>
          <a:bodyPr/>
          <a:lstStyle/>
          <a:p>
            <a:fld id="{79687C39-AE6A-45B1-B6C8-9A316948222C}" type="slidenum">
              <a:rPr lang="he-IL" smtClean="0"/>
              <a:pPr/>
              <a:t>87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F288D78-F02D-4389-9153-DDC1A8440594}" type="slidenum">
              <a:rPr lang="he-IL" smtClean="0"/>
              <a:pPr/>
              <a:t>6</a:t>
            </a:fld>
            <a:endParaRPr lang="en-US" smtClean="0"/>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he-IL" smtClean="0"/>
          </a:p>
        </p:txBody>
      </p:sp>
      <p:sp>
        <p:nvSpPr>
          <p:cNvPr id="258052" name="Slide Number Placeholder 3"/>
          <p:cNvSpPr>
            <a:spLocks noGrp="1"/>
          </p:cNvSpPr>
          <p:nvPr>
            <p:ph type="sldNum" sz="quarter" idx="5"/>
          </p:nvPr>
        </p:nvSpPr>
        <p:spPr>
          <a:noFill/>
        </p:spPr>
        <p:txBody>
          <a:bodyPr/>
          <a:lstStyle/>
          <a:p>
            <a:fld id="{ADBBDE37-CAB7-42F1-85DE-82793731CE16}" type="slidenum">
              <a:rPr lang="he-IL" smtClean="0"/>
              <a:pPr/>
              <a:t>88</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he-IL" smtClean="0"/>
          </a:p>
        </p:txBody>
      </p:sp>
      <p:sp>
        <p:nvSpPr>
          <p:cNvPr id="259076" name="Slide Number Placeholder 3"/>
          <p:cNvSpPr>
            <a:spLocks noGrp="1"/>
          </p:cNvSpPr>
          <p:nvPr>
            <p:ph type="sldNum" sz="quarter" idx="5"/>
          </p:nvPr>
        </p:nvSpPr>
        <p:spPr>
          <a:noFill/>
        </p:spPr>
        <p:txBody>
          <a:bodyPr/>
          <a:lstStyle/>
          <a:p>
            <a:fld id="{9D67227C-4CE4-4FF1-8E02-F9A3E2BBA9D0}" type="slidenum">
              <a:rPr lang="he-IL" smtClean="0"/>
              <a:pPr/>
              <a:t>89</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he-IL" smtClean="0"/>
          </a:p>
        </p:txBody>
      </p:sp>
      <p:sp>
        <p:nvSpPr>
          <p:cNvPr id="260100" name="Slide Number Placeholder 3"/>
          <p:cNvSpPr>
            <a:spLocks noGrp="1"/>
          </p:cNvSpPr>
          <p:nvPr>
            <p:ph type="sldNum" sz="quarter" idx="5"/>
          </p:nvPr>
        </p:nvSpPr>
        <p:spPr>
          <a:noFill/>
        </p:spPr>
        <p:txBody>
          <a:bodyPr/>
          <a:lstStyle/>
          <a:p>
            <a:fld id="{C09B1AEE-A9C6-4014-BCC8-CDEC8AE806AD}" type="slidenum">
              <a:rPr lang="he-IL" smtClean="0"/>
              <a:pPr/>
              <a:t>91</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he-IL" smtClean="0"/>
          </a:p>
        </p:txBody>
      </p:sp>
      <p:sp>
        <p:nvSpPr>
          <p:cNvPr id="261124" name="Slide Number Placeholder 3"/>
          <p:cNvSpPr>
            <a:spLocks noGrp="1"/>
          </p:cNvSpPr>
          <p:nvPr>
            <p:ph type="sldNum" sz="quarter" idx="5"/>
          </p:nvPr>
        </p:nvSpPr>
        <p:spPr>
          <a:noFill/>
        </p:spPr>
        <p:txBody>
          <a:bodyPr/>
          <a:lstStyle/>
          <a:p>
            <a:fld id="{48BD7547-DD1B-470D-A5EA-DB476C8BBC3A}" type="slidenum">
              <a:rPr lang="he-IL" smtClean="0"/>
              <a:pPr/>
              <a:t>92</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he-IL" smtClean="0"/>
          </a:p>
        </p:txBody>
      </p:sp>
      <p:sp>
        <p:nvSpPr>
          <p:cNvPr id="262148" name="Slide Number Placeholder 3"/>
          <p:cNvSpPr>
            <a:spLocks noGrp="1"/>
          </p:cNvSpPr>
          <p:nvPr>
            <p:ph type="sldNum" sz="quarter" idx="5"/>
          </p:nvPr>
        </p:nvSpPr>
        <p:spPr>
          <a:noFill/>
        </p:spPr>
        <p:txBody>
          <a:bodyPr/>
          <a:lstStyle/>
          <a:p>
            <a:fld id="{B6308B7E-DDAE-48A9-BDD3-186ED53CB1A6}" type="slidenum">
              <a:rPr lang="he-IL" smtClean="0"/>
              <a:pPr/>
              <a:t>93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he-IL" smtClean="0"/>
          </a:p>
        </p:txBody>
      </p:sp>
      <p:sp>
        <p:nvSpPr>
          <p:cNvPr id="263172" name="Slide Number Placeholder 3"/>
          <p:cNvSpPr>
            <a:spLocks noGrp="1"/>
          </p:cNvSpPr>
          <p:nvPr>
            <p:ph type="sldNum" sz="quarter" idx="5"/>
          </p:nvPr>
        </p:nvSpPr>
        <p:spPr>
          <a:noFill/>
        </p:spPr>
        <p:txBody>
          <a:bodyPr/>
          <a:lstStyle/>
          <a:p>
            <a:fld id="{CD361789-1EA0-4358-B0F1-28B60E6CA0BB}" type="slidenum">
              <a:rPr lang="he-IL" smtClean="0"/>
              <a:pPr/>
              <a:t>94</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he-IL" smtClean="0"/>
          </a:p>
        </p:txBody>
      </p:sp>
      <p:sp>
        <p:nvSpPr>
          <p:cNvPr id="264196" name="Slide Number Placeholder 3"/>
          <p:cNvSpPr>
            <a:spLocks noGrp="1"/>
          </p:cNvSpPr>
          <p:nvPr>
            <p:ph type="sldNum" sz="quarter" idx="5"/>
          </p:nvPr>
        </p:nvSpPr>
        <p:spPr>
          <a:noFill/>
        </p:spPr>
        <p:txBody>
          <a:bodyPr/>
          <a:lstStyle/>
          <a:p>
            <a:fld id="{D1DCE926-5EE7-4B3E-9880-17DB1D5125ED}" type="slidenum">
              <a:rPr lang="he-IL" smtClean="0"/>
              <a:pPr/>
              <a:t>95</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he-IL" smtClean="0"/>
          </a:p>
        </p:txBody>
      </p:sp>
      <p:sp>
        <p:nvSpPr>
          <p:cNvPr id="265220" name="Slide Number Placeholder 3"/>
          <p:cNvSpPr>
            <a:spLocks noGrp="1"/>
          </p:cNvSpPr>
          <p:nvPr>
            <p:ph type="sldNum" sz="quarter" idx="5"/>
          </p:nvPr>
        </p:nvSpPr>
        <p:spPr>
          <a:noFill/>
        </p:spPr>
        <p:txBody>
          <a:bodyPr/>
          <a:lstStyle/>
          <a:p>
            <a:fld id="{BDFB7C76-E9DA-4602-8CE8-F826C2241DB3}" type="slidenum">
              <a:rPr lang="he-IL" smtClean="0"/>
              <a:pPr/>
              <a:t>96</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endParaRPr lang="he-IL" smtClean="0"/>
          </a:p>
        </p:txBody>
      </p:sp>
      <p:sp>
        <p:nvSpPr>
          <p:cNvPr id="266244" name="Slide Number Placeholder 3"/>
          <p:cNvSpPr>
            <a:spLocks noGrp="1"/>
          </p:cNvSpPr>
          <p:nvPr>
            <p:ph type="sldNum" sz="quarter" idx="5"/>
          </p:nvPr>
        </p:nvSpPr>
        <p:spPr>
          <a:noFill/>
        </p:spPr>
        <p:txBody>
          <a:bodyPr/>
          <a:lstStyle/>
          <a:p>
            <a:fld id="{B27C9126-27CE-4651-BD04-C2A7336A0926}" type="slidenum">
              <a:rPr lang="he-IL" smtClean="0"/>
              <a:pPr/>
              <a:t>97</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he-IL" smtClean="0"/>
          </a:p>
        </p:txBody>
      </p:sp>
      <p:sp>
        <p:nvSpPr>
          <p:cNvPr id="267268" name="Slide Number Placeholder 3"/>
          <p:cNvSpPr>
            <a:spLocks noGrp="1"/>
          </p:cNvSpPr>
          <p:nvPr>
            <p:ph type="sldNum" sz="quarter" idx="5"/>
          </p:nvPr>
        </p:nvSpPr>
        <p:spPr>
          <a:noFill/>
        </p:spPr>
        <p:txBody>
          <a:bodyPr/>
          <a:lstStyle/>
          <a:p>
            <a:fld id="{D0825122-EC21-409E-A612-227B2DB3007F}" type="slidenum">
              <a:rPr lang="he-IL" smtClean="0"/>
              <a:pPr/>
              <a:t>98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2D9B8456-26F0-4CF8-A50C-7B8DC7B411B7}" type="slidenum">
              <a:rPr lang="he-IL" smtClean="0"/>
              <a:pPr/>
              <a:t>7</a:t>
            </a:fld>
            <a:endParaRPr lang="en-US" smtClean="0"/>
          </a:p>
        </p:txBody>
      </p:sp>
      <p:sp>
        <p:nvSpPr>
          <p:cNvPr id="203779" name="Rectangle 2"/>
          <p:cNvSpPr>
            <a:spLocks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p:spPr>
        <p:txBody>
          <a:bodyPr/>
          <a:lstStyle/>
          <a:p>
            <a:endParaRPr lang="he-IL" smtClean="0"/>
          </a:p>
        </p:txBody>
      </p:sp>
      <p:sp>
        <p:nvSpPr>
          <p:cNvPr id="268292" name="Slide Number Placeholder 3"/>
          <p:cNvSpPr>
            <a:spLocks noGrp="1"/>
          </p:cNvSpPr>
          <p:nvPr>
            <p:ph type="sldNum" sz="quarter" idx="5"/>
          </p:nvPr>
        </p:nvSpPr>
        <p:spPr>
          <a:noFill/>
        </p:spPr>
        <p:txBody>
          <a:bodyPr/>
          <a:lstStyle/>
          <a:p>
            <a:fld id="{C65F5612-8AEB-4805-92C8-85052F7B9FCE}" type="slidenum">
              <a:rPr lang="he-IL" smtClean="0"/>
              <a:pPr/>
              <a:t>99</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he-IL" smtClean="0"/>
          </a:p>
        </p:txBody>
      </p:sp>
      <p:sp>
        <p:nvSpPr>
          <p:cNvPr id="269316" name="Slide Number Placeholder 3"/>
          <p:cNvSpPr>
            <a:spLocks noGrp="1"/>
          </p:cNvSpPr>
          <p:nvPr>
            <p:ph type="sldNum" sz="quarter" idx="5"/>
          </p:nvPr>
        </p:nvSpPr>
        <p:spPr>
          <a:noFill/>
        </p:spPr>
        <p:txBody>
          <a:bodyPr/>
          <a:lstStyle/>
          <a:p>
            <a:fld id="{BBAE0C5A-A3F9-4B74-BA86-43A8660C0848}" type="slidenum">
              <a:rPr lang="he-IL" smtClean="0"/>
              <a:pPr/>
              <a:t>101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he-IL" smtClean="0"/>
          </a:p>
        </p:txBody>
      </p:sp>
      <p:sp>
        <p:nvSpPr>
          <p:cNvPr id="270340" name="Slide Number Placeholder 3"/>
          <p:cNvSpPr>
            <a:spLocks noGrp="1"/>
          </p:cNvSpPr>
          <p:nvPr>
            <p:ph type="sldNum" sz="quarter" idx="5"/>
          </p:nvPr>
        </p:nvSpPr>
        <p:spPr>
          <a:noFill/>
        </p:spPr>
        <p:txBody>
          <a:bodyPr/>
          <a:lstStyle/>
          <a:p>
            <a:fld id="{EB229657-0576-4165-8FFC-A28F0F641C2C}" type="slidenum">
              <a:rPr lang="he-IL" smtClean="0"/>
              <a:pPr/>
              <a:t>106</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he-IL" smtClean="0"/>
          </a:p>
        </p:txBody>
      </p:sp>
      <p:sp>
        <p:nvSpPr>
          <p:cNvPr id="271364" name="Slide Number Placeholder 3"/>
          <p:cNvSpPr>
            <a:spLocks noGrp="1"/>
          </p:cNvSpPr>
          <p:nvPr>
            <p:ph type="sldNum" sz="quarter" idx="5"/>
          </p:nvPr>
        </p:nvSpPr>
        <p:spPr>
          <a:noFill/>
        </p:spPr>
        <p:txBody>
          <a:bodyPr/>
          <a:lstStyle/>
          <a:p>
            <a:fld id="{6F765815-A416-4DB0-8C9C-0C0F8BDC0377}" type="slidenum">
              <a:rPr lang="he-IL" smtClean="0"/>
              <a:pPr/>
              <a:t>110</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he-IL" smtClean="0"/>
          </a:p>
        </p:txBody>
      </p:sp>
      <p:sp>
        <p:nvSpPr>
          <p:cNvPr id="272388" name="Slide Number Placeholder 3"/>
          <p:cNvSpPr>
            <a:spLocks noGrp="1"/>
          </p:cNvSpPr>
          <p:nvPr>
            <p:ph type="sldNum" sz="quarter" idx="5"/>
          </p:nvPr>
        </p:nvSpPr>
        <p:spPr>
          <a:noFill/>
        </p:spPr>
        <p:txBody>
          <a:bodyPr/>
          <a:lstStyle/>
          <a:p>
            <a:fld id="{B5578D39-9C43-4D55-BAA5-379AFFAD9554}" type="slidenum">
              <a:rPr lang="he-IL" smtClean="0"/>
              <a:pPr/>
              <a:t>111</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he-IL" smtClean="0"/>
          </a:p>
        </p:txBody>
      </p:sp>
      <p:sp>
        <p:nvSpPr>
          <p:cNvPr id="273412" name="Slide Number Placeholder 3"/>
          <p:cNvSpPr>
            <a:spLocks noGrp="1"/>
          </p:cNvSpPr>
          <p:nvPr>
            <p:ph type="sldNum" sz="quarter" idx="5"/>
          </p:nvPr>
        </p:nvSpPr>
        <p:spPr>
          <a:noFill/>
        </p:spPr>
        <p:txBody>
          <a:bodyPr/>
          <a:lstStyle/>
          <a:p>
            <a:fld id="{D528BBA6-0757-47B4-A1C7-ECB95D10878E}" type="slidenum">
              <a:rPr lang="he-IL" smtClean="0"/>
              <a:pPr/>
              <a:t>112</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he-IL" smtClean="0"/>
          </a:p>
        </p:txBody>
      </p:sp>
      <p:sp>
        <p:nvSpPr>
          <p:cNvPr id="274436" name="Slide Number Placeholder 3"/>
          <p:cNvSpPr>
            <a:spLocks noGrp="1"/>
          </p:cNvSpPr>
          <p:nvPr>
            <p:ph type="sldNum" sz="quarter" idx="5"/>
          </p:nvPr>
        </p:nvSpPr>
        <p:spPr>
          <a:noFill/>
        </p:spPr>
        <p:txBody>
          <a:bodyPr/>
          <a:lstStyle/>
          <a:p>
            <a:fld id="{25BE383E-89B8-49C3-8EBB-0342E1EF4F9D}" type="slidenum">
              <a:rPr lang="he-IL" smtClean="0"/>
              <a:pPr/>
              <a:t>113</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he-IL" smtClean="0"/>
          </a:p>
        </p:txBody>
      </p:sp>
      <p:sp>
        <p:nvSpPr>
          <p:cNvPr id="275460" name="Slide Number Placeholder 3"/>
          <p:cNvSpPr>
            <a:spLocks noGrp="1"/>
          </p:cNvSpPr>
          <p:nvPr>
            <p:ph type="sldNum" sz="quarter" idx="5"/>
          </p:nvPr>
        </p:nvSpPr>
        <p:spPr>
          <a:noFill/>
        </p:spPr>
        <p:txBody>
          <a:bodyPr/>
          <a:lstStyle/>
          <a:p>
            <a:fld id="{5382D3B0-A2CA-4651-B95E-5DE3E595ABB4}" type="slidenum">
              <a:rPr lang="he-IL" smtClean="0"/>
              <a:pPr/>
              <a:t>114</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FD16FDD2-23E4-4225-BCAF-709CB1E271D4}" type="slidenum">
              <a:rPr lang="he-IL" smtClean="0"/>
              <a:pPr/>
              <a:t>152</a:t>
            </a:fld>
            <a:endParaRPr lang="en-US" smtClean="0"/>
          </a:p>
        </p:txBody>
      </p:sp>
      <p:sp>
        <p:nvSpPr>
          <p:cNvPr id="276483" name="Rectangle 2"/>
          <p:cNvSpPr>
            <a:spLocks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CC52DA47-2132-4E9C-83CD-A32FF8E59E62}" type="slidenum">
              <a:rPr lang="he-IL" smtClean="0"/>
              <a:pPr/>
              <a:t>153</a:t>
            </a:fld>
            <a:endParaRPr lang="en-US" smtClean="0"/>
          </a:p>
        </p:txBody>
      </p:sp>
      <p:sp>
        <p:nvSpPr>
          <p:cNvPr id="277507" name="Rectangle 2"/>
          <p:cNvSpPr>
            <a:spLocks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EF49D38F-E7BD-4361-9206-D15DF4583565}" type="slidenum">
              <a:rPr lang="he-IL" smtClean="0"/>
              <a:pPr/>
              <a:t>8</a:t>
            </a:fld>
            <a:endParaRPr lang="en-US" smtClean="0"/>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44E8A382-7B9C-44F5-851E-904798A9A622}" type="slidenum">
              <a:rPr lang="he-IL" smtClean="0"/>
              <a:pPr/>
              <a:t>154</a:t>
            </a:fld>
            <a:endParaRPr lang="en-US" smtClean="0"/>
          </a:p>
        </p:txBody>
      </p:sp>
      <p:sp>
        <p:nvSpPr>
          <p:cNvPr id="278531" name="Rectangle 2"/>
          <p:cNvSpPr>
            <a:spLocks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2E830B0D-44E4-473C-8604-1D945DA7CB7A}" type="slidenum">
              <a:rPr lang="he-IL" smtClean="0"/>
              <a:pPr/>
              <a:t>155</a:t>
            </a:fld>
            <a:endParaRPr lang="en-US" smtClean="0"/>
          </a:p>
        </p:txBody>
      </p:sp>
      <p:sp>
        <p:nvSpPr>
          <p:cNvPr id="279555" name="Rectangle 2"/>
          <p:cNvSpPr>
            <a:spLocks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297C7DBD-ED0B-421E-B7BC-08F5461950BE}" type="slidenum">
              <a:rPr lang="he-IL" smtClean="0"/>
              <a:pPr/>
              <a:t>156</a:t>
            </a:fld>
            <a:endParaRPr lang="en-US" smtClean="0"/>
          </a:p>
        </p:txBody>
      </p:sp>
      <p:sp>
        <p:nvSpPr>
          <p:cNvPr id="280579" name="Rectangle 2"/>
          <p:cNvSpPr>
            <a:spLocks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C1EE2142-3532-49A1-B33A-26DD5FEAB891}" type="slidenum">
              <a:rPr lang="he-IL" smtClean="0"/>
              <a:pPr/>
              <a:t>9</a:t>
            </a:fld>
            <a:endParaRPr lang="en-US" smtClean="0"/>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he-IL">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he-IL">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he-IL">
                <a:cs typeface="+mn-cs"/>
              </a:endParaRPr>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he-IL">
                <a:cs typeface="+mn-cs"/>
              </a:endParaRPr>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sp>
        <p:nvSpPr>
          <p:cNvPr id="14" name="AutoShape 1041">
            <a:hlinkClick r:id="" action="ppaction://hlinkshowjump?jump=firstslide" highlightClick="1"/>
          </p:cNvPr>
          <p:cNvSpPr>
            <a:spLocks noChangeArrowheads="1"/>
          </p:cNvSpPr>
          <p:nvPr/>
        </p:nvSpPr>
        <p:spPr bwMode="auto">
          <a:xfrm>
            <a:off x="0" y="0"/>
            <a:ext cx="250825" cy="215900"/>
          </a:xfrm>
          <a:prstGeom prst="actionButtonHome">
            <a:avLst/>
          </a:prstGeom>
          <a:solidFill>
            <a:srgbClr val="0000FF"/>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graphicFrame>
        <p:nvGraphicFramePr>
          <p:cNvPr id="15" name="Object 21"/>
          <p:cNvGraphicFramePr>
            <a:graphicFrameLocks noChangeAspect="1"/>
          </p:cNvGraphicFramePr>
          <p:nvPr/>
        </p:nvGraphicFramePr>
        <p:xfrm>
          <a:off x="8072438" y="142875"/>
          <a:ext cx="955675" cy="646113"/>
        </p:xfrm>
        <a:graphic>
          <a:graphicData uri="http://schemas.openxmlformats.org/presentationml/2006/ole">
            <p:oleObj spid="_x0000_s295938" name="צילום של Photo Editor" r:id="rId3" imgW="6676190" imgH="4514286" progId="MSPhotoEd.3">
              <p:embed/>
            </p:oleObj>
          </a:graphicData>
        </a:graphic>
      </p:graphicFrame>
      <p:sp>
        <p:nvSpPr>
          <p:cNvPr id="16" name="Rectangle 22"/>
          <p:cNvSpPr>
            <a:spLocks noChangeArrowheads="1"/>
          </p:cNvSpPr>
          <p:nvPr userDrawn="1"/>
        </p:nvSpPr>
        <p:spPr bwMode="auto">
          <a:xfrm>
            <a:off x="0" y="6600825"/>
            <a:ext cx="2047875" cy="2571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defRPr/>
            </a:pPr>
            <a:r>
              <a:rPr lang="en-US" sz="1050" dirty="0">
                <a:latin typeface="Times New Roman" pitchFamily="18" charset="0"/>
              </a:rPr>
              <a:t>Email:info@mashav-research.com</a:t>
            </a:r>
          </a:p>
        </p:txBody>
      </p:sp>
      <p:sp>
        <p:nvSpPr>
          <p:cNvPr id="17" name="Text Box 18"/>
          <p:cNvSpPr txBox="1">
            <a:spLocks noChangeArrowheads="1"/>
          </p:cNvSpPr>
          <p:nvPr userDrawn="1"/>
        </p:nvSpPr>
        <p:spPr bwMode="auto">
          <a:xfrm>
            <a:off x="7161213" y="6643688"/>
            <a:ext cx="1982787" cy="214312"/>
          </a:xfrm>
          <a:prstGeom prst="rect">
            <a:avLst/>
          </a:prstGeom>
          <a:noFill/>
          <a:ln w="9525">
            <a:noFill/>
            <a:miter lim="800000"/>
            <a:headEnd/>
            <a:tailEnd/>
          </a:ln>
          <a:effectLst/>
        </p:spPr>
        <p:txBody>
          <a:bodyPr>
            <a:spAutoFit/>
          </a:bodyPr>
          <a:lstStyle/>
          <a:p>
            <a:pPr algn="l">
              <a:defRPr/>
            </a:pPr>
            <a:r>
              <a:rPr lang="he-IL" sz="800" dirty="0">
                <a:latin typeface="Times New Roman" pitchFamily="18" charset="0"/>
              </a:rPr>
              <a:t>כל הזכויות שמורות למשב מחקר יישומי בע"מ  </a:t>
            </a:r>
            <a:r>
              <a:rPr lang="en-US" sz="800" dirty="0">
                <a:latin typeface="Times New Roman" pitchFamily="18" charset="0"/>
              </a:rPr>
              <a:t>©</a:t>
            </a:r>
          </a:p>
        </p:txBody>
      </p:sp>
      <p:sp>
        <p:nvSpPr>
          <p:cNvPr id="40972" name="Rectangle 1036"/>
          <p:cNvSpPr>
            <a:spLocks noGrp="1" noChangeArrowheads="1"/>
          </p:cNvSpPr>
          <p:nvPr>
            <p:ph type="ctrTitle"/>
          </p:nvPr>
        </p:nvSpPr>
        <p:spPr>
          <a:xfrm>
            <a:off x="990600" y="1828800"/>
            <a:ext cx="7772400" cy="1143000"/>
          </a:xfrm>
        </p:spPr>
        <p:txBody>
          <a:bodyPr/>
          <a:lstStyle>
            <a:lvl1pPr>
              <a:defRPr/>
            </a:lvl1pPr>
          </a:lstStyle>
          <a:p>
            <a:r>
              <a:rPr lang="he-IL"/>
              <a:t>לחץ כדי לערוך סגנון כותרת של תבנית בסיס</a:t>
            </a:r>
          </a:p>
        </p:txBody>
      </p:sp>
      <p:sp>
        <p:nvSpPr>
          <p:cNvPr id="40973"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he-IL"/>
              <a:t>לחץ כדי לערוך סגנון כותרת משנה של תבנית בסיס</a:t>
            </a:r>
          </a:p>
        </p:txBody>
      </p:sp>
      <p:sp>
        <p:nvSpPr>
          <p:cNvPr id="18"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9"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20"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5124B22-74F2-45C1-A270-980D9100B108}" type="slidenum">
              <a:rPr lang="he-IL"/>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2C7C2DA2-F427-443F-A9A8-A021ED785D15}"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A0D05786-54F1-44A6-BC5B-30D49B346306}"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8F6938DA-6608-4B23-A4FE-2684F900433B}"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1035"/>
          <p:cNvSpPr>
            <a:spLocks noGrp="1" noChangeArrowheads="1"/>
          </p:cNvSpPr>
          <p:nvPr>
            <p:ph type="dt" sz="half" idx="10"/>
          </p:nvPr>
        </p:nvSpPr>
        <p:spPr>
          <a:ln/>
        </p:spPr>
        <p:txBody>
          <a:bodyPr/>
          <a:lstStyle>
            <a:lvl1pPr>
              <a:defRPr/>
            </a:lvl1pPr>
          </a:lstStyle>
          <a:p>
            <a:pPr>
              <a:defRPr/>
            </a:pPr>
            <a:endParaRPr lang="en-US"/>
          </a:p>
        </p:txBody>
      </p:sp>
      <p:sp>
        <p:nvSpPr>
          <p:cNvPr id="7" name="Rectangle 1036"/>
          <p:cNvSpPr>
            <a:spLocks noGrp="1" noChangeArrowheads="1"/>
          </p:cNvSpPr>
          <p:nvPr>
            <p:ph type="ftr" sz="quarter" idx="11"/>
          </p:nvPr>
        </p:nvSpPr>
        <p:spPr>
          <a:ln/>
        </p:spPr>
        <p:txBody>
          <a:bodyPr/>
          <a:lstStyle>
            <a:lvl1pPr>
              <a:defRPr/>
            </a:lvl1pPr>
          </a:lstStyle>
          <a:p>
            <a:pPr>
              <a:defRPr/>
            </a:pPr>
            <a:endParaRPr lang="en-US"/>
          </a:p>
        </p:txBody>
      </p:sp>
      <p:sp>
        <p:nvSpPr>
          <p:cNvPr id="8" name="Rectangle 1037"/>
          <p:cNvSpPr>
            <a:spLocks noGrp="1" noChangeArrowheads="1"/>
          </p:cNvSpPr>
          <p:nvPr>
            <p:ph type="sldNum" sz="quarter" idx="12"/>
          </p:nvPr>
        </p:nvSpPr>
        <p:spPr>
          <a:ln/>
        </p:spPr>
        <p:txBody>
          <a:bodyPr/>
          <a:lstStyle>
            <a:lvl1pPr>
              <a:defRPr/>
            </a:lvl1pPr>
          </a:lstStyle>
          <a:p>
            <a:pPr>
              <a:defRPr/>
            </a:pPr>
            <a:fld id="{8174B094-8625-4ACE-A8DB-BC538D215051}"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6707ABF4-D698-4265-A48B-293F85F7485C}"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9DF3ABFD-2194-4E9B-8BCA-5C144E62B876}"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FAA19356-6936-4DEC-87A4-A0B0139253FB}"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CFD7C475-5EC4-4991-B061-952B2FA5222D}"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B4DA9129-00B1-43B3-B7A7-7EC645007FF1}"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1035"/>
          <p:cNvSpPr>
            <a:spLocks noGrp="1" noChangeArrowheads="1"/>
          </p:cNvSpPr>
          <p:nvPr>
            <p:ph type="dt" sz="half" idx="10"/>
          </p:nvPr>
        </p:nvSpPr>
        <p:spPr>
          <a:ln/>
        </p:spPr>
        <p:txBody>
          <a:bodyPr/>
          <a:lstStyle>
            <a:lvl1pPr>
              <a:defRPr/>
            </a:lvl1pPr>
          </a:lstStyle>
          <a:p>
            <a:pPr>
              <a:defRPr/>
            </a:pPr>
            <a:endParaRPr lang="en-US"/>
          </a:p>
        </p:txBody>
      </p:sp>
      <p:sp>
        <p:nvSpPr>
          <p:cNvPr id="4" name="Rectangle 1036"/>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p:cNvSpPr>
            <a:spLocks noGrp="1" noChangeArrowheads="1"/>
          </p:cNvSpPr>
          <p:nvPr>
            <p:ph type="sldNum" sz="quarter" idx="12"/>
          </p:nvPr>
        </p:nvSpPr>
        <p:spPr>
          <a:ln/>
        </p:spPr>
        <p:txBody>
          <a:bodyPr/>
          <a:lstStyle>
            <a:lvl1pPr>
              <a:defRPr/>
            </a:lvl1pPr>
          </a:lstStyle>
          <a:p>
            <a:pPr>
              <a:defRPr/>
            </a:pPr>
            <a:fld id="{5A7E01D0-3498-4FD0-AC9E-DCEAA1A58ACA}"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a:ln/>
        </p:spPr>
        <p:txBody>
          <a:bodyPr/>
          <a:lstStyle>
            <a:lvl1pPr>
              <a:defRPr/>
            </a:lvl1pPr>
          </a:lstStyle>
          <a:p>
            <a:pPr>
              <a:defRPr/>
            </a:pPr>
            <a:endParaRPr lang="en-US"/>
          </a:p>
        </p:txBody>
      </p:sp>
      <p:sp>
        <p:nvSpPr>
          <p:cNvPr id="3" name="Rectangle 1036"/>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p:cNvSpPr>
            <a:spLocks noGrp="1" noChangeArrowheads="1"/>
          </p:cNvSpPr>
          <p:nvPr>
            <p:ph type="sldNum" sz="quarter" idx="12"/>
          </p:nvPr>
        </p:nvSpPr>
        <p:spPr>
          <a:ln/>
        </p:spPr>
        <p:txBody>
          <a:bodyPr/>
          <a:lstStyle>
            <a:lvl1pPr>
              <a:defRPr/>
            </a:lvl1pPr>
          </a:lstStyle>
          <a:p>
            <a:pPr>
              <a:defRPr/>
            </a:pPr>
            <a:fld id="{806E40EB-7CA4-47F8-AE56-62BA77843A2D}"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B8B74C25-55C2-452C-AE21-4E1CED0E5AE0}"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68846DA3-E2E4-4DDD-A1C2-F25C0AA703F2}"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a:defRPr/>
            </a:pPr>
            <a:endParaRPr kumimoji="1" lang="he-IL" sz="2400">
              <a:cs typeface="+mn-cs"/>
            </a:endParaRPr>
          </a:p>
        </p:txBody>
      </p:sp>
      <p:sp>
        <p:nvSpPr>
          <p:cNvPr id="39939"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0" name="Rectangle 1028"/>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a:defRPr/>
            </a:pPr>
            <a:endParaRPr kumimoji="1" lang="he-IL" sz="2400">
              <a:cs typeface="+mn-cs"/>
            </a:endParaRPr>
          </a:p>
        </p:txBody>
      </p:sp>
      <p:sp>
        <p:nvSpPr>
          <p:cNvPr id="39941"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2"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3" name="Rectangle 1031"/>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a:defRPr/>
            </a:pPr>
            <a:endParaRPr kumimoji="1" lang="he-IL" sz="2400">
              <a:cs typeface="+mn-cs"/>
            </a:endParaRPr>
          </a:p>
        </p:txBody>
      </p:sp>
      <p:sp>
        <p:nvSpPr>
          <p:cNvPr id="39944"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5" name="Rectangle 1033"/>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e-IL" smtClean="0"/>
              <a:t>לחץ כדי לערוך סגנון כותרת של תבנית בסיס</a:t>
            </a:r>
          </a:p>
        </p:txBody>
      </p:sp>
      <p:sp>
        <p:nvSpPr>
          <p:cNvPr id="1036" name="Rectangle 1034"/>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39947"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cs typeface="+mn-cs"/>
              </a:defRPr>
            </a:lvl1pPr>
          </a:lstStyle>
          <a:p>
            <a:pPr>
              <a:defRPr/>
            </a:pPr>
            <a:endParaRPr lang="en-US"/>
          </a:p>
        </p:txBody>
      </p:sp>
      <p:sp>
        <p:nvSpPr>
          <p:cNvPr id="39948"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cs typeface="+mn-cs"/>
              </a:defRPr>
            </a:lvl1pPr>
          </a:lstStyle>
          <a:p>
            <a:pPr>
              <a:defRPr/>
            </a:pPr>
            <a:endParaRPr lang="en-US"/>
          </a:p>
        </p:txBody>
      </p:sp>
      <p:sp>
        <p:nvSpPr>
          <p:cNvPr id="39949"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cs typeface="Arial" pitchFamily="34" charset="0"/>
              </a:defRPr>
            </a:lvl1pPr>
          </a:lstStyle>
          <a:p>
            <a:pPr>
              <a:defRPr/>
            </a:pPr>
            <a:fld id="{3FAB3510-4DA5-493D-978E-FAC1DD38D94D}" type="slidenum">
              <a:rPr lang="he-IL"/>
              <a:pPr>
                <a:defRPr/>
              </a:pPr>
              <a:t>‹#›</a:t>
            </a:fld>
            <a:endParaRPr lang="en-US"/>
          </a:p>
        </p:txBody>
      </p:sp>
      <p:sp>
        <p:nvSpPr>
          <p:cNvPr id="39950" name="AutoShape 1038">
            <a:hlinkClick r:id="" action="ppaction://hlinkshowjump?jump=nextslide" highlightClick="1"/>
          </p:cNvPr>
          <p:cNvSpPr>
            <a:spLocks noChangeArrowheads="1"/>
          </p:cNvSpPr>
          <p:nvPr/>
        </p:nvSpPr>
        <p:spPr bwMode="auto">
          <a:xfrm>
            <a:off x="684213" y="0"/>
            <a:ext cx="287337" cy="215900"/>
          </a:xfrm>
          <a:prstGeom prst="actionButtonForwardNext">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39951" name="AutoShape 1039">
            <a:hlinkClick r:id="" action="ppaction://hlinkshowjump?jump=previousslide" highlightClick="1"/>
          </p:cNvPr>
          <p:cNvSpPr>
            <a:spLocks noChangeArrowheads="1"/>
          </p:cNvSpPr>
          <p:nvPr/>
        </p:nvSpPr>
        <p:spPr bwMode="auto">
          <a:xfrm>
            <a:off x="396875" y="0"/>
            <a:ext cx="252413" cy="215900"/>
          </a:xfrm>
          <a:prstGeom prst="actionButtonBackPrevious">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39952" name="AutoShape 1040">
            <a:hlinkClick r:id="" action="ppaction://hlinkshowjump?jump=firstslide" highlightClick="1"/>
          </p:cNvPr>
          <p:cNvSpPr>
            <a:spLocks noChangeArrowheads="1"/>
          </p:cNvSpPr>
          <p:nvPr/>
        </p:nvSpPr>
        <p:spPr bwMode="auto">
          <a:xfrm>
            <a:off x="0" y="0"/>
            <a:ext cx="250825" cy="215900"/>
          </a:xfrm>
          <a:prstGeom prst="actionButtonHome">
            <a:avLst/>
          </a:prstGeom>
          <a:solidFill>
            <a:srgbClr val="0000FF"/>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graphicFrame>
        <p:nvGraphicFramePr>
          <p:cNvPr id="220181" name="Object 21"/>
          <p:cNvGraphicFramePr>
            <a:graphicFrameLocks noChangeAspect="1"/>
          </p:cNvGraphicFramePr>
          <p:nvPr/>
        </p:nvGraphicFramePr>
        <p:xfrm>
          <a:off x="8072438" y="142875"/>
          <a:ext cx="955675" cy="646113"/>
        </p:xfrm>
        <a:graphic>
          <a:graphicData uri="http://schemas.openxmlformats.org/presentationml/2006/ole">
            <p:oleObj spid="_x0000_s1026" name="צילום של Photo Editor" r:id="rId17" imgW="6676190" imgH="4514286" progId="MSPhotoEd.3">
              <p:embed/>
            </p:oleObj>
          </a:graphicData>
        </a:graphic>
      </p:graphicFrame>
      <p:sp>
        <p:nvSpPr>
          <p:cNvPr id="18" name="Rectangle 22"/>
          <p:cNvSpPr>
            <a:spLocks noChangeArrowheads="1"/>
          </p:cNvSpPr>
          <p:nvPr userDrawn="1"/>
        </p:nvSpPr>
        <p:spPr bwMode="auto">
          <a:xfrm>
            <a:off x="0" y="6600825"/>
            <a:ext cx="2047875" cy="2571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defRPr/>
            </a:pPr>
            <a:r>
              <a:rPr lang="en-US" sz="1050" dirty="0">
                <a:latin typeface="Times New Roman" pitchFamily="18" charset="0"/>
              </a:rPr>
              <a:t>Email:info@mashav-research.com</a:t>
            </a:r>
          </a:p>
        </p:txBody>
      </p:sp>
      <p:sp>
        <p:nvSpPr>
          <p:cNvPr id="19" name="Text Box 18"/>
          <p:cNvSpPr txBox="1">
            <a:spLocks noChangeArrowheads="1"/>
          </p:cNvSpPr>
          <p:nvPr userDrawn="1"/>
        </p:nvSpPr>
        <p:spPr bwMode="auto">
          <a:xfrm>
            <a:off x="7161213" y="6643688"/>
            <a:ext cx="1982787" cy="214312"/>
          </a:xfrm>
          <a:prstGeom prst="rect">
            <a:avLst/>
          </a:prstGeom>
          <a:noFill/>
          <a:ln w="9525">
            <a:noFill/>
            <a:miter lim="800000"/>
            <a:headEnd/>
            <a:tailEnd/>
          </a:ln>
          <a:effectLst/>
        </p:spPr>
        <p:txBody>
          <a:bodyPr>
            <a:spAutoFit/>
          </a:bodyPr>
          <a:lstStyle/>
          <a:p>
            <a:pPr algn="l">
              <a:defRPr/>
            </a:pPr>
            <a:r>
              <a:rPr lang="he-IL" sz="800" dirty="0">
                <a:latin typeface="Times New Roman" pitchFamily="18" charset="0"/>
              </a:rPr>
              <a:t>כל הזכויות שמורות למשב מחקר יישומי בע"מ  </a:t>
            </a:r>
            <a:r>
              <a:rPr lang="en-US" sz="800" dirty="0">
                <a:latin typeface="Times New Roman" pitchFamily="18" charset="0"/>
              </a:rPr>
              <a:t>©</a:t>
            </a:r>
          </a:p>
        </p:txBody>
      </p:sp>
    </p:spTree>
  </p:cSld>
  <p:clrMap bg1="lt1" tx1="dk1" bg2="lt2" tx2="dk2" accent1="accent1" accent2="accent2" accent3="accent3" accent4="accent4" accent5="accent5" accent6="accent6" hlink="hlink" folHlink="folHlink"/>
  <p:sldLayoutIdLst>
    <p:sldLayoutId id="2147483741"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2000"/>
                                        <p:tgtEl>
                                          <p:spTgt spid="39945"/>
                                        </p:tgtEl>
                                      </p:cBhvr>
                                    </p:animEffect>
                                    <p:anim calcmode="lin" valueType="num">
                                      <p:cBhvr>
                                        <p:cTn id="8" dur="2000" fill="hold"/>
                                        <p:tgtEl>
                                          <p:spTgt spid="39945"/>
                                        </p:tgtEl>
                                        <p:attrNameLst>
                                          <p:attrName>ppt_x</p:attrName>
                                        </p:attrNameLst>
                                      </p:cBhvr>
                                      <p:tavLst>
                                        <p:tav tm="0">
                                          <p:val>
                                            <p:strVal val="#ppt_x"/>
                                          </p:val>
                                        </p:tav>
                                        <p:tav tm="100000">
                                          <p:val>
                                            <p:strVal val="#ppt_x"/>
                                          </p:val>
                                        </p:tav>
                                      </p:tavLst>
                                    </p:anim>
                                    <p:anim calcmode="lin" valueType="num">
                                      <p:cBhvr>
                                        <p:cTn id="9" dur="2000" fill="hold"/>
                                        <p:tgtEl>
                                          <p:spTgt spid="39945"/>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220181"/>
                                        </p:tgtEl>
                                        <p:attrNameLst>
                                          <p:attrName>style.visibility</p:attrName>
                                        </p:attrNameLst>
                                      </p:cBhvr>
                                      <p:to>
                                        <p:strVal val="visible"/>
                                      </p:to>
                                    </p:set>
                                    <p:animScale>
                                      <p:cBhvr>
                                        <p:cTn id="12" dur="1000" decel="50000" fill="hold">
                                          <p:stCondLst>
                                            <p:cond delay="0"/>
                                          </p:stCondLst>
                                        </p:cTn>
                                        <p:tgtEl>
                                          <p:spTgt spid="220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0181"/>
                                        </p:tgtEl>
                                        <p:attrNameLst>
                                          <p:attrName>ppt_x</p:attrName>
                                          <p:attrName>ppt_y</p:attrName>
                                        </p:attrNameLst>
                                      </p:cBhvr>
                                    </p:animMotion>
                                    <p:animEffect transition="in" filter="fade">
                                      <p:cBhvr>
                                        <p:cTn id="14" dur="1000"/>
                                        <p:tgtEl>
                                          <p:spTgt spid="22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1" fontAlgn="base">
        <a:spcBef>
          <a:spcPct val="0"/>
        </a:spcBef>
        <a:spcAft>
          <a:spcPct val="0"/>
        </a:spcAft>
        <a:defRPr sz="4400">
          <a:solidFill>
            <a:schemeClr val="tx2"/>
          </a:solidFill>
          <a:latin typeface="Times New Roman" pitchFamily="18" charset="0"/>
          <a:cs typeface="Times New Roman" pitchFamily="18" charset="0"/>
        </a:defRPr>
      </a:lvl6pPr>
      <a:lvl7pPr marL="914400" algn="l" rtl="1" fontAlgn="base">
        <a:spcBef>
          <a:spcPct val="0"/>
        </a:spcBef>
        <a:spcAft>
          <a:spcPct val="0"/>
        </a:spcAft>
        <a:defRPr sz="4400">
          <a:solidFill>
            <a:schemeClr val="tx2"/>
          </a:solidFill>
          <a:latin typeface="Times New Roman" pitchFamily="18" charset="0"/>
          <a:cs typeface="Times New Roman" pitchFamily="18" charset="0"/>
        </a:defRPr>
      </a:lvl7pPr>
      <a:lvl8pPr marL="1371600" algn="l" rtl="1" fontAlgn="base">
        <a:spcBef>
          <a:spcPct val="0"/>
        </a:spcBef>
        <a:spcAft>
          <a:spcPct val="0"/>
        </a:spcAft>
        <a:defRPr sz="4400">
          <a:solidFill>
            <a:schemeClr val="tx2"/>
          </a:solidFill>
          <a:latin typeface="Times New Roman" pitchFamily="18" charset="0"/>
          <a:cs typeface="Times New Roman" pitchFamily="18" charset="0"/>
        </a:defRPr>
      </a:lvl8pPr>
      <a:lvl9pPr marL="1828800" algn="l" rtl="1"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150.xml"/><Relationship Id="rId3" Type="http://schemas.openxmlformats.org/officeDocument/2006/relationships/slide" Target="slide2.xml"/><Relationship Id="rId7" Type="http://schemas.openxmlformats.org/officeDocument/2006/relationships/slide" Target="slide45.xml"/><Relationship Id="rId12" Type="http://schemas.openxmlformats.org/officeDocument/2006/relationships/slide" Target="slide9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26.xml"/><Relationship Id="rId5" Type="http://schemas.openxmlformats.org/officeDocument/2006/relationships/slide" Target="slide110.xml"/><Relationship Id="rId10" Type="http://schemas.openxmlformats.org/officeDocument/2006/relationships/slide" Target="slide56.xml"/><Relationship Id="rId4" Type="http://schemas.openxmlformats.org/officeDocument/2006/relationships/slide" Target="slide12.xml"/><Relationship Id="rId9" Type="http://schemas.openxmlformats.org/officeDocument/2006/relationships/slide" Target="slide64.xml"/><Relationship Id="rId14" Type="http://schemas.openxmlformats.org/officeDocument/2006/relationships/slide" Target="slide13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00.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slide" Target="slide121.x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slide" Target="slide121.x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slide" Target="slide121.x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slide" Target="slide121.x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slide" Target="slide121.x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slide" Target="slide121.x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 Target="slide121.xml"/><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118.xml.rels><?xml version="1.0" encoding="UTF-8" standalone="yes"?>
<Relationships xmlns="http://schemas.openxmlformats.org/package/2006/relationships"><Relationship Id="rId3" Type="http://schemas.openxmlformats.org/officeDocument/2006/relationships/slide" Target="slide121.xml"/><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slide" Target="slide1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oleObject" Target="../embeddings/oleObject60.bin"/><Relationship Id="rId7" Type="http://schemas.openxmlformats.org/officeDocument/2006/relationships/hyperlink" Target="http://library.thinkquest.org/C003765/media/images/rain.jpg" TargetMode="Externa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8.jpeg"/><Relationship Id="rId5" Type="http://schemas.openxmlformats.org/officeDocument/2006/relationships/hyperlink" Target="http://www.petsdoc.com/pics/kidscorner/crayolaanimals/elephant.GIF" TargetMode="External"/><Relationship Id="rId4" Type="http://schemas.openxmlformats.org/officeDocument/2006/relationships/image" Target="../media/image57.png"/><Relationship Id="rId9" Type="http://schemas.openxmlformats.org/officeDocument/2006/relationships/image" Target="../media/image60.png"/></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2.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slide" Target="slide133.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oleObject64.bin"/><Relationship Id="rId4" Type="http://schemas.openxmlformats.org/officeDocument/2006/relationships/slide" Target="slide133.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65.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slide" Target="slide133.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slide" Target="slide133.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75.bin"/><Relationship Id="rId5" Type="http://schemas.openxmlformats.org/officeDocument/2006/relationships/slide" Target="slide133.xml"/><Relationship Id="rId4" Type="http://schemas.openxmlformats.org/officeDocument/2006/relationships/oleObject" Target="../embeddings/oleObject74.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slide" Target="slide133.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6.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91.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94.bin"/><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 Target="slide14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slide" Target="slide147.xml"/><Relationship Id="rId4" Type="http://schemas.openxmlformats.org/officeDocument/2006/relationships/oleObject" Target="../embeddings/oleObject105.bin"/></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slide" Target="slide147.xml"/><Relationship Id="rId4" Type="http://schemas.openxmlformats.org/officeDocument/2006/relationships/oleObject" Target="../embeddings/oleObject107.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slide" Target="slide147.xml"/><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slide" Target="slide147.xml"/><Relationship Id="rId4" Type="http://schemas.openxmlformats.org/officeDocument/2006/relationships/oleObject" Target="../embeddings/oleObject112.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slide" Target="slide147.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slide" Target="slide147.xml"/><Relationship Id="rId4" Type="http://schemas.openxmlformats.org/officeDocument/2006/relationships/oleObject" Target="../embeddings/oleObject115.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oleObject" Target="../embeddings/oleObject121.bin"/><Relationship Id="rId4" Type="http://schemas.openxmlformats.org/officeDocument/2006/relationships/oleObject" Target="../embeddings/oleObject120.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oleObject" Target="../embeddings/oleObject125.bin"/><Relationship Id="rId4" Type="http://schemas.openxmlformats.org/officeDocument/2006/relationships/oleObject" Target="../embeddings/oleObject124.bin"/></Relationships>
</file>

<file path=ppt/slides/_rels/slide166.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oleObject" Target="../embeddings/oleObject126.bin"/></Relationships>
</file>

<file path=ppt/slides/_rels/slide17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oleObject" Target="../embeddings/oleObject127.bin"/></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slide" Target="slide121.x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62.jpeg"/></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slide" Target="slide133.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slide" Target="slide133.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32.bin"/><Relationship Id="rId7" Type="http://schemas.openxmlformats.org/officeDocument/2006/relationships/slide" Target="slide133.xml"/><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135.bin"/><Relationship Id="rId5" Type="http://schemas.openxmlformats.org/officeDocument/2006/relationships/oleObject" Target="../embeddings/oleObject134.bin"/><Relationship Id="rId4" Type="http://schemas.openxmlformats.org/officeDocument/2006/relationships/oleObject" Target="../embeddings/oleObject133.bin"/></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62.vml"/><Relationship Id="rId5" Type="http://schemas.openxmlformats.org/officeDocument/2006/relationships/slide" Target="slide133.xml"/><Relationship Id="rId4" Type="http://schemas.openxmlformats.org/officeDocument/2006/relationships/oleObject" Target="../embeddings/oleObject137.bin"/></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140.bin"/><Relationship Id="rId5" Type="http://schemas.openxmlformats.org/officeDocument/2006/relationships/slide" Target="slide133.xml"/><Relationship Id="rId4" Type="http://schemas.openxmlformats.org/officeDocument/2006/relationships/oleObject" Target="../embeddings/oleObject139.bin"/></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41.bin"/><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144.bin"/><Relationship Id="rId5" Type="http://schemas.openxmlformats.org/officeDocument/2006/relationships/oleObject" Target="../embeddings/oleObject143.bin"/><Relationship Id="rId4" Type="http://schemas.openxmlformats.org/officeDocument/2006/relationships/oleObject" Target="../embeddings/oleObject142.bin"/></Relationships>
</file>

<file path=ppt/slides/_rels/slide182.xml.rels><?xml version="1.0" encoding="UTF-8" standalone="yes"?>
<Relationships xmlns="http://schemas.openxmlformats.org/package/2006/relationships"><Relationship Id="rId2" Type="http://schemas.openxmlformats.org/officeDocument/2006/relationships/slide" Target="slide14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65.vml"/><Relationship Id="rId5" Type="http://schemas.openxmlformats.org/officeDocument/2006/relationships/slide" Target="slide147.xml"/><Relationship Id="rId4" Type="http://schemas.openxmlformats.org/officeDocument/2006/relationships/oleObject" Target="../embeddings/oleObject147.bin"/></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slide" Target="slide147.xml"/><Relationship Id="rId4" Type="http://schemas.openxmlformats.org/officeDocument/2006/relationships/oleObject" Target="../embeddings/oleObject149.bin"/></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slide" Target="slide147.xml"/><Relationship Id="rId5" Type="http://schemas.openxmlformats.org/officeDocument/2006/relationships/oleObject" Target="../embeddings/oleObject152.bin"/><Relationship Id="rId4" Type="http://schemas.openxmlformats.org/officeDocument/2006/relationships/oleObject" Target="../embeddings/oleObject151.bin"/></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oleObject" Target="../embeddings/oleObject155.bin"/><Relationship Id="rId4" Type="http://schemas.openxmlformats.org/officeDocument/2006/relationships/oleObject" Target="../embeddings/oleObject154.bin"/></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69.vml"/><Relationship Id="rId5" Type="http://schemas.openxmlformats.org/officeDocument/2006/relationships/slide" Target="slide147.xml"/><Relationship Id="rId4" Type="http://schemas.openxmlformats.org/officeDocument/2006/relationships/oleObject" Target="../embeddings/oleObject157.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70.vml"/><Relationship Id="rId4" Type="http://schemas.openxmlformats.org/officeDocument/2006/relationships/slide" Target="slide147.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slide" Target="slide41.xml"/></Relationships>
</file>

<file path=ppt/slides/_rels/slide2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slide" Target="slide41.xml"/><Relationship Id="rId4" Type="http://schemas.openxmlformats.org/officeDocument/2006/relationships/oleObject" Target="../embeddings/Microsoft_Office_Excel_Chart2.xls"/></Relationships>
</file>

<file path=ppt/slides/_rels/slide3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slide" Target="slide41.xml"/><Relationship Id="rId4" Type="http://schemas.openxmlformats.org/officeDocument/2006/relationships/oleObject" Target="../embeddings/Microsoft_Office_Excel_Chart3.xls"/></Relationships>
</file>

<file path=ppt/slides/_rels/slide3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4.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slide" Target="slide89.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slide" Target="slide89.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slide" Target="slide89.xml"/></Relationships>
</file>

<file path=ppt/slides/_rels/slide86.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slide" Target="slide89.xml"/><Relationship Id="rId4" Type="http://schemas.openxmlformats.org/officeDocument/2006/relationships/oleObject" Target="../embeddings/oleObject13.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slide" Target="slide89.xml"/><Relationship Id="rId4" Type="http://schemas.openxmlformats.org/officeDocument/2006/relationships/oleObject" Target="../embeddings/oleObject14.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3.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slide" Target="slide103.xml"/><Relationship Id="rId4" Type="http://schemas.openxmlformats.org/officeDocument/2006/relationships/oleObject" Target="../embeddings/oleObject2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r" eaLnBrk="1" hangingPunct="1"/>
            <a:r>
              <a:rPr lang="he-IL" smtClean="0"/>
              <a:t>מפתח נושאים</a:t>
            </a:r>
            <a:endParaRPr lang="en-US" smtClean="0"/>
          </a:p>
        </p:txBody>
      </p:sp>
      <p:sp>
        <p:nvSpPr>
          <p:cNvPr id="73731" name="AutoShape 4">
            <a:hlinkClick r:id="rId3" action="ppaction://hlinksldjump" highlightClick="1"/>
          </p:cNvPr>
          <p:cNvSpPr>
            <a:spLocks noChangeArrowheads="1"/>
          </p:cNvSpPr>
          <p:nvPr/>
        </p:nvSpPr>
        <p:spPr bwMode="auto">
          <a:xfrm>
            <a:off x="6227763" y="24209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1</a:t>
            </a:r>
          </a:p>
          <a:p>
            <a:pPr algn="ctr"/>
            <a:r>
              <a:rPr lang="he-IL" sz="1600">
                <a:latin typeface="Times New Roman" pitchFamily="18" charset="0"/>
              </a:rPr>
              <a:t> מטרת הסטטיסטיקה ומרכיבים מרכזיים במחקר</a:t>
            </a:r>
            <a:endParaRPr lang="en-US" sz="1600">
              <a:latin typeface="Times New Roman" pitchFamily="18" charset="0"/>
            </a:endParaRPr>
          </a:p>
        </p:txBody>
      </p:sp>
      <p:sp>
        <p:nvSpPr>
          <p:cNvPr id="73732" name="AutoShape 5">
            <a:hlinkClick r:id="rId4" action="ppaction://hlinksldjump" highlightClick="1"/>
          </p:cNvPr>
          <p:cNvSpPr>
            <a:spLocks noChangeArrowheads="1"/>
          </p:cNvSpPr>
          <p:nvPr/>
        </p:nvSpPr>
        <p:spPr bwMode="auto">
          <a:xfrm>
            <a:off x="6227763" y="32845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2</a:t>
            </a:r>
          </a:p>
          <a:p>
            <a:pPr algn="ctr"/>
            <a:r>
              <a:rPr lang="he-IL" sz="1600">
                <a:latin typeface="Times New Roman" pitchFamily="18" charset="0"/>
              </a:rPr>
              <a:t> סוגי משתנים וסולמות מדידה</a:t>
            </a:r>
            <a:endParaRPr lang="en-US" sz="1600">
              <a:latin typeface="Times New Roman" pitchFamily="18" charset="0"/>
            </a:endParaRPr>
          </a:p>
        </p:txBody>
      </p:sp>
      <p:sp>
        <p:nvSpPr>
          <p:cNvPr id="73733" name="AutoShape 6">
            <a:hlinkClick r:id="rId5" action="ppaction://hlinksldjump" highlightClick="1"/>
          </p:cNvPr>
          <p:cNvSpPr>
            <a:spLocks noChangeArrowheads="1"/>
          </p:cNvSpPr>
          <p:nvPr/>
        </p:nvSpPr>
        <p:spPr bwMode="auto">
          <a:xfrm>
            <a:off x="1187450" y="2420938"/>
            <a:ext cx="2160588" cy="792162"/>
          </a:xfrm>
          <a:prstGeom prst="actionButtonBlank">
            <a:avLst/>
          </a:prstGeom>
          <a:solidFill>
            <a:srgbClr val="FFFF99"/>
          </a:solidFill>
          <a:ln w="9525">
            <a:noFill/>
            <a:miter lim="800000"/>
            <a:headEnd/>
            <a:tailEnd/>
          </a:ln>
        </p:spPr>
        <p:txBody>
          <a:bodyPr anchorCtr="1"/>
          <a:lstStyle/>
          <a:p>
            <a:pPr algn="ctr"/>
            <a:r>
              <a:rPr lang="he-IL" sz="1600" b="1">
                <a:solidFill>
                  <a:schemeClr val="tx2"/>
                </a:solidFill>
                <a:latin typeface="Times New Roman" pitchFamily="18" charset="0"/>
              </a:rPr>
              <a:t>שיעור 9</a:t>
            </a:r>
          </a:p>
          <a:p>
            <a:pPr algn="ctr"/>
            <a:r>
              <a:rPr lang="he-IL" sz="1600">
                <a:latin typeface="Times New Roman" pitchFamily="18" charset="0"/>
              </a:rPr>
              <a:t> הסתברות מותנה</a:t>
            </a:r>
            <a:endParaRPr lang="en-US" sz="1600">
              <a:latin typeface="Times New Roman" pitchFamily="18" charset="0"/>
            </a:endParaRPr>
          </a:p>
        </p:txBody>
      </p:sp>
      <p:sp>
        <p:nvSpPr>
          <p:cNvPr id="73734" name="AutoShape 7">
            <a:hlinkClick r:id="rId6" action="ppaction://hlinksldjump" highlightClick="1"/>
          </p:cNvPr>
          <p:cNvSpPr>
            <a:spLocks noChangeArrowheads="1"/>
          </p:cNvSpPr>
          <p:nvPr/>
        </p:nvSpPr>
        <p:spPr bwMode="auto">
          <a:xfrm>
            <a:off x="6227763" y="41481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3</a:t>
            </a:r>
          </a:p>
          <a:p>
            <a:pPr algn="ctr"/>
            <a:r>
              <a:rPr lang="he-IL" sz="1600">
                <a:latin typeface="Times New Roman" pitchFamily="18" charset="0"/>
              </a:rPr>
              <a:t> טבלאות סטטיסטיות והצגה גראפית</a:t>
            </a:r>
            <a:endParaRPr lang="en-US" sz="1600">
              <a:latin typeface="Times New Roman" pitchFamily="18" charset="0"/>
            </a:endParaRPr>
          </a:p>
        </p:txBody>
      </p:sp>
      <p:sp>
        <p:nvSpPr>
          <p:cNvPr id="73735" name="AutoShape 8">
            <a:hlinkClick r:id="rId7" action="ppaction://hlinksldjump" highlightClick="1"/>
          </p:cNvPr>
          <p:cNvSpPr>
            <a:spLocks noChangeArrowheads="1"/>
          </p:cNvSpPr>
          <p:nvPr/>
        </p:nvSpPr>
        <p:spPr bwMode="auto">
          <a:xfrm>
            <a:off x="6227763" y="5013325"/>
            <a:ext cx="2160587" cy="792163"/>
          </a:xfrm>
          <a:prstGeom prst="actionButtonBlank">
            <a:avLst/>
          </a:prstGeom>
          <a:solidFill>
            <a:srgbClr val="FFFF99"/>
          </a:solidFill>
          <a:ln w="9525">
            <a:noFill/>
            <a:miter lim="800000"/>
            <a:headEnd/>
            <a:tailEnd/>
          </a:ln>
        </p:spPr>
        <p:txBody>
          <a:bodyPr anchorCtr="1"/>
          <a:lstStyle/>
          <a:p>
            <a:pPr algn="ctr"/>
            <a:r>
              <a:rPr lang="he-IL" sz="1600" b="1">
                <a:solidFill>
                  <a:schemeClr val="tx2"/>
                </a:solidFill>
                <a:latin typeface="Times New Roman" pitchFamily="18" charset="0"/>
              </a:rPr>
              <a:t>שיעור 4</a:t>
            </a:r>
          </a:p>
          <a:p>
            <a:pPr algn="ctr"/>
            <a:r>
              <a:rPr lang="he-IL" sz="1600">
                <a:latin typeface="Times New Roman" pitchFamily="18" charset="0"/>
              </a:rPr>
              <a:t> מדדי מרכז (שכיח וחציון)</a:t>
            </a:r>
            <a:endParaRPr lang="en-US" sz="1600">
              <a:latin typeface="Times New Roman" pitchFamily="18" charset="0"/>
            </a:endParaRPr>
          </a:p>
        </p:txBody>
      </p:sp>
      <p:sp>
        <p:nvSpPr>
          <p:cNvPr id="73736" name="AutoShape 9">
            <a:hlinkClick r:id="rId8" action="ppaction://hlinksldjump" highlightClick="1"/>
          </p:cNvPr>
          <p:cNvSpPr>
            <a:spLocks noChangeArrowheads="1"/>
          </p:cNvSpPr>
          <p:nvPr/>
        </p:nvSpPr>
        <p:spPr bwMode="auto">
          <a:xfrm>
            <a:off x="3708400" y="4149725"/>
            <a:ext cx="2160588" cy="792163"/>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7</a:t>
            </a:r>
          </a:p>
          <a:p>
            <a:pPr algn="ctr"/>
            <a:r>
              <a:rPr lang="he-IL" sz="1600">
                <a:latin typeface="Times New Roman" pitchFamily="18" charset="0"/>
              </a:rPr>
              <a:t> ציוני תקן והתפלגות נורמאלית</a:t>
            </a:r>
            <a:endParaRPr lang="en-US" sz="1600">
              <a:latin typeface="Times New Roman" pitchFamily="18" charset="0"/>
            </a:endParaRPr>
          </a:p>
        </p:txBody>
      </p:sp>
      <p:sp>
        <p:nvSpPr>
          <p:cNvPr id="73737" name="AutoShape 10">
            <a:hlinkClick r:id="rId9" action="ppaction://hlinksldjump" highlightClick="1"/>
          </p:cNvPr>
          <p:cNvSpPr>
            <a:spLocks noChangeArrowheads="1"/>
          </p:cNvSpPr>
          <p:nvPr/>
        </p:nvSpPr>
        <p:spPr bwMode="auto">
          <a:xfrm>
            <a:off x="3708400" y="3284538"/>
            <a:ext cx="2160588"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6</a:t>
            </a:r>
          </a:p>
          <a:p>
            <a:pPr algn="ctr"/>
            <a:r>
              <a:rPr lang="he-IL" sz="1600">
                <a:latin typeface="Times New Roman" pitchFamily="18" charset="0"/>
              </a:rPr>
              <a:t> מדדי פיזור תחום בין רבעוני שונות וסטית תקן</a:t>
            </a:r>
            <a:endParaRPr lang="en-US" sz="1600">
              <a:latin typeface="Times New Roman" pitchFamily="18" charset="0"/>
            </a:endParaRPr>
          </a:p>
        </p:txBody>
      </p:sp>
      <p:sp>
        <p:nvSpPr>
          <p:cNvPr id="73738" name="AutoShape 11">
            <a:hlinkClick r:id="rId10" action="ppaction://hlinksldjump" highlightClick="1"/>
          </p:cNvPr>
          <p:cNvSpPr>
            <a:spLocks noChangeArrowheads="1"/>
          </p:cNvSpPr>
          <p:nvPr/>
        </p:nvSpPr>
        <p:spPr bwMode="auto">
          <a:xfrm>
            <a:off x="3708400" y="2420938"/>
            <a:ext cx="2160588"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5</a:t>
            </a:r>
          </a:p>
          <a:p>
            <a:pPr algn="ctr"/>
            <a:r>
              <a:rPr lang="he-IL" sz="1600">
                <a:latin typeface="Times New Roman" pitchFamily="18" charset="0"/>
              </a:rPr>
              <a:t> מדדי מרכז ממוצע וטרנספורמאציה ליניארית</a:t>
            </a:r>
            <a:endParaRPr lang="en-US" sz="1600">
              <a:latin typeface="Times New Roman" pitchFamily="18" charset="0"/>
            </a:endParaRPr>
          </a:p>
        </p:txBody>
      </p:sp>
      <p:sp>
        <p:nvSpPr>
          <p:cNvPr id="73739" name="AutoShape 13">
            <a:hlinkClick r:id="rId11" action="ppaction://hlinksldjump" highlightClick="1"/>
          </p:cNvPr>
          <p:cNvSpPr>
            <a:spLocks noChangeArrowheads="1"/>
          </p:cNvSpPr>
          <p:nvPr/>
        </p:nvSpPr>
        <p:spPr bwMode="auto">
          <a:xfrm>
            <a:off x="1187450" y="3286125"/>
            <a:ext cx="2160588" cy="792163"/>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10</a:t>
            </a:r>
          </a:p>
          <a:p>
            <a:pPr algn="ctr"/>
            <a:r>
              <a:rPr lang="he-IL" sz="1600">
                <a:latin typeface="Times New Roman" pitchFamily="18" charset="0"/>
              </a:rPr>
              <a:t> קומבינטוריקה</a:t>
            </a:r>
            <a:endParaRPr lang="en-US" sz="1600">
              <a:latin typeface="Times New Roman" pitchFamily="18" charset="0"/>
            </a:endParaRPr>
          </a:p>
        </p:txBody>
      </p:sp>
      <p:sp>
        <p:nvSpPr>
          <p:cNvPr id="73740" name="AutoShape 14">
            <a:hlinkClick r:id="rId12" action="ppaction://hlinksldjump" highlightClick="1"/>
          </p:cNvPr>
          <p:cNvSpPr>
            <a:spLocks noChangeArrowheads="1"/>
          </p:cNvSpPr>
          <p:nvPr/>
        </p:nvSpPr>
        <p:spPr bwMode="auto">
          <a:xfrm>
            <a:off x="3708400" y="5013325"/>
            <a:ext cx="2160588" cy="792163"/>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8</a:t>
            </a:r>
          </a:p>
          <a:p>
            <a:pPr algn="ctr"/>
            <a:r>
              <a:rPr lang="he-IL" sz="1600">
                <a:latin typeface="Times New Roman" pitchFamily="18" charset="0"/>
              </a:rPr>
              <a:t> הסתברות מהי? דיאגראמת וואן ופעולות במאורעות</a:t>
            </a:r>
            <a:endParaRPr lang="en-US" sz="1600">
              <a:latin typeface="Times New Roman" pitchFamily="18" charset="0"/>
            </a:endParaRPr>
          </a:p>
        </p:txBody>
      </p:sp>
      <p:sp>
        <p:nvSpPr>
          <p:cNvPr id="73741" name="AutoShape 15">
            <a:hlinkClick r:id="rId13" action="ppaction://hlinksldjump" highlightClick="1"/>
          </p:cNvPr>
          <p:cNvSpPr>
            <a:spLocks noChangeArrowheads="1"/>
          </p:cNvSpPr>
          <p:nvPr/>
        </p:nvSpPr>
        <p:spPr bwMode="auto">
          <a:xfrm>
            <a:off x="1187450" y="5013325"/>
            <a:ext cx="2160588" cy="792163"/>
          </a:xfrm>
          <a:prstGeom prst="actionButtonBlank">
            <a:avLst/>
          </a:prstGeom>
          <a:solidFill>
            <a:srgbClr val="FFCC00"/>
          </a:solidFill>
          <a:ln w="9525">
            <a:noFill/>
            <a:miter lim="800000"/>
            <a:headEnd/>
            <a:tailEnd/>
          </a:ln>
        </p:spPr>
        <p:txBody>
          <a:bodyPr anchor="ctr"/>
          <a:lstStyle/>
          <a:p>
            <a:pPr algn="ctr"/>
            <a:r>
              <a:rPr lang="he-IL" sz="1600" b="1">
                <a:solidFill>
                  <a:schemeClr val="tx2"/>
                </a:solidFill>
                <a:latin typeface="Times New Roman" pitchFamily="18" charset="0"/>
              </a:rPr>
              <a:t>שיעור חזרה</a:t>
            </a:r>
            <a:r>
              <a:rPr lang="he-IL" sz="1600">
                <a:latin typeface="Times New Roman" pitchFamily="18" charset="0"/>
              </a:rPr>
              <a:t> </a:t>
            </a:r>
            <a:endParaRPr lang="en-US" sz="1600">
              <a:latin typeface="Times New Roman" pitchFamily="18" charset="0"/>
            </a:endParaRPr>
          </a:p>
        </p:txBody>
      </p:sp>
      <p:sp>
        <p:nvSpPr>
          <p:cNvPr id="73742" name="AutoShape 20">
            <a:hlinkClick r:id="rId14" action="ppaction://hlinksldjump" highlightClick="1"/>
          </p:cNvPr>
          <p:cNvSpPr>
            <a:spLocks noChangeArrowheads="1"/>
          </p:cNvSpPr>
          <p:nvPr/>
        </p:nvSpPr>
        <p:spPr bwMode="auto">
          <a:xfrm>
            <a:off x="1187450" y="4149725"/>
            <a:ext cx="2160588" cy="792163"/>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11</a:t>
            </a:r>
          </a:p>
          <a:p>
            <a:pPr algn="ctr"/>
            <a:r>
              <a:rPr lang="he-IL" sz="1600">
                <a:latin typeface="Times New Roman" pitchFamily="18" charset="0"/>
              </a:rPr>
              <a:t>הסתברות בינומית ותוחלת</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50938" y="1143000"/>
            <a:ext cx="7612062" cy="617538"/>
          </a:xfrm>
        </p:spPr>
        <p:txBody>
          <a:bodyPr/>
          <a:lstStyle/>
          <a:p>
            <a:pPr algn="r" eaLnBrk="1" hangingPunct="1"/>
            <a:r>
              <a:rPr lang="he-IL" altLang="en-US" sz="3600" smtClean="0"/>
              <a:t>מרכיבים מרכזיים במחקר - סיכום</a:t>
            </a:r>
            <a:endParaRPr lang="en-US" sz="3600" smtClean="0"/>
          </a:p>
        </p:txBody>
      </p:sp>
      <p:graphicFrame>
        <p:nvGraphicFramePr>
          <p:cNvPr id="49214" name="Group 62"/>
          <p:cNvGraphicFramePr>
            <a:graphicFrameLocks noGrp="1"/>
          </p:cNvGraphicFramePr>
          <p:nvPr/>
        </p:nvGraphicFramePr>
        <p:xfrm>
          <a:off x="609600" y="2209800"/>
          <a:ext cx="7772400" cy="3903663"/>
        </p:xfrm>
        <a:graphic>
          <a:graphicData uri="http://schemas.openxmlformats.org/drawingml/2006/table">
            <a:tbl>
              <a:tblPr rtl="1"/>
              <a:tblGrid>
                <a:gridCol w="1554162"/>
                <a:gridCol w="1554163"/>
                <a:gridCol w="1555750"/>
                <a:gridCol w="1554162"/>
                <a:gridCol w="1554163"/>
              </a:tblGrid>
              <a:tr h="7620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2"/>
                          </a:solidFill>
                          <a:effectLst/>
                          <a:latin typeface="Times New Roman" pitchFamily="18" charset="0"/>
                          <a:cs typeface="David" pitchFamily="2" charset="-79"/>
                        </a:rPr>
                        <a:t>אוכלוסיית המחקר</a:t>
                      </a: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2"/>
                          </a:solidFill>
                          <a:effectLst/>
                          <a:latin typeface="Times New Roman" pitchFamily="18" charset="0"/>
                          <a:cs typeface="David" pitchFamily="2" charset="-79"/>
                        </a:rPr>
                        <a:t>מקרה</a:t>
                      </a: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2"/>
                          </a:solidFill>
                          <a:effectLst/>
                          <a:latin typeface="Times New Roman" pitchFamily="18" charset="0"/>
                          <a:cs typeface="David" pitchFamily="2" charset="-79"/>
                        </a:rPr>
                        <a:t>משתנה</a:t>
                      </a: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2"/>
                          </a:solidFill>
                          <a:effectLst/>
                          <a:latin typeface="Times New Roman" pitchFamily="18" charset="0"/>
                          <a:cs typeface="David" pitchFamily="2" charset="-79"/>
                        </a:rPr>
                        <a:t>תצפית</a:t>
                      </a: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2"/>
                          </a:solidFill>
                          <a:effectLst/>
                          <a:latin typeface="Times New Roman" pitchFamily="18" charset="0"/>
                          <a:cs typeface="David" pitchFamily="2" charset="-79"/>
                        </a:rPr>
                        <a:t>אוכלוסייה סטטיסטית</a:t>
                      </a:r>
                      <a:endParaRPr kumimoji="0" lang="en-US" sz="2000" b="1" i="0" u="none" strike="noStrike" cap="none" normalizeH="0" baseline="0" smtClean="0">
                        <a:ln>
                          <a:noFill/>
                        </a:ln>
                        <a:solidFill>
                          <a:schemeClr val="tx2"/>
                        </a:solidFill>
                        <a:effectLst/>
                        <a:latin typeface="Times New Roman" pitchFamily="18" charset="0"/>
                        <a:cs typeface="David" pitchFamily="2" charset="-79"/>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1066800">
                <a:tc rowSpan="3">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סטודנטים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סטודנט</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גובה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175 ס"מ</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גובהי הסטודנטים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66800">
                <a:tc vMerge="1">
                  <a:txBody>
                    <a:bodyPr/>
                    <a:lstStyle/>
                    <a:p>
                      <a:pPr rtl="1"/>
                      <a:endParaRPr lang="he-IL"/>
                    </a:p>
                  </a:txBody>
                  <a:tcPr/>
                </a:tc>
                <a:tc vMerge="1">
                  <a:txBody>
                    <a:bodyPr/>
                    <a:lstStyle/>
                    <a:p>
                      <a:pPr rtl="1"/>
                      <a:endParaRPr lang="he-IL"/>
                    </a:p>
                  </a:txBody>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משקל</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68 ק"ג</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משקלי הסטודנטים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08063">
                <a:tc vMerge="1">
                  <a:txBody>
                    <a:bodyPr/>
                    <a:lstStyle/>
                    <a:p>
                      <a:pPr rtl="1"/>
                      <a:endParaRPr lang="he-IL"/>
                    </a:p>
                  </a:txBody>
                  <a:tcPr/>
                </a:tc>
                <a:tc vMerge="1">
                  <a:txBody>
                    <a:bodyPr/>
                    <a:lstStyle/>
                    <a:p>
                      <a:pPr rtl="1"/>
                      <a:endParaRPr lang="he-IL"/>
                    </a:p>
                  </a:txBody>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9215" name="AutoShape 63">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r" eaLnBrk="1" hangingPunct="1"/>
            <a:r>
              <a:rPr lang="he-IL" sz="4000" smtClean="0"/>
              <a:t>הסתברות: פעולות בין מאורעות (קבוצות)</a:t>
            </a:r>
            <a:endParaRPr lang="en-US" sz="4000" smtClean="0"/>
          </a:p>
        </p:txBody>
      </p:sp>
      <p:sp>
        <p:nvSpPr>
          <p:cNvPr id="208899" name="Rectangle 3"/>
          <p:cNvSpPr>
            <a:spLocks noGrp="1" noChangeArrowheads="1"/>
          </p:cNvSpPr>
          <p:nvPr>
            <p:ph type="body" idx="1"/>
          </p:nvPr>
        </p:nvSpPr>
        <p:spPr>
          <a:xfrm>
            <a:off x="250825" y="2017713"/>
            <a:ext cx="8704263" cy="4114800"/>
          </a:xfrm>
        </p:spPr>
        <p:txBody>
          <a:bodyPr/>
          <a:lstStyle/>
          <a:p>
            <a:pPr eaLnBrk="1" hangingPunct="1"/>
            <a:r>
              <a:rPr lang="he-IL" sz="2000" b="1" smtClean="0">
                <a:sym typeface="Symbol" pitchFamily="18" charset="2"/>
              </a:rPr>
              <a:t>איחוד מאורעות </a:t>
            </a:r>
            <a:r>
              <a:rPr lang="en-US" sz="2000" b="1" smtClean="0">
                <a:sym typeface="Symbol" pitchFamily="18" charset="2"/>
              </a:rPr>
              <a:t>A</a:t>
            </a:r>
            <a:r>
              <a:rPr lang="he-IL" sz="2000" b="1" smtClean="0">
                <a:sym typeface="Symbol" pitchFamily="18" charset="2"/>
              </a:rPr>
              <a:t> </a:t>
            </a:r>
            <a:r>
              <a:rPr lang="en-US" sz="2000" b="1" smtClean="0">
                <a:sym typeface="Symbol" pitchFamily="18" charset="2"/>
              </a:rPr>
              <a:t>B </a:t>
            </a:r>
            <a:r>
              <a:rPr lang="he-IL" sz="2000" smtClean="0">
                <a:sym typeface="Symbol" pitchFamily="18" charset="2"/>
              </a:rPr>
              <a:t> – אוסף כל המאורעות הפשוטים הכלולים ב </a:t>
            </a:r>
            <a:r>
              <a:rPr lang="en-US" sz="2000" smtClean="0">
                <a:sym typeface="Symbol" pitchFamily="18" charset="2"/>
              </a:rPr>
              <a:t>A</a:t>
            </a:r>
            <a:r>
              <a:rPr lang="he-IL" sz="2000" smtClean="0">
                <a:sym typeface="Symbol" pitchFamily="18" charset="2"/>
              </a:rPr>
              <a:t> </a:t>
            </a:r>
            <a:r>
              <a:rPr lang="he-IL" sz="2000" u="sng" smtClean="0">
                <a:sym typeface="Symbol" pitchFamily="18" charset="2"/>
              </a:rPr>
              <a:t>או</a:t>
            </a:r>
            <a:r>
              <a:rPr lang="he-IL" sz="2000" smtClean="0">
                <a:sym typeface="Symbol" pitchFamily="18" charset="2"/>
              </a:rPr>
              <a:t> ב </a:t>
            </a:r>
            <a:r>
              <a:rPr lang="en-US" sz="2000" smtClean="0">
                <a:sym typeface="Symbol" pitchFamily="18" charset="2"/>
              </a:rPr>
              <a:t>B</a:t>
            </a:r>
            <a:r>
              <a:rPr lang="he-IL" sz="2000" smtClean="0">
                <a:sym typeface="Symbol" pitchFamily="18" charset="2"/>
              </a:rPr>
              <a:t> </a:t>
            </a:r>
            <a:r>
              <a:rPr lang="he-IL" sz="2000" u="sng" smtClean="0">
                <a:sym typeface="Symbol" pitchFamily="18" charset="2"/>
              </a:rPr>
              <a:t>או</a:t>
            </a:r>
            <a:r>
              <a:rPr lang="he-IL" sz="2000" smtClean="0">
                <a:sym typeface="Symbol" pitchFamily="18" charset="2"/>
              </a:rPr>
              <a:t> בשניהם.</a:t>
            </a:r>
          </a:p>
          <a:p>
            <a:pPr lvl="1" eaLnBrk="1" hangingPunct="1"/>
            <a:r>
              <a:rPr lang="he-IL" sz="1800" smtClean="0">
                <a:sym typeface="Symbol" pitchFamily="18" charset="2"/>
              </a:rPr>
              <a:t>איחוד של מאורע והמאורע המשלים לו  הינה מאורע וודאי. </a:t>
            </a:r>
            <a:r>
              <a:rPr lang="en-US" sz="1800" smtClean="0">
                <a:sym typeface="Symbol" pitchFamily="18" charset="2"/>
              </a:rPr>
              <a:t>1</a:t>
            </a:r>
            <a:r>
              <a:rPr lang="he-IL" sz="1800" smtClean="0">
                <a:sym typeface="Symbol" pitchFamily="18" charset="2"/>
              </a:rPr>
              <a:t> = </a:t>
            </a:r>
            <a:r>
              <a:rPr lang="en-US" sz="1800" b="1" smtClean="0">
                <a:sym typeface="Symbol" pitchFamily="18" charset="2"/>
              </a:rPr>
              <a:t>A</a:t>
            </a:r>
            <a:r>
              <a:rPr lang="he-IL" sz="1800" b="1" smtClean="0">
                <a:sym typeface="Symbol" pitchFamily="18" charset="2"/>
              </a:rPr>
              <a:t> </a:t>
            </a:r>
            <a:r>
              <a:rPr lang="en-US" sz="1800" b="1" smtClean="0">
                <a:sym typeface="Symbol" pitchFamily="18" charset="2"/>
              </a:rPr>
              <a:t></a:t>
            </a:r>
            <a:r>
              <a:rPr lang="he-IL" sz="1800" b="1" smtClean="0">
                <a:sym typeface="Symbol" pitchFamily="18" charset="2"/>
              </a:rPr>
              <a:t> </a:t>
            </a:r>
            <a:r>
              <a:rPr lang="en-US" sz="1800" b="1" smtClean="0">
                <a:sym typeface="Symbol" pitchFamily="18" charset="2"/>
              </a:rPr>
              <a:t>Ā</a:t>
            </a:r>
            <a:r>
              <a:rPr lang="he-IL" sz="1800" b="1" smtClean="0">
                <a:sym typeface="Symbol" pitchFamily="18" charset="2"/>
              </a:rPr>
              <a:t>.</a:t>
            </a:r>
            <a:r>
              <a:rPr lang="he-IL" sz="1800" smtClean="0">
                <a:sym typeface="Symbol" pitchFamily="18" charset="2"/>
              </a:rPr>
              <a:t> </a:t>
            </a:r>
            <a:r>
              <a:rPr lang="en-US" sz="1600" b="1" smtClean="0">
                <a:sym typeface="Symbol" pitchFamily="18" charset="2"/>
              </a:rPr>
              <a:t>[1 – P(A) = P(Ā)] </a:t>
            </a:r>
            <a:r>
              <a:rPr lang="he-IL" sz="2400" smtClean="0">
                <a:sym typeface="Symbol" pitchFamily="18" charset="2"/>
              </a:rPr>
              <a:t>.</a:t>
            </a:r>
            <a:r>
              <a:rPr lang="en-US" sz="1800" smtClean="0">
                <a:sym typeface="Symbol" pitchFamily="18" charset="2"/>
              </a:rPr>
              <a:t> </a:t>
            </a:r>
            <a:endParaRPr lang="he-IL" sz="1800" smtClean="0">
              <a:sym typeface="Symbol" pitchFamily="18" charset="2"/>
            </a:endParaRPr>
          </a:p>
          <a:p>
            <a:pPr eaLnBrk="1" hangingPunct="1"/>
            <a:r>
              <a:rPr lang="he-IL" sz="2000" b="1" smtClean="0">
                <a:sym typeface="Symbol" pitchFamily="18" charset="2"/>
              </a:rPr>
              <a:t>חיתוך מאורעות </a:t>
            </a:r>
            <a:r>
              <a:rPr lang="en-US" sz="2000" b="1" smtClean="0">
                <a:sym typeface="Symbol" pitchFamily="18" charset="2"/>
              </a:rPr>
              <a:t>A</a:t>
            </a:r>
            <a:r>
              <a:rPr lang="he-IL" sz="2000" b="1" smtClean="0">
                <a:sym typeface="Symbol" pitchFamily="18" charset="2"/>
              </a:rPr>
              <a:t> </a:t>
            </a:r>
            <a:r>
              <a:rPr lang="en-US" sz="2000" b="1" smtClean="0">
                <a:sym typeface="Symbol" pitchFamily="18" charset="2"/>
              </a:rPr>
              <a:t></a:t>
            </a:r>
            <a:r>
              <a:rPr lang="he-IL" sz="2000" b="1" smtClean="0">
                <a:sym typeface="Symbol" pitchFamily="18" charset="2"/>
              </a:rPr>
              <a:t> </a:t>
            </a:r>
            <a:r>
              <a:rPr lang="en-US" sz="2000" b="1" smtClean="0">
                <a:sym typeface="Symbol" pitchFamily="18" charset="2"/>
              </a:rPr>
              <a:t>B</a:t>
            </a:r>
            <a:r>
              <a:rPr lang="he-IL" sz="2000" smtClean="0">
                <a:sym typeface="Symbol" pitchFamily="18" charset="2"/>
              </a:rPr>
              <a:t> – אוסף כל המאורעות הפשוטים הכלולים </a:t>
            </a:r>
            <a:r>
              <a:rPr lang="he-IL" sz="2000" u="sng" smtClean="0">
                <a:sym typeface="Symbol" pitchFamily="18" charset="2"/>
              </a:rPr>
              <a:t>הן</a:t>
            </a:r>
            <a:r>
              <a:rPr lang="he-IL" sz="2000" smtClean="0">
                <a:sym typeface="Symbol" pitchFamily="18" charset="2"/>
              </a:rPr>
              <a:t> ב </a:t>
            </a:r>
            <a:r>
              <a:rPr lang="en-US" sz="2000" smtClean="0">
                <a:sym typeface="Symbol" pitchFamily="18" charset="2"/>
              </a:rPr>
              <a:t>A</a:t>
            </a:r>
            <a:r>
              <a:rPr lang="he-IL" sz="2000" smtClean="0">
                <a:sym typeface="Symbol" pitchFamily="18" charset="2"/>
              </a:rPr>
              <a:t> </a:t>
            </a:r>
            <a:r>
              <a:rPr lang="he-IL" sz="2000" u="sng" smtClean="0">
                <a:sym typeface="Symbol" pitchFamily="18" charset="2"/>
              </a:rPr>
              <a:t>והן</a:t>
            </a:r>
            <a:r>
              <a:rPr lang="he-IL" sz="2000" smtClean="0">
                <a:sym typeface="Symbol" pitchFamily="18" charset="2"/>
              </a:rPr>
              <a:t> ב </a:t>
            </a:r>
            <a:r>
              <a:rPr lang="en-US" sz="2000" smtClean="0">
                <a:sym typeface="Symbol" pitchFamily="18" charset="2"/>
              </a:rPr>
              <a:t>B</a:t>
            </a:r>
            <a:r>
              <a:rPr lang="he-IL" sz="2000" smtClean="0">
                <a:sym typeface="Symbol" pitchFamily="18" charset="2"/>
              </a:rPr>
              <a:t>.</a:t>
            </a:r>
          </a:p>
          <a:p>
            <a:pPr lvl="1" eaLnBrk="1" hangingPunct="1"/>
            <a:r>
              <a:rPr lang="he-IL" sz="1800" smtClean="0">
                <a:sym typeface="Symbol" pitchFamily="18" charset="2"/>
              </a:rPr>
              <a:t>כאשר החיתוך בין שני מאורעות הוא מאורע ריק </a:t>
            </a:r>
            <a:r>
              <a:rPr lang="en-US" sz="1800" smtClean="0">
                <a:sym typeface="Symbol" pitchFamily="18" charset="2"/>
              </a:rPr>
              <a:t>Ø</a:t>
            </a:r>
            <a:r>
              <a:rPr lang="he-IL" sz="1800" smtClean="0">
                <a:sym typeface="Symbol" pitchFamily="18" charset="2"/>
              </a:rPr>
              <a:t> אזי המאורעות נקראים </a:t>
            </a:r>
            <a:r>
              <a:rPr lang="he-IL" sz="1800" b="1" smtClean="0">
                <a:sym typeface="Symbol" pitchFamily="18" charset="2"/>
              </a:rPr>
              <a:t>מאורעות זרים</a:t>
            </a:r>
            <a:r>
              <a:rPr lang="he-IL" sz="1800" smtClean="0">
                <a:sym typeface="Symbol" pitchFamily="18" charset="2"/>
              </a:rPr>
              <a:t>.</a:t>
            </a:r>
          </a:p>
          <a:p>
            <a:pPr lvl="1" eaLnBrk="1" hangingPunct="1"/>
            <a:r>
              <a:rPr lang="en-US" sz="1800" smtClean="0">
                <a:sym typeface="Symbol" pitchFamily="18" charset="2"/>
              </a:rPr>
              <a:t>Ø</a:t>
            </a:r>
            <a:r>
              <a:rPr lang="he-IL" sz="1800" smtClean="0">
                <a:sym typeface="Symbol" pitchFamily="18" charset="2"/>
              </a:rPr>
              <a:t> = </a:t>
            </a:r>
            <a:r>
              <a:rPr lang="en-US" sz="1800" b="1" smtClean="0">
                <a:sym typeface="Symbol" pitchFamily="18" charset="2"/>
              </a:rPr>
              <a:t>A</a:t>
            </a:r>
            <a:r>
              <a:rPr lang="he-IL" sz="1800" b="1" smtClean="0">
                <a:sym typeface="Symbol" pitchFamily="18" charset="2"/>
              </a:rPr>
              <a:t> </a:t>
            </a:r>
            <a:r>
              <a:rPr lang="en-US" sz="1800" b="1" smtClean="0">
                <a:sym typeface="Symbol" pitchFamily="18" charset="2"/>
              </a:rPr>
              <a:t></a:t>
            </a:r>
            <a:r>
              <a:rPr lang="he-IL" sz="1800" b="1" smtClean="0">
                <a:sym typeface="Symbol" pitchFamily="18" charset="2"/>
              </a:rPr>
              <a:t> </a:t>
            </a:r>
            <a:r>
              <a:rPr lang="en-US" sz="1800" b="1" smtClean="0">
                <a:sym typeface="Symbol" pitchFamily="18" charset="2"/>
              </a:rPr>
              <a:t>Ā</a:t>
            </a:r>
            <a:r>
              <a:rPr lang="he-IL" sz="1800" smtClean="0">
                <a:sym typeface="Symbol" pitchFamily="18" charset="2"/>
              </a:rPr>
              <a:t> כלומר מאורע והמאורע המשלים לו הינם מאורעות זרים.</a:t>
            </a:r>
          </a:p>
          <a:p>
            <a:pPr eaLnBrk="1" hangingPunct="1"/>
            <a:r>
              <a:rPr lang="he-IL" sz="2000" smtClean="0">
                <a:sym typeface="Symbol" pitchFamily="18" charset="2"/>
              </a:rPr>
              <a:t>דוגמא: מרחב מדגם קובייה (1-6). </a:t>
            </a:r>
            <a:r>
              <a:rPr lang="en-US" sz="2000" smtClean="0">
                <a:sym typeface="Symbol" pitchFamily="18" charset="2"/>
              </a:rPr>
              <a:t>A</a:t>
            </a:r>
            <a:r>
              <a:rPr lang="he-IL" sz="2000" smtClean="0">
                <a:sym typeface="Symbol" pitchFamily="18" charset="2"/>
              </a:rPr>
              <a:t> מספרים זוגיים, </a:t>
            </a:r>
            <a:r>
              <a:rPr lang="en-US" sz="2000" smtClean="0">
                <a:sym typeface="Symbol" pitchFamily="18" charset="2"/>
              </a:rPr>
              <a:t>B</a:t>
            </a:r>
            <a:r>
              <a:rPr lang="he-IL" sz="2000" smtClean="0">
                <a:sym typeface="Symbol" pitchFamily="18" charset="2"/>
              </a:rPr>
              <a:t> מספרים הגדולים מ 4.</a:t>
            </a:r>
            <a:endParaRPr lang="en-US" sz="2000" smtClean="0">
              <a:sym typeface="Symbol" pitchFamily="18" charset="2"/>
            </a:endParaRPr>
          </a:p>
          <a:p>
            <a:pPr lvl="1" eaLnBrk="1" hangingPunct="1"/>
            <a:endParaRPr lang="en-US" sz="1800" smtClean="0">
              <a:sym typeface="Symbol" pitchFamily="18" charset="2"/>
            </a:endParaRPr>
          </a:p>
          <a:p>
            <a:pPr eaLnBrk="1" hangingPunct="1"/>
            <a:endParaRPr lang="en-US" sz="2000" smtClean="0">
              <a:sym typeface="Symbol" pitchFamily="18" charset="2"/>
            </a:endParaRPr>
          </a:p>
        </p:txBody>
      </p:sp>
      <p:sp>
        <p:nvSpPr>
          <p:cNvPr id="208949" name="Rectangle 53"/>
          <p:cNvSpPr>
            <a:spLocks noChangeArrowheads="1"/>
          </p:cNvSpPr>
          <p:nvPr/>
        </p:nvSpPr>
        <p:spPr bwMode="auto">
          <a:xfrm>
            <a:off x="4706938" y="5826125"/>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208947" name="Rectangle 51"/>
          <p:cNvSpPr>
            <a:spLocks noChangeArrowheads="1"/>
          </p:cNvSpPr>
          <p:nvPr/>
        </p:nvSpPr>
        <p:spPr bwMode="auto">
          <a:xfrm>
            <a:off x="4706938" y="5461000"/>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208945" name="Rectangle 49"/>
          <p:cNvSpPr>
            <a:spLocks noChangeArrowheads="1"/>
          </p:cNvSpPr>
          <p:nvPr/>
        </p:nvSpPr>
        <p:spPr bwMode="auto">
          <a:xfrm>
            <a:off x="4706938" y="5095875"/>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208943" name="Rectangle 47"/>
          <p:cNvSpPr>
            <a:spLocks noChangeArrowheads="1"/>
          </p:cNvSpPr>
          <p:nvPr/>
        </p:nvSpPr>
        <p:spPr bwMode="auto">
          <a:xfrm>
            <a:off x="4706938" y="4730750"/>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grpSp>
        <p:nvGrpSpPr>
          <p:cNvPr id="2" name="Group 66"/>
          <p:cNvGrpSpPr>
            <a:grpSpLocks/>
          </p:cNvGrpSpPr>
          <p:nvPr/>
        </p:nvGrpSpPr>
        <p:grpSpPr bwMode="auto">
          <a:xfrm>
            <a:off x="7145338" y="4730750"/>
            <a:ext cx="1219200" cy="1460500"/>
            <a:chOff x="4501" y="2980"/>
            <a:chExt cx="768" cy="920"/>
          </a:xfrm>
        </p:grpSpPr>
        <p:sp>
          <p:nvSpPr>
            <p:cNvPr id="156716" name="Rectangle 29"/>
            <p:cNvSpPr>
              <a:spLocks noChangeArrowheads="1"/>
            </p:cNvSpPr>
            <p:nvPr/>
          </p:nvSpPr>
          <p:spPr bwMode="auto">
            <a:xfrm>
              <a:off x="4501" y="367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56717" name="Rectangle 24"/>
            <p:cNvSpPr>
              <a:spLocks noChangeArrowheads="1"/>
            </p:cNvSpPr>
            <p:nvPr/>
          </p:nvSpPr>
          <p:spPr bwMode="auto">
            <a:xfrm>
              <a:off x="4501" y="344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56718" name="Rectangle 19"/>
            <p:cNvSpPr>
              <a:spLocks noChangeArrowheads="1"/>
            </p:cNvSpPr>
            <p:nvPr/>
          </p:nvSpPr>
          <p:spPr bwMode="auto">
            <a:xfrm>
              <a:off x="4501" y="321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56719" name="Rectangle 14"/>
            <p:cNvSpPr>
              <a:spLocks noChangeArrowheads="1"/>
            </p:cNvSpPr>
            <p:nvPr/>
          </p:nvSpPr>
          <p:spPr bwMode="auto">
            <a:xfrm>
              <a:off x="4501" y="298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grpSp>
      <p:grpSp>
        <p:nvGrpSpPr>
          <p:cNvPr id="3" name="Group 67"/>
          <p:cNvGrpSpPr>
            <a:grpSpLocks/>
          </p:cNvGrpSpPr>
          <p:nvPr/>
        </p:nvGrpSpPr>
        <p:grpSpPr bwMode="auto">
          <a:xfrm>
            <a:off x="5926138" y="4730750"/>
            <a:ext cx="1219200" cy="1460500"/>
            <a:chOff x="3733" y="2980"/>
            <a:chExt cx="768" cy="920"/>
          </a:xfrm>
        </p:grpSpPr>
        <p:sp>
          <p:nvSpPr>
            <p:cNvPr id="156712" name="Rectangle 28"/>
            <p:cNvSpPr>
              <a:spLocks noChangeArrowheads="1"/>
            </p:cNvSpPr>
            <p:nvPr/>
          </p:nvSpPr>
          <p:spPr bwMode="auto">
            <a:xfrm>
              <a:off x="3733" y="367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56713" name="Rectangle 23"/>
            <p:cNvSpPr>
              <a:spLocks noChangeArrowheads="1"/>
            </p:cNvSpPr>
            <p:nvPr/>
          </p:nvSpPr>
          <p:spPr bwMode="auto">
            <a:xfrm>
              <a:off x="3733" y="344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56714" name="Rectangle 18"/>
            <p:cNvSpPr>
              <a:spLocks noChangeArrowheads="1"/>
            </p:cNvSpPr>
            <p:nvPr/>
          </p:nvSpPr>
          <p:spPr bwMode="auto">
            <a:xfrm>
              <a:off x="3733" y="321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56715" name="Rectangle 13"/>
            <p:cNvSpPr>
              <a:spLocks noChangeArrowheads="1"/>
            </p:cNvSpPr>
            <p:nvPr/>
          </p:nvSpPr>
          <p:spPr bwMode="auto">
            <a:xfrm>
              <a:off x="3733" y="298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grpSp>
      <p:grpSp>
        <p:nvGrpSpPr>
          <p:cNvPr id="4" name="Group 68"/>
          <p:cNvGrpSpPr>
            <a:grpSpLocks/>
          </p:cNvGrpSpPr>
          <p:nvPr/>
        </p:nvGrpSpPr>
        <p:grpSpPr bwMode="auto">
          <a:xfrm>
            <a:off x="3487738" y="4730750"/>
            <a:ext cx="1219200" cy="1460500"/>
            <a:chOff x="2197" y="2980"/>
            <a:chExt cx="768" cy="920"/>
          </a:xfrm>
        </p:grpSpPr>
        <p:sp>
          <p:nvSpPr>
            <p:cNvPr id="156708" name="Rectangle 27"/>
            <p:cNvSpPr>
              <a:spLocks noChangeArrowheads="1"/>
            </p:cNvSpPr>
            <p:nvPr/>
          </p:nvSpPr>
          <p:spPr bwMode="auto">
            <a:xfrm>
              <a:off x="2197" y="367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a:t>
              </a:r>
              <a:r>
                <a:rPr lang="he-IL" sz="1800">
                  <a:latin typeface="Times New Roman" pitchFamily="18" charset="0"/>
                  <a:sym typeface="Symbol" pitchFamily="18" charset="2"/>
                </a:rPr>
                <a:t> </a:t>
              </a:r>
              <a:r>
                <a:rPr lang="en-US" sz="1800">
                  <a:latin typeface="Times New Roman" pitchFamily="18" charset="0"/>
                  <a:sym typeface="Symbol" pitchFamily="18" charset="2"/>
                </a:rPr>
                <a:t>Ā</a:t>
              </a:r>
            </a:p>
          </p:txBody>
        </p:sp>
        <p:sp>
          <p:nvSpPr>
            <p:cNvPr id="156709" name="Rectangle 22"/>
            <p:cNvSpPr>
              <a:spLocks noChangeArrowheads="1"/>
            </p:cNvSpPr>
            <p:nvPr/>
          </p:nvSpPr>
          <p:spPr bwMode="auto">
            <a:xfrm>
              <a:off x="2197" y="344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Ā </a:t>
              </a:r>
              <a:endParaRPr lang="en-US" sz="1800">
                <a:latin typeface="Times New Roman" pitchFamily="18" charset="0"/>
              </a:endParaRPr>
            </a:p>
          </p:txBody>
        </p:sp>
        <p:sp>
          <p:nvSpPr>
            <p:cNvPr id="156710" name="Rectangle 17"/>
            <p:cNvSpPr>
              <a:spLocks noChangeArrowheads="1"/>
            </p:cNvSpPr>
            <p:nvPr/>
          </p:nvSpPr>
          <p:spPr bwMode="auto">
            <a:xfrm>
              <a:off x="2197" y="321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a:t>
              </a:r>
              <a:r>
                <a:rPr lang="he-IL" sz="1800">
                  <a:latin typeface="Times New Roman" pitchFamily="18" charset="0"/>
                  <a:sym typeface="Symbol" pitchFamily="18" charset="2"/>
                </a:rPr>
                <a:t> </a:t>
              </a:r>
              <a:r>
                <a:rPr lang="en-US" sz="1800">
                  <a:latin typeface="Times New Roman" pitchFamily="18" charset="0"/>
                  <a:sym typeface="Symbol" pitchFamily="18" charset="2"/>
                </a:rPr>
                <a:t>B</a:t>
              </a:r>
            </a:p>
          </p:txBody>
        </p:sp>
        <p:sp>
          <p:nvSpPr>
            <p:cNvPr id="156711" name="Rectangle 12"/>
            <p:cNvSpPr>
              <a:spLocks noChangeArrowheads="1"/>
            </p:cNvSpPr>
            <p:nvPr/>
          </p:nvSpPr>
          <p:spPr bwMode="auto">
            <a:xfrm>
              <a:off x="2197" y="298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B </a:t>
              </a:r>
            </a:p>
          </p:txBody>
        </p:sp>
      </p:grpSp>
      <p:grpSp>
        <p:nvGrpSpPr>
          <p:cNvPr id="5" name="Group 69"/>
          <p:cNvGrpSpPr>
            <a:grpSpLocks/>
          </p:cNvGrpSpPr>
          <p:nvPr/>
        </p:nvGrpSpPr>
        <p:grpSpPr bwMode="auto">
          <a:xfrm>
            <a:off x="827088" y="4730750"/>
            <a:ext cx="2660650" cy="1460500"/>
            <a:chOff x="521" y="2980"/>
            <a:chExt cx="1676" cy="920"/>
          </a:xfrm>
        </p:grpSpPr>
        <p:sp>
          <p:nvSpPr>
            <p:cNvPr id="156704" name="Rectangle 26"/>
            <p:cNvSpPr>
              <a:spLocks noChangeArrowheads="1"/>
            </p:cNvSpPr>
            <p:nvPr/>
          </p:nvSpPr>
          <p:spPr bwMode="auto">
            <a:xfrm>
              <a:off x="521" y="367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sym typeface="Symbol" pitchFamily="18" charset="2"/>
                </a:rPr>
                <a:t>(Ø)</a:t>
              </a:r>
            </a:p>
          </p:txBody>
        </p:sp>
        <p:sp>
          <p:nvSpPr>
            <p:cNvPr id="156705" name="Rectangle 21"/>
            <p:cNvSpPr>
              <a:spLocks noChangeArrowheads="1"/>
            </p:cNvSpPr>
            <p:nvPr/>
          </p:nvSpPr>
          <p:spPr bwMode="auto">
            <a:xfrm>
              <a:off x="521" y="344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1, 2, 3, 4, 5, 6, (</a:t>
              </a:r>
              <a:r>
                <a:rPr lang="en-US" sz="1800">
                  <a:latin typeface="Times New Roman" pitchFamily="18" charset="0"/>
                  <a:sym typeface="Symbol" pitchFamily="18" charset="2"/>
                </a:rPr>
                <a:t></a:t>
              </a:r>
              <a:r>
                <a:rPr lang="he-IL" sz="1800">
                  <a:latin typeface="Times New Roman" pitchFamily="18" charset="0"/>
                  <a:sym typeface="Symbol" pitchFamily="18" charset="2"/>
                </a:rPr>
                <a:t>)</a:t>
              </a:r>
              <a:endParaRPr lang="en-US" sz="1800">
                <a:latin typeface="Times New Roman" pitchFamily="18" charset="0"/>
                <a:sym typeface="Symbol" pitchFamily="18" charset="2"/>
              </a:endParaRPr>
            </a:p>
          </p:txBody>
        </p:sp>
        <p:sp>
          <p:nvSpPr>
            <p:cNvPr id="156706" name="Rectangle 16"/>
            <p:cNvSpPr>
              <a:spLocks noChangeArrowheads="1"/>
            </p:cNvSpPr>
            <p:nvPr/>
          </p:nvSpPr>
          <p:spPr bwMode="auto">
            <a:xfrm>
              <a:off x="521" y="321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6,</a:t>
              </a:r>
              <a:endParaRPr lang="en-US" sz="1800">
                <a:latin typeface="Times New Roman" pitchFamily="18" charset="0"/>
              </a:endParaRPr>
            </a:p>
          </p:txBody>
        </p:sp>
        <p:sp>
          <p:nvSpPr>
            <p:cNvPr id="156707" name="Rectangle 11"/>
            <p:cNvSpPr>
              <a:spLocks noChangeArrowheads="1"/>
            </p:cNvSpPr>
            <p:nvPr/>
          </p:nvSpPr>
          <p:spPr bwMode="auto">
            <a:xfrm>
              <a:off x="521" y="298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2, 4, 5, 6,</a:t>
              </a:r>
              <a:endParaRPr lang="en-US" sz="1800">
                <a:latin typeface="Times New Roman" pitchFamily="18" charset="0"/>
              </a:endParaRPr>
            </a:p>
          </p:txBody>
        </p:sp>
      </p:grpSp>
      <p:grpSp>
        <p:nvGrpSpPr>
          <p:cNvPr id="6" name="Group 65"/>
          <p:cNvGrpSpPr>
            <a:grpSpLocks/>
          </p:cNvGrpSpPr>
          <p:nvPr/>
        </p:nvGrpSpPr>
        <p:grpSpPr bwMode="auto">
          <a:xfrm>
            <a:off x="827088" y="4365625"/>
            <a:ext cx="7537450" cy="365125"/>
            <a:chOff x="521" y="2750"/>
            <a:chExt cx="4748" cy="230"/>
          </a:xfrm>
        </p:grpSpPr>
        <p:sp>
          <p:nvSpPr>
            <p:cNvPr id="156699" name="Rectangle 45"/>
            <p:cNvSpPr>
              <a:spLocks noChangeArrowheads="1"/>
            </p:cNvSpPr>
            <p:nvPr/>
          </p:nvSpPr>
          <p:spPr bwMode="auto">
            <a:xfrm>
              <a:off x="2965"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sym typeface="Symbol" pitchFamily="18" charset="2"/>
                </a:rPr>
                <a:t>Ā</a:t>
              </a:r>
            </a:p>
          </p:txBody>
        </p:sp>
        <p:sp>
          <p:nvSpPr>
            <p:cNvPr id="156700" name="Rectangle 9"/>
            <p:cNvSpPr>
              <a:spLocks noChangeArrowheads="1"/>
            </p:cNvSpPr>
            <p:nvPr/>
          </p:nvSpPr>
          <p:spPr bwMode="auto">
            <a:xfrm>
              <a:off x="4501"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A</a:t>
              </a:r>
            </a:p>
          </p:txBody>
        </p:sp>
        <p:sp>
          <p:nvSpPr>
            <p:cNvPr id="156701" name="Rectangle 8"/>
            <p:cNvSpPr>
              <a:spLocks noChangeArrowheads="1"/>
            </p:cNvSpPr>
            <p:nvPr/>
          </p:nvSpPr>
          <p:spPr bwMode="auto">
            <a:xfrm>
              <a:off x="3733"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B</a:t>
              </a:r>
            </a:p>
          </p:txBody>
        </p:sp>
        <p:sp>
          <p:nvSpPr>
            <p:cNvPr id="156702" name="Rectangle 7"/>
            <p:cNvSpPr>
              <a:spLocks noChangeArrowheads="1"/>
            </p:cNvSpPr>
            <p:nvPr/>
          </p:nvSpPr>
          <p:spPr bwMode="auto">
            <a:xfrm>
              <a:off x="2197"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פעולה</a:t>
              </a:r>
              <a:endParaRPr lang="en-US" sz="1800">
                <a:latin typeface="Times New Roman" pitchFamily="18" charset="0"/>
              </a:endParaRPr>
            </a:p>
          </p:txBody>
        </p:sp>
        <p:sp>
          <p:nvSpPr>
            <p:cNvPr id="156703" name="Rectangle 6"/>
            <p:cNvSpPr>
              <a:spLocks noChangeArrowheads="1"/>
            </p:cNvSpPr>
            <p:nvPr/>
          </p:nvSpPr>
          <p:spPr bwMode="auto">
            <a:xfrm>
              <a:off x="521" y="275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תוצאה</a:t>
              </a:r>
              <a:endParaRPr lang="en-US" sz="1800">
                <a:latin typeface="Times New Roman" pitchFamily="18" charset="0"/>
              </a:endParaRPr>
            </a:p>
          </p:txBody>
        </p:sp>
      </p:grpSp>
      <p:sp>
        <p:nvSpPr>
          <p:cNvPr id="156685" name="Line 30"/>
          <p:cNvSpPr>
            <a:spLocks noChangeShapeType="1"/>
          </p:cNvSpPr>
          <p:nvPr/>
        </p:nvSpPr>
        <p:spPr bwMode="auto">
          <a:xfrm>
            <a:off x="827088" y="4365625"/>
            <a:ext cx="7537450" cy="0"/>
          </a:xfrm>
          <a:prstGeom prst="line">
            <a:avLst/>
          </a:prstGeom>
          <a:noFill/>
          <a:ln w="28575" cap="sq">
            <a:solidFill>
              <a:schemeClr val="tx1"/>
            </a:solidFill>
            <a:miter lim="800000"/>
            <a:headEnd/>
            <a:tailEnd/>
          </a:ln>
        </p:spPr>
        <p:txBody>
          <a:bodyPr wrap="none"/>
          <a:lstStyle/>
          <a:p>
            <a:endParaRPr lang="he-IL"/>
          </a:p>
        </p:txBody>
      </p:sp>
      <p:sp>
        <p:nvSpPr>
          <p:cNvPr id="156686" name="Line 31"/>
          <p:cNvSpPr>
            <a:spLocks noChangeShapeType="1"/>
          </p:cNvSpPr>
          <p:nvPr/>
        </p:nvSpPr>
        <p:spPr bwMode="auto">
          <a:xfrm>
            <a:off x="827088" y="4730750"/>
            <a:ext cx="7537450" cy="0"/>
          </a:xfrm>
          <a:prstGeom prst="line">
            <a:avLst/>
          </a:prstGeom>
          <a:noFill/>
          <a:ln w="12700">
            <a:solidFill>
              <a:schemeClr val="tx1"/>
            </a:solidFill>
            <a:miter lim="800000"/>
            <a:headEnd/>
            <a:tailEnd/>
          </a:ln>
        </p:spPr>
        <p:txBody>
          <a:bodyPr wrap="none"/>
          <a:lstStyle/>
          <a:p>
            <a:endParaRPr lang="he-IL"/>
          </a:p>
        </p:txBody>
      </p:sp>
      <p:sp>
        <p:nvSpPr>
          <p:cNvPr id="156687" name="Line 32"/>
          <p:cNvSpPr>
            <a:spLocks noChangeShapeType="1"/>
          </p:cNvSpPr>
          <p:nvPr/>
        </p:nvSpPr>
        <p:spPr bwMode="auto">
          <a:xfrm>
            <a:off x="827088" y="5095875"/>
            <a:ext cx="7537450" cy="0"/>
          </a:xfrm>
          <a:prstGeom prst="line">
            <a:avLst/>
          </a:prstGeom>
          <a:noFill/>
          <a:ln w="12700">
            <a:solidFill>
              <a:schemeClr val="tx1"/>
            </a:solidFill>
            <a:miter lim="800000"/>
            <a:headEnd/>
            <a:tailEnd/>
          </a:ln>
        </p:spPr>
        <p:txBody>
          <a:bodyPr wrap="none"/>
          <a:lstStyle/>
          <a:p>
            <a:endParaRPr lang="he-IL"/>
          </a:p>
        </p:txBody>
      </p:sp>
      <p:sp>
        <p:nvSpPr>
          <p:cNvPr id="156688" name="Line 33"/>
          <p:cNvSpPr>
            <a:spLocks noChangeShapeType="1"/>
          </p:cNvSpPr>
          <p:nvPr/>
        </p:nvSpPr>
        <p:spPr bwMode="auto">
          <a:xfrm>
            <a:off x="827088" y="5461000"/>
            <a:ext cx="7537450" cy="0"/>
          </a:xfrm>
          <a:prstGeom prst="line">
            <a:avLst/>
          </a:prstGeom>
          <a:noFill/>
          <a:ln w="12700">
            <a:solidFill>
              <a:schemeClr val="tx1"/>
            </a:solidFill>
            <a:miter lim="800000"/>
            <a:headEnd/>
            <a:tailEnd/>
          </a:ln>
        </p:spPr>
        <p:txBody>
          <a:bodyPr wrap="none"/>
          <a:lstStyle/>
          <a:p>
            <a:endParaRPr lang="he-IL"/>
          </a:p>
        </p:txBody>
      </p:sp>
      <p:sp>
        <p:nvSpPr>
          <p:cNvPr id="156689" name="Line 34"/>
          <p:cNvSpPr>
            <a:spLocks noChangeShapeType="1"/>
          </p:cNvSpPr>
          <p:nvPr/>
        </p:nvSpPr>
        <p:spPr bwMode="auto">
          <a:xfrm>
            <a:off x="827088" y="5826125"/>
            <a:ext cx="7537450" cy="0"/>
          </a:xfrm>
          <a:prstGeom prst="line">
            <a:avLst/>
          </a:prstGeom>
          <a:noFill/>
          <a:ln w="12700">
            <a:solidFill>
              <a:schemeClr val="tx1"/>
            </a:solidFill>
            <a:miter lim="800000"/>
            <a:headEnd/>
            <a:tailEnd/>
          </a:ln>
        </p:spPr>
        <p:txBody>
          <a:bodyPr wrap="none"/>
          <a:lstStyle/>
          <a:p>
            <a:endParaRPr lang="he-IL"/>
          </a:p>
        </p:txBody>
      </p:sp>
      <p:sp>
        <p:nvSpPr>
          <p:cNvPr id="156690" name="Line 35"/>
          <p:cNvSpPr>
            <a:spLocks noChangeShapeType="1"/>
          </p:cNvSpPr>
          <p:nvPr/>
        </p:nvSpPr>
        <p:spPr bwMode="auto">
          <a:xfrm>
            <a:off x="827088" y="6191250"/>
            <a:ext cx="7537450" cy="0"/>
          </a:xfrm>
          <a:prstGeom prst="line">
            <a:avLst/>
          </a:prstGeom>
          <a:noFill/>
          <a:ln w="28575" cap="sq">
            <a:solidFill>
              <a:schemeClr val="tx1"/>
            </a:solidFill>
            <a:miter lim="800000"/>
            <a:headEnd/>
            <a:tailEnd/>
          </a:ln>
        </p:spPr>
        <p:txBody>
          <a:bodyPr wrap="none"/>
          <a:lstStyle/>
          <a:p>
            <a:endParaRPr lang="he-IL"/>
          </a:p>
        </p:txBody>
      </p:sp>
      <p:sp>
        <p:nvSpPr>
          <p:cNvPr id="156691" name="Line 36"/>
          <p:cNvSpPr>
            <a:spLocks noChangeShapeType="1"/>
          </p:cNvSpPr>
          <p:nvPr/>
        </p:nvSpPr>
        <p:spPr bwMode="auto">
          <a:xfrm>
            <a:off x="827088" y="4365625"/>
            <a:ext cx="0" cy="1825625"/>
          </a:xfrm>
          <a:prstGeom prst="line">
            <a:avLst/>
          </a:prstGeom>
          <a:noFill/>
          <a:ln w="28575" cap="sq">
            <a:solidFill>
              <a:schemeClr val="tx1"/>
            </a:solidFill>
            <a:miter lim="800000"/>
            <a:headEnd/>
            <a:tailEnd/>
          </a:ln>
        </p:spPr>
        <p:txBody>
          <a:bodyPr wrap="none"/>
          <a:lstStyle/>
          <a:p>
            <a:endParaRPr lang="he-IL"/>
          </a:p>
        </p:txBody>
      </p:sp>
      <p:sp>
        <p:nvSpPr>
          <p:cNvPr id="156692" name="Line 38"/>
          <p:cNvSpPr>
            <a:spLocks noChangeShapeType="1"/>
          </p:cNvSpPr>
          <p:nvPr/>
        </p:nvSpPr>
        <p:spPr bwMode="auto">
          <a:xfrm>
            <a:off x="3487738" y="4365625"/>
            <a:ext cx="0" cy="1825625"/>
          </a:xfrm>
          <a:prstGeom prst="line">
            <a:avLst/>
          </a:prstGeom>
          <a:noFill/>
          <a:ln w="12700">
            <a:solidFill>
              <a:schemeClr val="tx1"/>
            </a:solidFill>
            <a:miter lim="800000"/>
            <a:headEnd/>
            <a:tailEnd/>
          </a:ln>
        </p:spPr>
        <p:txBody>
          <a:bodyPr wrap="none"/>
          <a:lstStyle/>
          <a:p>
            <a:endParaRPr lang="he-IL"/>
          </a:p>
        </p:txBody>
      </p:sp>
      <p:sp>
        <p:nvSpPr>
          <p:cNvPr id="156693" name="Line 39"/>
          <p:cNvSpPr>
            <a:spLocks noChangeShapeType="1"/>
          </p:cNvSpPr>
          <p:nvPr/>
        </p:nvSpPr>
        <p:spPr bwMode="auto">
          <a:xfrm>
            <a:off x="5926138" y="4365625"/>
            <a:ext cx="0" cy="1825625"/>
          </a:xfrm>
          <a:prstGeom prst="line">
            <a:avLst/>
          </a:prstGeom>
          <a:noFill/>
          <a:ln w="12700">
            <a:solidFill>
              <a:schemeClr val="tx1"/>
            </a:solidFill>
            <a:miter lim="800000"/>
            <a:headEnd/>
            <a:tailEnd/>
          </a:ln>
        </p:spPr>
        <p:txBody>
          <a:bodyPr wrap="none"/>
          <a:lstStyle/>
          <a:p>
            <a:endParaRPr lang="he-IL"/>
          </a:p>
        </p:txBody>
      </p:sp>
      <p:sp>
        <p:nvSpPr>
          <p:cNvPr id="156694" name="Line 40"/>
          <p:cNvSpPr>
            <a:spLocks noChangeShapeType="1"/>
          </p:cNvSpPr>
          <p:nvPr/>
        </p:nvSpPr>
        <p:spPr bwMode="auto">
          <a:xfrm>
            <a:off x="7145338" y="4365625"/>
            <a:ext cx="0" cy="1825625"/>
          </a:xfrm>
          <a:prstGeom prst="line">
            <a:avLst/>
          </a:prstGeom>
          <a:noFill/>
          <a:ln w="12700">
            <a:solidFill>
              <a:schemeClr val="tx1"/>
            </a:solidFill>
            <a:miter lim="800000"/>
            <a:headEnd/>
            <a:tailEnd/>
          </a:ln>
        </p:spPr>
        <p:txBody>
          <a:bodyPr wrap="none"/>
          <a:lstStyle/>
          <a:p>
            <a:endParaRPr lang="he-IL"/>
          </a:p>
        </p:txBody>
      </p:sp>
      <p:sp>
        <p:nvSpPr>
          <p:cNvPr id="156695" name="Line 41"/>
          <p:cNvSpPr>
            <a:spLocks noChangeShapeType="1"/>
          </p:cNvSpPr>
          <p:nvPr/>
        </p:nvSpPr>
        <p:spPr bwMode="auto">
          <a:xfrm>
            <a:off x="8364538" y="4365625"/>
            <a:ext cx="0" cy="1825625"/>
          </a:xfrm>
          <a:prstGeom prst="line">
            <a:avLst/>
          </a:prstGeom>
          <a:noFill/>
          <a:ln w="28575" cap="sq">
            <a:solidFill>
              <a:schemeClr val="tx1"/>
            </a:solidFill>
            <a:miter lim="800000"/>
            <a:headEnd/>
            <a:tailEnd/>
          </a:ln>
        </p:spPr>
        <p:txBody>
          <a:bodyPr wrap="none"/>
          <a:lstStyle/>
          <a:p>
            <a:endParaRPr lang="he-IL"/>
          </a:p>
        </p:txBody>
      </p:sp>
      <p:sp>
        <p:nvSpPr>
          <p:cNvPr id="156696" name="Line 46"/>
          <p:cNvSpPr>
            <a:spLocks noChangeShapeType="1"/>
          </p:cNvSpPr>
          <p:nvPr/>
        </p:nvSpPr>
        <p:spPr bwMode="auto">
          <a:xfrm>
            <a:off x="4706938" y="4365625"/>
            <a:ext cx="0" cy="1825625"/>
          </a:xfrm>
          <a:prstGeom prst="line">
            <a:avLst/>
          </a:prstGeom>
          <a:noFill/>
          <a:ln w="12700">
            <a:solidFill>
              <a:schemeClr val="tx1"/>
            </a:solidFill>
            <a:miter lim="800000"/>
            <a:headEnd/>
            <a:tailEnd/>
          </a:ln>
        </p:spPr>
        <p:txBody>
          <a:bodyPr wrap="none"/>
          <a:lstStyle/>
          <a:p>
            <a:endParaRPr lang="he-IL"/>
          </a:p>
        </p:txBody>
      </p:sp>
      <p:sp>
        <p:nvSpPr>
          <p:cNvPr id="208966" name="AutoShape 70">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56698" name="Oval 71"/>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fade">
                                      <p:cBhvr>
                                        <p:cTn id="7" dur="2000"/>
                                        <p:tgtEl>
                                          <p:spTgt spid="2088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899">
                                            <p:txEl>
                                              <p:pRg st="1" end="1"/>
                                            </p:txEl>
                                          </p:spTgt>
                                        </p:tgtEl>
                                        <p:attrNameLst>
                                          <p:attrName>style.visibility</p:attrName>
                                        </p:attrNameLst>
                                      </p:cBhvr>
                                      <p:to>
                                        <p:strVal val="visible"/>
                                      </p:to>
                                    </p:set>
                                    <p:animEffect transition="in" filter="fade">
                                      <p:cBhvr>
                                        <p:cTn id="10" dur="2000"/>
                                        <p:tgtEl>
                                          <p:spTgt spid="2088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animEffect transition="in" filter="fade">
                                      <p:cBhvr>
                                        <p:cTn id="13" dur="2000"/>
                                        <p:tgtEl>
                                          <p:spTgt spid="2088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899">
                                            <p:txEl>
                                              <p:pRg st="3" end="3"/>
                                            </p:txEl>
                                          </p:spTgt>
                                        </p:tgtEl>
                                        <p:attrNameLst>
                                          <p:attrName>style.visibility</p:attrName>
                                        </p:attrNameLst>
                                      </p:cBhvr>
                                      <p:to>
                                        <p:strVal val="visible"/>
                                      </p:to>
                                    </p:set>
                                    <p:animEffect transition="in" filter="fade">
                                      <p:cBhvr>
                                        <p:cTn id="16" dur="2000"/>
                                        <p:tgtEl>
                                          <p:spTgt spid="2088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animEffect transition="in" filter="fade">
                                      <p:cBhvr>
                                        <p:cTn id="19" dur="2000"/>
                                        <p:tgtEl>
                                          <p:spTgt spid="2088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899">
                                            <p:txEl>
                                              <p:pRg st="5" end="5"/>
                                            </p:txEl>
                                          </p:spTgt>
                                        </p:tgtEl>
                                        <p:attrNameLst>
                                          <p:attrName>style.visibility</p:attrName>
                                        </p:attrNameLst>
                                      </p:cBhvr>
                                      <p:to>
                                        <p:strVal val="visible"/>
                                      </p:to>
                                    </p:set>
                                    <p:animEffect transition="in" filter="fade">
                                      <p:cBhvr>
                                        <p:cTn id="22" dur="2000"/>
                                        <p:tgtEl>
                                          <p:spTgt spid="2088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par>
                          <p:cTn id="30" fill="hold">
                            <p:stCondLst>
                              <p:cond delay="1000"/>
                            </p:stCondLst>
                            <p:childTnLst>
                              <p:par>
                                <p:cTn id="31" presetID="29"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ppt_x</p:attrName>
                                        </p:attrNameLst>
                                      </p:cBhvr>
                                      <p:tavLst>
                                        <p:tav tm="0">
                                          <p:val>
                                            <p:strVal val="#ppt_x-.2"/>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gtEl>
                                      </p:cBhvr>
                                    </p:animEffect>
                                  </p:childTnLst>
                                </p:cTn>
                              </p:par>
                              <p:par>
                                <p:cTn id="36" presetID="29"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par>
                                <p:cTn id="41" presetID="2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ppt_x</p:attrName>
                                        </p:attrNameLst>
                                      </p:cBhvr>
                                      <p:tavLst>
                                        <p:tav tm="0">
                                          <p:val>
                                            <p:strVal val="#ppt_x-.2"/>
                                          </p:val>
                                        </p:tav>
                                        <p:tav tm="100000">
                                          <p:val>
                                            <p:strVal val="#ppt_x"/>
                                          </p:val>
                                        </p:tav>
                                      </p:tavLst>
                                    </p:anim>
                                    <p:anim calcmode="lin" valueType="num">
                                      <p:cBhvr>
                                        <p:cTn id="4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208943"/>
                                        </p:tgtEl>
                                        <p:attrNameLst>
                                          <p:attrName>style.visibility</p:attrName>
                                        </p:attrNameLst>
                                      </p:cBhvr>
                                      <p:to>
                                        <p:strVal val="visible"/>
                                      </p:to>
                                    </p:set>
                                    <p:anim calcmode="lin" valueType="num">
                                      <p:cBhvr>
                                        <p:cTn id="50" dur="1000" fill="hold"/>
                                        <p:tgtEl>
                                          <p:spTgt spid="208943"/>
                                        </p:tgtEl>
                                        <p:attrNameLst>
                                          <p:attrName>ppt_x</p:attrName>
                                        </p:attrNameLst>
                                      </p:cBhvr>
                                      <p:tavLst>
                                        <p:tav tm="0">
                                          <p:val>
                                            <p:strVal val="#ppt_x-.2"/>
                                          </p:val>
                                        </p:tav>
                                        <p:tav tm="100000">
                                          <p:val>
                                            <p:strVal val="#ppt_x"/>
                                          </p:val>
                                        </p:tav>
                                      </p:tavLst>
                                    </p:anim>
                                    <p:anim calcmode="lin" valueType="num">
                                      <p:cBhvr>
                                        <p:cTn id="51" dur="1000" fill="hold"/>
                                        <p:tgtEl>
                                          <p:spTgt spid="20894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08943"/>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208945"/>
                                        </p:tgtEl>
                                        <p:attrNameLst>
                                          <p:attrName>style.visibility</p:attrName>
                                        </p:attrNameLst>
                                      </p:cBhvr>
                                      <p:to>
                                        <p:strVal val="visible"/>
                                      </p:to>
                                    </p:set>
                                    <p:anim calcmode="lin" valueType="num">
                                      <p:cBhvr>
                                        <p:cTn id="55" dur="1000" fill="hold"/>
                                        <p:tgtEl>
                                          <p:spTgt spid="208945"/>
                                        </p:tgtEl>
                                        <p:attrNameLst>
                                          <p:attrName>ppt_x</p:attrName>
                                        </p:attrNameLst>
                                      </p:cBhvr>
                                      <p:tavLst>
                                        <p:tav tm="0">
                                          <p:val>
                                            <p:strVal val="#ppt_x-.2"/>
                                          </p:val>
                                        </p:tav>
                                        <p:tav tm="100000">
                                          <p:val>
                                            <p:strVal val="#ppt_x"/>
                                          </p:val>
                                        </p:tav>
                                      </p:tavLst>
                                    </p:anim>
                                    <p:anim calcmode="lin" valueType="num">
                                      <p:cBhvr>
                                        <p:cTn id="56" dur="1000" fill="hold"/>
                                        <p:tgtEl>
                                          <p:spTgt spid="20894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08945"/>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208947"/>
                                        </p:tgtEl>
                                        <p:attrNameLst>
                                          <p:attrName>style.visibility</p:attrName>
                                        </p:attrNameLst>
                                      </p:cBhvr>
                                      <p:to>
                                        <p:strVal val="visible"/>
                                      </p:to>
                                    </p:set>
                                    <p:anim calcmode="lin" valueType="num">
                                      <p:cBhvr>
                                        <p:cTn id="60" dur="1000" fill="hold"/>
                                        <p:tgtEl>
                                          <p:spTgt spid="208947"/>
                                        </p:tgtEl>
                                        <p:attrNameLst>
                                          <p:attrName>ppt_x</p:attrName>
                                        </p:attrNameLst>
                                      </p:cBhvr>
                                      <p:tavLst>
                                        <p:tav tm="0">
                                          <p:val>
                                            <p:strVal val="#ppt_x-.2"/>
                                          </p:val>
                                        </p:tav>
                                        <p:tav tm="100000">
                                          <p:val>
                                            <p:strVal val="#ppt_x"/>
                                          </p:val>
                                        </p:tav>
                                      </p:tavLst>
                                    </p:anim>
                                    <p:anim calcmode="lin" valueType="num">
                                      <p:cBhvr>
                                        <p:cTn id="61"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08947"/>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208949"/>
                                        </p:tgtEl>
                                        <p:attrNameLst>
                                          <p:attrName>style.visibility</p:attrName>
                                        </p:attrNameLst>
                                      </p:cBhvr>
                                      <p:to>
                                        <p:strVal val="visible"/>
                                      </p:to>
                                    </p:set>
                                    <p:anim calcmode="lin" valueType="num">
                                      <p:cBhvr>
                                        <p:cTn id="65" dur="1000" fill="hold"/>
                                        <p:tgtEl>
                                          <p:spTgt spid="208949"/>
                                        </p:tgtEl>
                                        <p:attrNameLst>
                                          <p:attrName>ppt_x</p:attrName>
                                        </p:attrNameLst>
                                      </p:cBhvr>
                                      <p:tavLst>
                                        <p:tav tm="0">
                                          <p:val>
                                            <p:strVal val="#ppt_x-.2"/>
                                          </p:val>
                                        </p:tav>
                                        <p:tav tm="100000">
                                          <p:val>
                                            <p:strVal val="#ppt_x"/>
                                          </p:val>
                                        </p:tav>
                                      </p:tavLst>
                                    </p:anim>
                                    <p:anim calcmode="lin" valueType="num">
                                      <p:cBhvr>
                                        <p:cTn id="66" dur="1000" fill="hold"/>
                                        <p:tgtEl>
                                          <p:spTgt spid="20894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089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P spid="208949" grpId="0"/>
      <p:bldP spid="208947" grpId="0"/>
      <p:bldP spid="208945" grpId="0"/>
      <p:bldP spid="20894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95" name="Rectangle 75"/>
          <p:cNvSpPr>
            <a:spLocks noChangeArrowheads="1"/>
          </p:cNvSpPr>
          <p:nvPr/>
        </p:nvSpPr>
        <p:spPr bwMode="auto">
          <a:xfrm>
            <a:off x="5003800" y="4365625"/>
            <a:ext cx="3744913" cy="1944688"/>
          </a:xfrm>
          <a:prstGeom prst="rect">
            <a:avLst/>
          </a:prstGeom>
          <a:solidFill>
            <a:schemeClr val="accent1"/>
          </a:solidFill>
          <a:ln w="9525">
            <a:solidFill>
              <a:schemeClr val="tx1"/>
            </a:solidFill>
            <a:miter lim="800000"/>
            <a:headEnd/>
            <a:tailEnd/>
          </a:ln>
        </p:spPr>
        <p:txBody>
          <a:bodyPr wrap="none" anchor="ctr"/>
          <a:lstStyle/>
          <a:p>
            <a:pPr algn="ctr"/>
            <a:endParaRPr lang="he-IL" sz="2400"/>
          </a:p>
        </p:txBody>
      </p:sp>
      <p:sp>
        <p:nvSpPr>
          <p:cNvPr id="157699" name="Rectangle 2"/>
          <p:cNvSpPr>
            <a:spLocks noGrp="1" noChangeArrowheads="1"/>
          </p:cNvSpPr>
          <p:nvPr>
            <p:ph type="title" sz="quarter"/>
          </p:nvPr>
        </p:nvSpPr>
        <p:spPr/>
        <p:txBody>
          <a:bodyPr/>
          <a:lstStyle/>
          <a:p>
            <a:pPr algn="r" eaLnBrk="1" hangingPunct="1"/>
            <a:r>
              <a:rPr lang="he-IL" smtClean="0"/>
              <a:t>המחשה גיאומטרית: דיאגראמת וואן </a:t>
            </a:r>
            <a:endParaRPr lang="en-US" smtClean="0"/>
          </a:p>
        </p:txBody>
      </p:sp>
      <p:sp>
        <p:nvSpPr>
          <p:cNvPr id="209967" name="Rectangle 47"/>
          <p:cNvSpPr>
            <a:spLocks noChangeArrowheads="1"/>
          </p:cNvSpPr>
          <p:nvPr/>
        </p:nvSpPr>
        <p:spPr bwMode="auto">
          <a:xfrm>
            <a:off x="5003800" y="206057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209977" name="Oval 57"/>
          <p:cNvSpPr>
            <a:spLocks noChangeArrowheads="1"/>
          </p:cNvSpPr>
          <p:nvPr/>
        </p:nvSpPr>
        <p:spPr bwMode="auto">
          <a:xfrm>
            <a:off x="6011863" y="249237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A</a:t>
            </a:r>
          </a:p>
        </p:txBody>
      </p:sp>
      <p:sp>
        <p:nvSpPr>
          <p:cNvPr id="209978" name="Oval 58"/>
          <p:cNvSpPr>
            <a:spLocks noChangeArrowheads="1"/>
          </p:cNvSpPr>
          <p:nvPr/>
        </p:nvSpPr>
        <p:spPr bwMode="auto">
          <a:xfrm>
            <a:off x="6875463" y="249237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B</a:t>
            </a:r>
          </a:p>
        </p:txBody>
      </p:sp>
      <p:sp>
        <p:nvSpPr>
          <p:cNvPr id="209980" name="Oval 60"/>
          <p:cNvSpPr>
            <a:spLocks noChangeArrowheads="1"/>
          </p:cNvSpPr>
          <p:nvPr/>
        </p:nvSpPr>
        <p:spPr bwMode="auto">
          <a:xfrm>
            <a:off x="6011863" y="2492375"/>
            <a:ext cx="1081087" cy="1008063"/>
          </a:xfrm>
          <a:prstGeom prst="ellipse">
            <a:avLst/>
          </a:prstGeom>
          <a:noFill/>
          <a:ln w="9525">
            <a:solidFill>
              <a:schemeClr val="tx1"/>
            </a:solidFill>
            <a:miter lim="800000"/>
            <a:headEnd/>
            <a:tailEnd/>
          </a:ln>
        </p:spPr>
        <p:txBody>
          <a:bodyPr wrap="none" anchor="ctr"/>
          <a:lstStyle/>
          <a:p>
            <a:endParaRPr lang="he-IL"/>
          </a:p>
        </p:txBody>
      </p:sp>
      <p:sp>
        <p:nvSpPr>
          <p:cNvPr id="209981" name="Rectangle 61"/>
          <p:cNvSpPr>
            <a:spLocks noChangeArrowheads="1"/>
          </p:cNvSpPr>
          <p:nvPr/>
        </p:nvSpPr>
        <p:spPr bwMode="auto">
          <a:xfrm>
            <a:off x="8172450" y="206057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209987" name="Rectangle 67"/>
          <p:cNvSpPr>
            <a:spLocks noChangeArrowheads="1"/>
          </p:cNvSpPr>
          <p:nvPr/>
        </p:nvSpPr>
        <p:spPr bwMode="auto">
          <a:xfrm>
            <a:off x="6443663" y="3573463"/>
            <a:ext cx="1081087" cy="431800"/>
          </a:xfrm>
          <a:prstGeom prst="rect">
            <a:avLst/>
          </a:prstGeom>
          <a:noFill/>
          <a:ln w="9525">
            <a:noFill/>
            <a:miter lim="800000"/>
            <a:headEnd/>
            <a:tailEnd/>
          </a:ln>
        </p:spPr>
        <p:txBody>
          <a:bodyPr wrap="none" anchor="ctr"/>
          <a:lstStyle/>
          <a:p>
            <a:pPr algn="ctr"/>
            <a:r>
              <a:rPr lang="en-US" sz="1800" b="1">
                <a:sym typeface="Symbol" pitchFamily="18" charset="2"/>
              </a:rPr>
              <a:t>A</a:t>
            </a:r>
            <a:r>
              <a:rPr lang="he-IL" sz="1800" b="1">
                <a:sym typeface="Symbol" pitchFamily="18" charset="2"/>
              </a:rPr>
              <a:t> </a:t>
            </a:r>
            <a:r>
              <a:rPr lang="en-US" sz="1800" b="1">
                <a:sym typeface="Symbol" pitchFamily="18" charset="2"/>
              </a:rPr>
              <a:t>B </a:t>
            </a:r>
          </a:p>
        </p:txBody>
      </p:sp>
      <p:sp>
        <p:nvSpPr>
          <p:cNvPr id="209988" name="Rectangle 68"/>
          <p:cNvSpPr>
            <a:spLocks noChangeArrowheads="1"/>
          </p:cNvSpPr>
          <p:nvPr/>
        </p:nvSpPr>
        <p:spPr bwMode="auto">
          <a:xfrm>
            <a:off x="971550" y="206057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209989" name="Oval 69"/>
          <p:cNvSpPr>
            <a:spLocks noChangeArrowheads="1"/>
          </p:cNvSpPr>
          <p:nvPr/>
        </p:nvSpPr>
        <p:spPr bwMode="auto">
          <a:xfrm>
            <a:off x="1979613" y="2492375"/>
            <a:ext cx="1081087" cy="1008063"/>
          </a:xfrm>
          <a:prstGeom prst="ellipse">
            <a:avLst/>
          </a:prstGeom>
          <a:noFill/>
          <a:ln w="9525">
            <a:solidFill>
              <a:schemeClr val="tx1"/>
            </a:solidFill>
            <a:miter lim="800000"/>
            <a:headEnd/>
            <a:tailEnd/>
          </a:ln>
        </p:spPr>
        <p:txBody>
          <a:bodyPr wrap="none" anchor="ctr"/>
          <a:lstStyle/>
          <a:p>
            <a:pPr algn="ctr"/>
            <a:r>
              <a:rPr lang="en-US" sz="2400"/>
              <a:t>A</a:t>
            </a:r>
          </a:p>
        </p:txBody>
      </p:sp>
      <p:sp>
        <p:nvSpPr>
          <p:cNvPr id="209990" name="Oval 70"/>
          <p:cNvSpPr>
            <a:spLocks noChangeArrowheads="1"/>
          </p:cNvSpPr>
          <p:nvPr/>
        </p:nvSpPr>
        <p:spPr bwMode="auto">
          <a:xfrm>
            <a:off x="2843213" y="2492375"/>
            <a:ext cx="1081087" cy="1008063"/>
          </a:xfrm>
          <a:prstGeom prst="ellipse">
            <a:avLst/>
          </a:prstGeom>
          <a:noFill/>
          <a:ln w="9525">
            <a:solidFill>
              <a:schemeClr val="tx1"/>
            </a:solidFill>
            <a:miter lim="800000"/>
            <a:headEnd/>
            <a:tailEnd/>
          </a:ln>
        </p:spPr>
        <p:txBody>
          <a:bodyPr wrap="none" anchor="ctr"/>
          <a:lstStyle/>
          <a:p>
            <a:pPr algn="ctr"/>
            <a:r>
              <a:rPr lang="en-US" sz="2400"/>
              <a:t>B</a:t>
            </a:r>
          </a:p>
        </p:txBody>
      </p:sp>
      <p:sp>
        <p:nvSpPr>
          <p:cNvPr id="209991" name="Oval 71"/>
          <p:cNvSpPr>
            <a:spLocks noChangeArrowheads="1"/>
          </p:cNvSpPr>
          <p:nvPr/>
        </p:nvSpPr>
        <p:spPr bwMode="auto">
          <a:xfrm>
            <a:off x="1979613" y="2492375"/>
            <a:ext cx="1081087" cy="1008063"/>
          </a:xfrm>
          <a:prstGeom prst="ellipse">
            <a:avLst/>
          </a:prstGeom>
          <a:noFill/>
          <a:ln w="9525">
            <a:solidFill>
              <a:schemeClr val="tx1"/>
            </a:solidFill>
            <a:miter lim="800000"/>
            <a:headEnd/>
            <a:tailEnd/>
          </a:ln>
        </p:spPr>
        <p:txBody>
          <a:bodyPr wrap="none" anchor="ctr"/>
          <a:lstStyle/>
          <a:p>
            <a:endParaRPr lang="he-IL"/>
          </a:p>
        </p:txBody>
      </p:sp>
      <p:sp>
        <p:nvSpPr>
          <p:cNvPr id="209992" name="Rectangle 72"/>
          <p:cNvSpPr>
            <a:spLocks noChangeArrowheads="1"/>
          </p:cNvSpPr>
          <p:nvPr/>
        </p:nvSpPr>
        <p:spPr bwMode="auto">
          <a:xfrm>
            <a:off x="4140200" y="206057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209993" name="Rectangle 73"/>
          <p:cNvSpPr>
            <a:spLocks noChangeArrowheads="1"/>
          </p:cNvSpPr>
          <p:nvPr/>
        </p:nvSpPr>
        <p:spPr bwMode="auto">
          <a:xfrm>
            <a:off x="2411413" y="3573463"/>
            <a:ext cx="1081087" cy="431800"/>
          </a:xfrm>
          <a:prstGeom prst="rect">
            <a:avLst/>
          </a:prstGeom>
          <a:noFill/>
          <a:ln w="9525">
            <a:noFill/>
            <a:miter lim="800000"/>
            <a:headEnd/>
            <a:tailEnd/>
          </a:ln>
        </p:spPr>
        <p:txBody>
          <a:bodyPr wrap="none" anchor="ctr"/>
          <a:lstStyle/>
          <a:p>
            <a:pPr algn="ctr"/>
            <a:r>
              <a:rPr lang="en-US" sz="1800" b="1">
                <a:sym typeface="Symbol" pitchFamily="18" charset="2"/>
              </a:rPr>
              <a:t>A</a:t>
            </a:r>
            <a:r>
              <a:rPr lang="he-IL" sz="1800" b="1">
                <a:sym typeface="Symbol" pitchFamily="18" charset="2"/>
              </a:rPr>
              <a:t> </a:t>
            </a:r>
            <a:r>
              <a:rPr lang="en-US" sz="1800" b="1">
                <a:sym typeface="Symbol" pitchFamily="18" charset="2"/>
              </a:rPr>
              <a:t>B </a:t>
            </a:r>
          </a:p>
        </p:txBody>
      </p:sp>
      <p:sp>
        <p:nvSpPr>
          <p:cNvPr id="209994" name="Oval 74"/>
          <p:cNvSpPr>
            <a:spLocks noChangeArrowheads="1"/>
          </p:cNvSpPr>
          <p:nvPr/>
        </p:nvSpPr>
        <p:spPr bwMode="auto">
          <a:xfrm>
            <a:off x="2843213" y="2708275"/>
            <a:ext cx="217487" cy="576263"/>
          </a:xfrm>
          <a:prstGeom prst="ellipse">
            <a:avLst/>
          </a:prstGeom>
          <a:solidFill>
            <a:schemeClr val="accent1"/>
          </a:solidFill>
          <a:ln w="9525">
            <a:solidFill>
              <a:schemeClr val="tx1"/>
            </a:solidFill>
            <a:miter lim="800000"/>
            <a:headEnd/>
            <a:tailEnd/>
          </a:ln>
        </p:spPr>
        <p:txBody>
          <a:bodyPr wrap="none" anchor="ctr"/>
          <a:lstStyle/>
          <a:p>
            <a:endParaRPr lang="he-IL"/>
          </a:p>
        </p:txBody>
      </p:sp>
      <p:sp>
        <p:nvSpPr>
          <p:cNvPr id="209997" name="Oval 77"/>
          <p:cNvSpPr>
            <a:spLocks noChangeArrowheads="1"/>
          </p:cNvSpPr>
          <p:nvPr/>
        </p:nvSpPr>
        <p:spPr bwMode="auto">
          <a:xfrm>
            <a:off x="6875463" y="479742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B</a:t>
            </a:r>
          </a:p>
        </p:txBody>
      </p:sp>
      <p:sp>
        <p:nvSpPr>
          <p:cNvPr id="209999" name="Rectangle 79"/>
          <p:cNvSpPr>
            <a:spLocks noChangeArrowheads="1"/>
          </p:cNvSpPr>
          <p:nvPr/>
        </p:nvSpPr>
        <p:spPr bwMode="auto">
          <a:xfrm>
            <a:off x="8172450" y="436562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210000" name="Rectangle 80"/>
          <p:cNvSpPr>
            <a:spLocks noChangeArrowheads="1"/>
          </p:cNvSpPr>
          <p:nvPr/>
        </p:nvSpPr>
        <p:spPr bwMode="auto">
          <a:xfrm>
            <a:off x="6443663" y="5878513"/>
            <a:ext cx="1081087" cy="431800"/>
          </a:xfrm>
          <a:prstGeom prst="rect">
            <a:avLst/>
          </a:prstGeom>
          <a:noFill/>
          <a:ln w="9525">
            <a:noFill/>
            <a:miter lim="800000"/>
            <a:headEnd/>
            <a:tailEnd/>
          </a:ln>
        </p:spPr>
        <p:txBody>
          <a:bodyPr wrap="none" anchor="ctr"/>
          <a:lstStyle/>
          <a:p>
            <a:pPr algn="ctr"/>
            <a:r>
              <a:rPr lang="en-US" sz="2400">
                <a:sym typeface="Symbol" pitchFamily="18" charset="2"/>
              </a:rPr>
              <a:t>Ā</a:t>
            </a:r>
          </a:p>
        </p:txBody>
      </p:sp>
      <p:sp>
        <p:nvSpPr>
          <p:cNvPr id="209996" name="Oval 76"/>
          <p:cNvSpPr>
            <a:spLocks noChangeArrowheads="1"/>
          </p:cNvSpPr>
          <p:nvPr/>
        </p:nvSpPr>
        <p:spPr bwMode="auto">
          <a:xfrm>
            <a:off x="6011863" y="4797425"/>
            <a:ext cx="1081087" cy="1008063"/>
          </a:xfrm>
          <a:prstGeom prst="ellipse">
            <a:avLst/>
          </a:prstGeom>
          <a:solidFill>
            <a:schemeClr val="bg1"/>
          </a:solidFill>
          <a:ln w="9525">
            <a:solidFill>
              <a:schemeClr val="tx1"/>
            </a:solidFill>
            <a:miter lim="800000"/>
            <a:headEnd/>
            <a:tailEnd/>
          </a:ln>
        </p:spPr>
        <p:txBody>
          <a:bodyPr wrap="none" anchor="ctr"/>
          <a:lstStyle/>
          <a:p>
            <a:pPr algn="ctr"/>
            <a:r>
              <a:rPr lang="en-US" sz="2400"/>
              <a:t>A</a:t>
            </a:r>
          </a:p>
        </p:txBody>
      </p:sp>
      <p:sp>
        <p:nvSpPr>
          <p:cNvPr id="210001" name="Oval 81"/>
          <p:cNvSpPr>
            <a:spLocks noChangeArrowheads="1"/>
          </p:cNvSpPr>
          <p:nvPr/>
        </p:nvSpPr>
        <p:spPr bwMode="auto">
          <a:xfrm>
            <a:off x="6877050" y="4797425"/>
            <a:ext cx="1081088" cy="1008063"/>
          </a:xfrm>
          <a:prstGeom prst="ellipse">
            <a:avLst/>
          </a:prstGeom>
          <a:noFill/>
          <a:ln w="9525">
            <a:solidFill>
              <a:schemeClr val="tx1"/>
            </a:solidFill>
            <a:miter lim="800000"/>
            <a:headEnd/>
            <a:tailEnd/>
          </a:ln>
        </p:spPr>
        <p:txBody>
          <a:bodyPr wrap="none" anchor="ctr"/>
          <a:lstStyle/>
          <a:p>
            <a:pPr algn="ctr"/>
            <a:endParaRPr lang="he-IL" sz="2400"/>
          </a:p>
        </p:txBody>
      </p:sp>
      <p:sp>
        <p:nvSpPr>
          <p:cNvPr id="210002" name="Rectangle 82"/>
          <p:cNvSpPr>
            <a:spLocks noChangeArrowheads="1"/>
          </p:cNvSpPr>
          <p:nvPr/>
        </p:nvSpPr>
        <p:spPr bwMode="auto">
          <a:xfrm>
            <a:off x="971550" y="436562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210003" name="Oval 83"/>
          <p:cNvSpPr>
            <a:spLocks noChangeArrowheads="1"/>
          </p:cNvSpPr>
          <p:nvPr/>
        </p:nvSpPr>
        <p:spPr bwMode="auto">
          <a:xfrm>
            <a:off x="1692275" y="4797425"/>
            <a:ext cx="1081088" cy="1008063"/>
          </a:xfrm>
          <a:prstGeom prst="ellipse">
            <a:avLst/>
          </a:prstGeom>
          <a:noFill/>
          <a:ln w="9525">
            <a:solidFill>
              <a:schemeClr val="tx1"/>
            </a:solidFill>
            <a:miter lim="800000"/>
            <a:headEnd/>
            <a:tailEnd/>
          </a:ln>
        </p:spPr>
        <p:txBody>
          <a:bodyPr wrap="none" anchor="ctr"/>
          <a:lstStyle/>
          <a:p>
            <a:pPr algn="ctr"/>
            <a:r>
              <a:rPr lang="en-US" sz="2400"/>
              <a:t>A</a:t>
            </a:r>
          </a:p>
        </p:txBody>
      </p:sp>
      <p:sp>
        <p:nvSpPr>
          <p:cNvPr id="210004" name="Oval 84"/>
          <p:cNvSpPr>
            <a:spLocks noChangeArrowheads="1"/>
          </p:cNvSpPr>
          <p:nvPr/>
        </p:nvSpPr>
        <p:spPr bwMode="auto">
          <a:xfrm>
            <a:off x="3132138" y="4797425"/>
            <a:ext cx="1081087" cy="1008063"/>
          </a:xfrm>
          <a:prstGeom prst="ellipse">
            <a:avLst/>
          </a:prstGeom>
          <a:noFill/>
          <a:ln w="9525">
            <a:solidFill>
              <a:schemeClr val="tx1"/>
            </a:solidFill>
            <a:miter lim="800000"/>
            <a:headEnd/>
            <a:tailEnd/>
          </a:ln>
        </p:spPr>
        <p:txBody>
          <a:bodyPr wrap="none" anchor="ctr"/>
          <a:lstStyle/>
          <a:p>
            <a:pPr algn="ctr"/>
            <a:r>
              <a:rPr lang="en-US" sz="2400"/>
              <a:t>B</a:t>
            </a:r>
          </a:p>
        </p:txBody>
      </p:sp>
      <p:sp>
        <p:nvSpPr>
          <p:cNvPr id="210006" name="Rectangle 86"/>
          <p:cNvSpPr>
            <a:spLocks noChangeArrowheads="1"/>
          </p:cNvSpPr>
          <p:nvPr/>
        </p:nvSpPr>
        <p:spPr bwMode="auto">
          <a:xfrm>
            <a:off x="4140200" y="436562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210007" name="Rectangle 87"/>
          <p:cNvSpPr>
            <a:spLocks noChangeArrowheads="1"/>
          </p:cNvSpPr>
          <p:nvPr/>
        </p:nvSpPr>
        <p:spPr bwMode="auto">
          <a:xfrm>
            <a:off x="2411413" y="5878513"/>
            <a:ext cx="1081087" cy="431800"/>
          </a:xfrm>
          <a:prstGeom prst="rect">
            <a:avLst/>
          </a:prstGeom>
          <a:noFill/>
          <a:ln w="9525">
            <a:noFill/>
            <a:miter lim="800000"/>
            <a:headEnd/>
            <a:tailEnd/>
          </a:ln>
        </p:spPr>
        <p:txBody>
          <a:bodyPr wrap="none" anchor="ctr"/>
          <a:lstStyle/>
          <a:p>
            <a:pPr algn="ctr"/>
            <a:r>
              <a:rPr lang="en-US" sz="1800" b="1">
                <a:sym typeface="Symbol" pitchFamily="18" charset="2"/>
              </a:rPr>
              <a:t>A = </a:t>
            </a:r>
            <a:r>
              <a:rPr lang="en-US" sz="1800" b="1">
                <a:latin typeface="Times New Roman" pitchFamily="18" charset="0"/>
                <a:sym typeface="Symbol" pitchFamily="18" charset="2"/>
              </a:rPr>
              <a:t>Ø</a:t>
            </a:r>
            <a:r>
              <a:rPr lang="he-IL" sz="1800" b="1">
                <a:sym typeface="Symbol" pitchFamily="18" charset="2"/>
              </a:rPr>
              <a:t> </a:t>
            </a:r>
            <a:r>
              <a:rPr lang="en-US" sz="1800" b="1">
                <a:sym typeface="Symbol" pitchFamily="18" charset="2"/>
              </a:rPr>
              <a:t>B </a:t>
            </a:r>
          </a:p>
        </p:txBody>
      </p:sp>
      <p:sp>
        <p:nvSpPr>
          <p:cNvPr id="210009" name="AutoShape 89">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57724" name="Oval 90"/>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9995"/>
                                        </p:tgtEl>
                                        <p:attrNameLst>
                                          <p:attrName>style.visibility</p:attrName>
                                        </p:attrNameLst>
                                      </p:cBhvr>
                                      <p:to>
                                        <p:strVal val="visible"/>
                                      </p:to>
                                    </p:set>
                                    <p:anim calcmode="lin" valueType="num">
                                      <p:cBhvr>
                                        <p:cTn id="7" dur="1000" fill="hold"/>
                                        <p:tgtEl>
                                          <p:spTgt spid="209995"/>
                                        </p:tgtEl>
                                        <p:attrNameLst>
                                          <p:attrName>ppt_w</p:attrName>
                                        </p:attrNameLst>
                                      </p:cBhvr>
                                      <p:tavLst>
                                        <p:tav tm="0">
                                          <p:val>
                                            <p:strVal val="#ppt_w*0.70"/>
                                          </p:val>
                                        </p:tav>
                                        <p:tav tm="100000">
                                          <p:val>
                                            <p:strVal val="#ppt_w"/>
                                          </p:val>
                                        </p:tav>
                                      </p:tavLst>
                                    </p:anim>
                                    <p:anim calcmode="lin" valueType="num">
                                      <p:cBhvr>
                                        <p:cTn id="8" dur="1000" fill="hold"/>
                                        <p:tgtEl>
                                          <p:spTgt spid="209995"/>
                                        </p:tgtEl>
                                        <p:attrNameLst>
                                          <p:attrName>ppt_h</p:attrName>
                                        </p:attrNameLst>
                                      </p:cBhvr>
                                      <p:tavLst>
                                        <p:tav tm="0">
                                          <p:val>
                                            <p:strVal val="#ppt_h"/>
                                          </p:val>
                                        </p:tav>
                                        <p:tav tm="100000">
                                          <p:val>
                                            <p:strVal val="#ppt_h"/>
                                          </p:val>
                                        </p:tav>
                                      </p:tavLst>
                                    </p:anim>
                                    <p:animEffect transition="in" filter="fade">
                                      <p:cBhvr>
                                        <p:cTn id="9" dur="1000"/>
                                        <p:tgtEl>
                                          <p:spTgt spid="20999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9967"/>
                                        </p:tgtEl>
                                        <p:attrNameLst>
                                          <p:attrName>style.visibility</p:attrName>
                                        </p:attrNameLst>
                                      </p:cBhvr>
                                      <p:to>
                                        <p:strVal val="visible"/>
                                      </p:to>
                                    </p:set>
                                    <p:anim calcmode="lin" valueType="num">
                                      <p:cBhvr>
                                        <p:cTn id="12" dur="1000" fill="hold"/>
                                        <p:tgtEl>
                                          <p:spTgt spid="209967"/>
                                        </p:tgtEl>
                                        <p:attrNameLst>
                                          <p:attrName>ppt_w</p:attrName>
                                        </p:attrNameLst>
                                      </p:cBhvr>
                                      <p:tavLst>
                                        <p:tav tm="0">
                                          <p:val>
                                            <p:strVal val="#ppt_w*0.70"/>
                                          </p:val>
                                        </p:tav>
                                        <p:tav tm="100000">
                                          <p:val>
                                            <p:strVal val="#ppt_w"/>
                                          </p:val>
                                        </p:tav>
                                      </p:tavLst>
                                    </p:anim>
                                    <p:anim calcmode="lin" valueType="num">
                                      <p:cBhvr>
                                        <p:cTn id="13" dur="1000" fill="hold"/>
                                        <p:tgtEl>
                                          <p:spTgt spid="209967"/>
                                        </p:tgtEl>
                                        <p:attrNameLst>
                                          <p:attrName>ppt_h</p:attrName>
                                        </p:attrNameLst>
                                      </p:cBhvr>
                                      <p:tavLst>
                                        <p:tav tm="0">
                                          <p:val>
                                            <p:strVal val="#ppt_h"/>
                                          </p:val>
                                        </p:tav>
                                        <p:tav tm="100000">
                                          <p:val>
                                            <p:strVal val="#ppt_h"/>
                                          </p:val>
                                        </p:tav>
                                      </p:tavLst>
                                    </p:anim>
                                    <p:animEffect transition="in" filter="fade">
                                      <p:cBhvr>
                                        <p:cTn id="14" dur="1000"/>
                                        <p:tgtEl>
                                          <p:spTgt spid="20996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9977"/>
                                        </p:tgtEl>
                                        <p:attrNameLst>
                                          <p:attrName>style.visibility</p:attrName>
                                        </p:attrNameLst>
                                      </p:cBhvr>
                                      <p:to>
                                        <p:strVal val="visible"/>
                                      </p:to>
                                    </p:set>
                                    <p:anim calcmode="lin" valueType="num">
                                      <p:cBhvr>
                                        <p:cTn id="17" dur="1000" fill="hold"/>
                                        <p:tgtEl>
                                          <p:spTgt spid="209977"/>
                                        </p:tgtEl>
                                        <p:attrNameLst>
                                          <p:attrName>ppt_w</p:attrName>
                                        </p:attrNameLst>
                                      </p:cBhvr>
                                      <p:tavLst>
                                        <p:tav tm="0">
                                          <p:val>
                                            <p:strVal val="#ppt_w*0.70"/>
                                          </p:val>
                                        </p:tav>
                                        <p:tav tm="100000">
                                          <p:val>
                                            <p:strVal val="#ppt_w"/>
                                          </p:val>
                                        </p:tav>
                                      </p:tavLst>
                                    </p:anim>
                                    <p:anim calcmode="lin" valueType="num">
                                      <p:cBhvr>
                                        <p:cTn id="18" dur="1000" fill="hold"/>
                                        <p:tgtEl>
                                          <p:spTgt spid="209977"/>
                                        </p:tgtEl>
                                        <p:attrNameLst>
                                          <p:attrName>ppt_h</p:attrName>
                                        </p:attrNameLst>
                                      </p:cBhvr>
                                      <p:tavLst>
                                        <p:tav tm="0">
                                          <p:val>
                                            <p:strVal val="#ppt_h"/>
                                          </p:val>
                                        </p:tav>
                                        <p:tav tm="100000">
                                          <p:val>
                                            <p:strVal val="#ppt_h"/>
                                          </p:val>
                                        </p:tav>
                                      </p:tavLst>
                                    </p:anim>
                                    <p:animEffect transition="in" filter="fade">
                                      <p:cBhvr>
                                        <p:cTn id="19" dur="1000"/>
                                        <p:tgtEl>
                                          <p:spTgt spid="20997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9978"/>
                                        </p:tgtEl>
                                        <p:attrNameLst>
                                          <p:attrName>style.visibility</p:attrName>
                                        </p:attrNameLst>
                                      </p:cBhvr>
                                      <p:to>
                                        <p:strVal val="visible"/>
                                      </p:to>
                                    </p:set>
                                    <p:anim calcmode="lin" valueType="num">
                                      <p:cBhvr>
                                        <p:cTn id="22" dur="1000" fill="hold"/>
                                        <p:tgtEl>
                                          <p:spTgt spid="209978"/>
                                        </p:tgtEl>
                                        <p:attrNameLst>
                                          <p:attrName>ppt_w</p:attrName>
                                        </p:attrNameLst>
                                      </p:cBhvr>
                                      <p:tavLst>
                                        <p:tav tm="0">
                                          <p:val>
                                            <p:strVal val="#ppt_w*0.70"/>
                                          </p:val>
                                        </p:tav>
                                        <p:tav tm="100000">
                                          <p:val>
                                            <p:strVal val="#ppt_w"/>
                                          </p:val>
                                        </p:tav>
                                      </p:tavLst>
                                    </p:anim>
                                    <p:anim calcmode="lin" valueType="num">
                                      <p:cBhvr>
                                        <p:cTn id="23" dur="1000" fill="hold"/>
                                        <p:tgtEl>
                                          <p:spTgt spid="209978"/>
                                        </p:tgtEl>
                                        <p:attrNameLst>
                                          <p:attrName>ppt_h</p:attrName>
                                        </p:attrNameLst>
                                      </p:cBhvr>
                                      <p:tavLst>
                                        <p:tav tm="0">
                                          <p:val>
                                            <p:strVal val="#ppt_h"/>
                                          </p:val>
                                        </p:tav>
                                        <p:tav tm="100000">
                                          <p:val>
                                            <p:strVal val="#ppt_h"/>
                                          </p:val>
                                        </p:tav>
                                      </p:tavLst>
                                    </p:anim>
                                    <p:animEffect transition="in" filter="fade">
                                      <p:cBhvr>
                                        <p:cTn id="24" dur="1000"/>
                                        <p:tgtEl>
                                          <p:spTgt spid="20997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9980"/>
                                        </p:tgtEl>
                                        <p:attrNameLst>
                                          <p:attrName>style.visibility</p:attrName>
                                        </p:attrNameLst>
                                      </p:cBhvr>
                                      <p:to>
                                        <p:strVal val="visible"/>
                                      </p:to>
                                    </p:set>
                                    <p:anim calcmode="lin" valueType="num">
                                      <p:cBhvr>
                                        <p:cTn id="27" dur="1000" fill="hold"/>
                                        <p:tgtEl>
                                          <p:spTgt spid="209980"/>
                                        </p:tgtEl>
                                        <p:attrNameLst>
                                          <p:attrName>ppt_w</p:attrName>
                                        </p:attrNameLst>
                                      </p:cBhvr>
                                      <p:tavLst>
                                        <p:tav tm="0">
                                          <p:val>
                                            <p:strVal val="#ppt_w*0.70"/>
                                          </p:val>
                                        </p:tav>
                                        <p:tav tm="100000">
                                          <p:val>
                                            <p:strVal val="#ppt_w"/>
                                          </p:val>
                                        </p:tav>
                                      </p:tavLst>
                                    </p:anim>
                                    <p:anim calcmode="lin" valueType="num">
                                      <p:cBhvr>
                                        <p:cTn id="28" dur="1000" fill="hold"/>
                                        <p:tgtEl>
                                          <p:spTgt spid="209980"/>
                                        </p:tgtEl>
                                        <p:attrNameLst>
                                          <p:attrName>ppt_h</p:attrName>
                                        </p:attrNameLst>
                                      </p:cBhvr>
                                      <p:tavLst>
                                        <p:tav tm="0">
                                          <p:val>
                                            <p:strVal val="#ppt_h"/>
                                          </p:val>
                                        </p:tav>
                                        <p:tav tm="100000">
                                          <p:val>
                                            <p:strVal val="#ppt_h"/>
                                          </p:val>
                                        </p:tav>
                                      </p:tavLst>
                                    </p:anim>
                                    <p:animEffect transition="in" filter="fade">
                                      <p:cBhvr>
                                        <p:cTn id="29" dur="1000"/>
                                        <p:tgtEl>
                                          <p:spTgt spid="20998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09981"/>
                                        </p:tgtEl>
                                        <p:attrNameLst>
                                          <p:attrName>style.visibility</p:attrName>
                                        </p:attrNameLst>
                                      </p:cBhvr>
                                      <p:to>
                                        <p:strVal val="visible"/>
                                      </p:to>
                                    </p:set>
                                    <p:anim calcmode="lin" valueType="num">
                                      <p:cBhvr>
                                        <p:cTn id="32" dur="1000" fill="hold"/>
                                        <p:tgtEl>
                                          <p:spTgt spid="209981"/>
                                        </p:tgtEl>
                                        <p:attrNameLst>
                                          <p:attrName>ppt_w</p:attrName>
                                        </p:attrNameLst>
                                      </p:cBhvr>
                                      <p:tavLst>
                                        <p:tav tm="0">
                                          <p:val>
                                            <p:strVal val="#ppt_w*0.70"/>
                                          </p:val>
                                        </p:tav>
                                        <p:tav tm="100000">
                                          <p:val>
                                            <p:strVal val="#ppt_w"/>
                                          </p:val>
                                        </p:tav>
                                      </p:tavLst>
                                    </p:anim>
                                    <p:anim calcmode="lin" valueType="num">
                                      <p:cBhvr>
                                        <p:cTn id="33" dur="1000" fill="hold"/>
                                        <p:tgtEl>
                                          <p:spTgt spid="209981"/>
                                        </p:tgtEl>
                                        <p:attrNameLst>
                                          <p:attrName>ppt_h</p:attrName>
                                        </p:attrNameLst>
                                      </p:cBhvr>
                                      <p:tavLst>
                                        <p:tav tm="0">
                                          <p:val>
                                            <p:strVal val="#ppt_h"/>
                                          </p:val>
                                        </p:tav>
                                        <p:tav tm="100000">
                                          <p:val>
                                            <p:strVal val="#ppt_h"/>
                                          </p:val>
                                        </p:tav>
                                      </p:tavLst>
                                    </p:anim>
                                    <p:animEffect transition="in" filter="fade">
                                      <p:cBhvr>
                                        <p:cTn id="34" dur="1000"/>
                                        <p:tgtEl>
                                          <p:spTgt spid="20998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09987"/>
                                        </p:tgtEl>
                                        <p:attrNameLst>
                                          <p:attrName>style.visibility</p:attrName>
                                        </p:attrNameLst>
                                      </p:cBhvr>
                                      <p:to>
                                        <p:strVal val="visible"/>
                                      </p:to>
                                    </p:set>
                                    <p:anim calcmode="lin" valueType="num">
                                      <p:cBhvr>
                                        <p:cTn id="37" dur="1000" fill="hold"/>
                                        <p:tgtEl>
                                          <p:spTgt spid="209987"/>
                                        </p:tgtEl>
                                        <p:attrNameLst>
                                          <p:attrName>ppt_w</p:attrName>
                                        </p:attrNameLst>
                                      </p:cBhvr>
                                      <p:tavLst>
                                        <p:tav tm="0">
                                          <p:val>
                                            <p:strVal val="#ppt_w*0.70"/>
                                          </p:val>
                                        </p:tav>
                                        <p:tav tm="100000">
                                          <p:val>
                                            <p:strVal val="#ppt_w"/>
                                          </p:val>
                                        </p:tav>
                                      </p:tavLst>
                                    </p:anim>
                                    <p:anim calcmode="lin" valueType="num">
                                      <p:cBhvr>
                                        <p:cTn id="38" dur="1000" fill="hold"/>
                                        <p:tgtEl>
                                          <p:spTgt spid="209987"/>
                                        </p:tgtEl>
                                        <p:attrNameLst>
                                          <p:attrName>ppt_h</p:attrName>
                                        </p:attrNameLst>
                                      </p:cBhvr>
                                      <p:tavLst>
                                        <p:tav tm="0">
                                          <p:val>
                                            <p:strVal val="#ppt_h"/>
                                          </p:val>
                                        </p:tav>
                                        <p:tav tm="100000">
                                          <p:val>
                                            <p:strVal val="#ppt_h"/>
                                          </p:val>
                                        </p:tav>
                                      </p:tavLst>
                                    </p:anim>
                                    <p:animEffect transition="in" filter="fade">
                                      <p:cBhvr>
                                        <p:cTn id="39" dur="1000"/>
                                        <p:tgtEl>
                                          <p:spTgt spid="20998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09988"/>
                                        </p:tgtEl>
                                        <p:attrNameLst>
                                          <p:attrName>style.visibility</p:attrName>
                                        </p:attrNameLst>
                                      </p:cBhvr>
                                      <p:to>
                                        <p:strVal val="visible"/>
                                      </p:to>
                                    </p:set>
                                    <p:anim calcmode="lin" valueType="num">
                                      <p:cBhvr>
                                        <p:cTn id="42" dur="1000" fill="hold"/>
                                        <p:tgtEl>
                                          <p:spTgt spid="209988"/>
                                        </p:tgtEl>
                                        <p:attrNameLst>
                                          <p:attrName>ppt_w</p:attrName>
                                        </p:attrNameLst>
                                      </p:cBhvr>
                                      <p:tavLst>
                                        <p:tav tm="0">
                                          <p:val>
                                            <p:strVal val="#ppt_w*0.70"/>
                                          </p:val>
                                        </p:tav>
                                        <p:tav tm="100000">
                                          <p:val>
                                            <p:strVal val="#ppt_w"/>
                                          </p:val>
                                        </p:tav>
                                      </p:tavLst>
                                    </p:anim>
                                    <p:anim calcmode="lin" valueType="num">
                                      <p:cBhvr>
                                        <p:cTn id="43" dur="1000" fill="hold"/>
                                        <p:tgtEl>
                                          <p:spTgt spid="209988"/>
                                        </p:tgtEl>
                                        <p:attrNameLst>
                                          <p:attrName>ppt_h</p:attrName>
                                        </p:attrNameLst>
                                      </p:cBhvr>
                                      <p:tavLst>
                                        <p:tav tm="0">
                                          <p:val>
                                            <p:strVal val="#ppt_h"/>
                                          </p:val>
                                        </p:tav>
                                        <p:tav tm="100000">
                                          <p:val>
                                            <p:strVal val="#ppt_h"/>
                                          </p:val>
                                        </p:tav>
                                      </p:tavLst>
                                    </p:anim>
                                    <p:animEffect transition="in" filter="fade">
                                      <p:cBhvr>
                                        <p:cTn id="44" dur="1000"/>
                                        <p:tgtEl>
                                          <p:spTgt spid="20998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9989"/>
                                        </p:tgtEl>
                                        <p:attrNameLst>
                                          <p:attrName>style.visibility</p:attrName>
                                        </p:attrNameLst>
                                      </p:cBhvr>
                                      <p:to>
                                        <p:strVal val="visible"/>
                                      </p:to>
                                    </p:set>
                                    <p:anim calcmode="lin" valueType="num">
                                      <p:cBhvr>
                                        <p:cTn id="47" dur="1000" fill="hold"/>
                                        <p:tgtEl>
                                          <p:spTgt spid="209989"/>
                                        </p:tgtEl>
                                        <p:attrNameLst>
                                          <p:attrName>ppt_w</p:attrName>
                                        </p:attrNameLst>
                                      </p:cBhvr>
                                      <p:tavLst>
                                        <p:tav tm="0">
                                          <p:val>
                                            <p:strVal val="#ppt_w*0.70"/>
                                          </p:val>
                                        </p:tav>
                                        <p:tav tm="100000">
                                          <p:val>
                                            <p:strVal val="#ppt_w"/>
                                          </p:val>
                                        </p:tav>
                                      </p:tavLst>
                                    </p:anim>
                                    <p:anim calcmode="lin" valueType="num">
                                      <p:cBhvr>
                                        <p:cTn id="48" dur="1000" fill="hold"/>
                                        <p:tgtEl>
                                          <p:spTgt spid="209989"/>
                                        </p:tgtEl>
                                        <p:attrNameLst>
                                          <p:attrName>ppt_h</p:attrName>
                                        </p:attrNameLst>
                                      </p:cBhvr>
                                      <p:tavLst>
                                        <p:tav tm="0">
                                          <p:val>
                                            <p:strVal val="#ppt_h"/>
                                          </p:val>
                                        </p:tav>
                                        <p:tav tm="100000">
                                          <p:val>
                                            <p:strVal val="#ppt_h"/>
                                          </p:val>
                                        </p:tav>
                                      </p:tavLst>
                                    </p:anim>
                                    <p:animEffect transition="in" filter="fade">
                                      <p:cBhvr>
                                        <p:cTn id="49" dur="1000"/>
                                        <p:tgtEl>
                                          <p:spTgt spid="209989"/>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09990"/>
                                        </p:tgtEl>
                                        <p:attrNameLst>
                                          <p:attrName>style.visibility</p:attrName>
                                        </p:attrNameLst>
                                      </p:cBhvr>
                                      <p:to>
                                        <p:strVal val="visible"/>
                                      </p:to>
                                    </p:set>
                                    <p:anim calcmode="lin" valueType="num">
                                      <p:cBhvr>
                                        <p:cTn id="52" dur="1000" fill="hold"/>
                                        <p:tgtEl>
                                          <p:spTgt spid="209990"/>
                                        </p:tgtEl>
                                        <p:attrNameLst>
                                          <p:attrName>ppt_w</p:attrName>
                                        </p:attrNameLst>
                                      </p:cBhvr>
                                      <p:tavLst>
                                        <p:tav tm="0">
                                          <p:val>
                                            <p:strVal val="#ppt_w*0.70"/>
                                          </p:val>
                                        </p:tav>
                                        <p:tav tm="100000">
                                          <p:val>
                                            <p:strVal val="#ppt_w"/>
                                          </p:val>
                                        </p:tav>
                                      </p:tavLst>
                                    </p:anim>
                                    <p:anim calcmode="lin" valueType="num">
                                      <p:cBhvr>
                                        <p:cTn id="53" dur="1000" fill="hold"/>
                                        <p:tgtEl>
                                          <p:spTgt spid="209990"/>
                                        </p:tgtEl>
                                        <p:attrNameLst>
                                          <p:attrName>ppt_h</p:attrName>
                                        </p:attrNameLst>
                                      </p:cBhvr>
                                      <p:tavLst>
                                        <p:tav tm="0">
                                          <p:val>
                                            <p:strVal val="#ppt_h"/>
                                          </p:val>
                                        </p:tav>
                                        <p:tav tm="100000">
                                          <p:val>
                                            <p:strVal val="#ppt_h"/>
                                          </p:val>
                                        </p:tav>
                                      </p:tavLst>
                                    </p:anim>
                                    <p:animEffect transition="in" filter="fade">
                                      <p:cBhvr>
                                        <p:cTn id="54" dur="1000"/>
                                        <p:tgtEl>
                                          <p:spTgt spid="20999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09991"/>
                                        </p:tgtEl>
                                        <p:attrNameLst>
                                          <p:attrName>style.visibility</p:attrName>
                                        </p:attrNameLst>
                                      </p:cBhvr>
                                      <p:to>
                                        <p:strVal val="visible"/>
                                      </p:to>
                                    </p:set>
                                    <p:anim calcmode="lin" valueType="num">
                                      <p:cBhvr>
                                        <p:cTn id="57" dur="1000" fill="hold"/>
                                        <p:tgtEl>
                                          <p:spTgt spid="209991"/>
                                        </p:tgtEl>
                                        <p:attrNameLst>
                                          <p:attrName>ppt_w</p:attrName>
                                        </p:attrNameLst>
                                      </p:cBhvr>
                                      <p:tavLst>
                                        <p:tav tm="0">
                                          <p:val>
                                            <p:strVal val="#ppt_w*0.70"/>
                                          </p:val>
                                        </p:tav>
                                        <p:tav tm="100000">
                                          <p:val>
                                            <p:strVal val="#ppt_w"/>
                                          </p:val>
                                        </p:tav>
                                      </p:tavLst>
                                    </p:anim>
                                    <p:anim calcmode="lin" valueType="num">
                                      <p:cBhvr>
                                        <p:cTn id="58" dur="1000" fill="hold"/>
                                        <p:tgtEl>
                                          <p:spTgt spid="209991"/>
                                        </p:tgtEl>
                                        <p:attrNameLst>
                                          <p:attrName>ppt_h</p:attrName>
                                        </p:attrNameLst>
                                      </p:cBhvr>
                                      <p:tavLst>
                                        <p:tav tm="0">
                                          <p:val>
                                            <p:strVal val="#ppt_h"/>
                                          </p:val>
                                        </p:tav>
                                        <p:tav tm="100000">
                                          <p:val>
                                            <p:strVal val="#ppt_h"/>
                                          </p:val>
                                        </p:tav>
                                      </p:tavLst>
                                    </p:anim>
                                    <p:animEffect transition="in" filter="fade">
                                      <p:cBhvr>
                                        <p:cTn id="59" dur="1000"/>
                                        <p:tgtEl>
                                          <p:spTgt spid="20999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09992"/>
                                        </p:tgtEl>
                                        <p:attrNameLst>
                                          <p:attrName>style.visibility</p:attrName>
                                        </p:attrNameLst>
                                      </p:cBhvr>
                                      <p:to>
                                        <p:strVal val="visible"/>
                                      </p:to>
                                    </p:set>
                                    <p:anim calcmode="lin" valueType="num">
                                      <p:cBhvr>
                                        <p:cTn id="62" dur="1000" fill="hold"/>
                                        <p:tgtEl>
                                          <p:spTgt spid="209992"/>
                                        </p:tgtEl>
                                        <p:attrNameLst>
                                          <p:attrName>ppt_w</p:attrName>
                                        </p:attrNameLst>
                                      </p:cBhvr>
                                      <p:tavLst>
                                        <p:tav tm="0">
                                          <p:val>
                                            <p:strVal val="#ppt_w*0.70"/>
                                          </p:val>
                                        </p:tav>
                                        <p:tav tm="100000">
                                          <p:val>
                                            <p:strVal val="#ppt_w"/>
                                          </p:val>
                                        </p:tav>
                                      </p:tavLst>
                                    </p:anim>
                                    <p:anim calcmode="lin" valueType="num">
                                      <p:cBhvr>
                                        <p:cTn id="63" dur="1000" fill="hold"/>
                                        <p:tgtEl>
                                          <p:spTgt spid="209992"/>
                                        </p:tgtEl>
                                        <p:attrNameLst>
                                          <p:attrName>ppt_h</p:attrName>
                                        </p:attrNameLst>
                                      </p:cBhvr>
                                      <p:tavLst>
                                        <p:tav tm="0">
                                          <p:val>
                                            <p:strVal val="#ppt_h"/>
                                          </p:val>
                                        </p:tav>
                                        <p:tav tm="100000">
                                          <p:val>
                                            <p:strVal val="#ppt_h"/>
                                          </p:val>
                                        </p:tav>
                                      </p:tavLst>
                                    </p:anim>
                                    <p:animEffect transition="in" filter="fade">
                                      <p:cBhvr>
                                        <p:cTn id="64" dur="1000"/>
                                        <p:tgtEl>
                                          <p:spTgt spid="209992"/>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09993"/>
                                        </p:tgtEl>
                                        <p:attrNameLst>
                                          <p:attrName>style.visibility</p:attrName>
                                        </p:attrNameLst>
                                      </p:cBhvr>
                                      <p:to>
                                        <p:strVal val="visible"/>
                                      </p:to>
                                    </p:set>
                                    <p:anim calcmode="lin" valueType="num">
                                      <p:cBhvr>
                                        <p:cTn id="67" dur="1000" fill="hold"/>
                                        <p:tgtEl>
                                          <p:spTgt spid="209993"/>
                                        </p:tgtEl>
                                        <p:attrNameLst>
                                          <p:attrName>ppt_w</p:attrName>
                                        </p:attrNameLst>
                                      </p:cBhvr>
                                      <p:tavLst>
                                        <p:tav tm="0">
                                          <p:val>
                                            <p:strVal val="#ppt_w*0.70"/>
                                          </p:val>
                                        </p:tav>
                                        <p:tav tm="100000">
                                          <p:val>
                                            <p:strVal val="#ppt_w"/>
                                          </p:val>
                                        </p:tav>
                                      </p:tavLst>
                                    </p:anim>
                                    <p:anim calcmode="lin" valueType="num">
                                      <p:cBhvr>
                                        <p:cTn id="68" dur="1000" fill="hold"/>
                                        <p:tgtEl>
                                          <p:spTgt spid="209993"/>
                                        </p:tgtEl>
                                        <p:attrNameLst>
                                          <p:attrName>ppt_h</p:attrName>
                                        </p:attrNameLst>
                                      </p:cBhvr>
                                      <p:tavLst>
                                        <p:tav tm="0">
                                          <p:val>
                                            <p:strVal val="#ppt_h"/>
                                          </p:val>
                                        </p:tav>
                                        <p:tav tm="100000">
                                          <p:val>
                                            <p:strVal val="#ppt_h"/>
                                          </p:val>
                                        </p:tav>
                                      </p:tavLst>
                                    </p:anim>
                                    <p:animEffect transition="in" filter="fade">
                                      <p:cBhvr>
                                        <p:cTn id="69" dur="1000"/>
                                        <p:tgtEl>
                                          <p:spTgt spid="209993"/>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09994"/>
                                        </p:tgtEl>
                                        <p:attrNameLst>
                                          <p:attrName>style.visibility</p:attrName>
                                        </p:attrNameLst>
                                      </p:cBhvr>
                                      <p:to>
                                        <p:strVal val="visible"/>
                                      </p:to>
                                    </p:set>
                                    <p:anim calcmode="lin" valueType="num">
                                      <p:cBhvr>
                                        <p:cTn id="72" dur="1000" fill="hold"/>
                                        <p:tgtEl>
                                          <p:spTgt spid="209994"/>
                                        </p:tgtEl>
                                        <p:attrNameLst>
                                          <p:attrName>ppt_w</p:attrName>
                                        </p:attrNameLst>
                                      </p:cBhvr>
                                      <p:tavLst>
                                        <p:tav tm="0">
                                          <p:val>
                                            <p:strVal val="#ppt_w*0.70"/>
                                          </p:val>
                                        </p:tav>
                                        <p:tav tm="100000">
                                          <p:val>
                                            <p:strVal val="#ppt_w"/>
                                          </p:val>
                                        </p:tav>
                                      </p:tavLst>
                                    </p:anim>
                                    <p:anim calcmode="lin" valueType="num">
                                      <p:cBhvr>
                                        <p:cTn id="73" dur="1000" fill="hold"/>
                                        <p:tgtEl>
                                          <p:spTgt spid="209994"/>
                                        </p:tgtEl>
                                        <p:attrNameLst>
                                          <p:attrName>ppt_h</p:attrName>
                                        </p:attrNameLst>
                                      </p:cBhvr>
                                      <p:tavLst>
                                        <p:tav tm="0">
                                          <p:val>
                                            <p:strVal val="#ppt_h"/>
                                          </p:val>
                                        </p:tav>
                                        <p:tav tm="100000">
                                          <p:val>
                                            <p:strVal val="#ppt_h"/>
                                          </p:val>
                                        </p:tav>
                                      </p:tavLst>
                                    </p:anim>
                                    <p:animEffect transition="in" filter="fade">
                                      <p:cBhvr>
                                        <p:cTn id="74" dur="1000"/>
                                        <p:tgtEl>
                                          <p:spTgt spid="20999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09997"/>
                                        </p:tgtEl>
                                        <p:attrNameLst>
                                          <p:attrName>style.visibility</p:attrName>
                                        </p:attrNameLst>
                                      </p:cBhvr>
                                      <p:to>
                                        <p:strVal val="visible"/>
                                      </p:to>
                                    </p:set>
                                    <p:anim calcmode="lin" valueType="num">
                                      <p:cBhvr>
                                        <p:cTn id="77" dur="1000" fill="hold"/>
                                        <p:tgtEl>
                                          <p:spTgt spid="209997"/>
                                        </p:tgtEl>
                                        <p:attrNameLst>
                                          <p:attrName>ppt_w</p:attrName>
                                        </p:attrNameLst>
                                      </p:cBhvr>
                                      <p:tavLst>
                                        <p:tav tm="0">
                                          <p:val>
                                            <p:strVal val="#ppt_w*0.70"/>
                                          </p:val>
                                        </p:tav>
                                        <p:tav tm="100000">
                                          <p:val>
                                            <p:strVal val="#ppt_w"/>
                                          </p:val>
                                        </p:tav>
                                      </p:tavLst>
                                    </p:anim>
                                    <p:anim calcmode="lin" valueType="num">
                                      <p:cBhvr>
                                        <p:cTn id="78" dur="1000" fill="hold"/>
                                        <p:tgtEl>
                                          <p:spTgt spid="209997"/>
                                        </p:tgtEl>
                                        <p:attrNameLst>
                                          <p:attrName>ppt_h</p:attrName>
                                        </p:attrNameLst>
                                      </p:cBhvr>
                                      <p:tavLst>
                                        <p:tav tm="0">
                                          <p:val>
                                            <p:strVal val="#ppt_h"/>
                                          </p:val>
                                        </p:tav>
                                        <p:tav tm="100000">
                                          <p:val>
                                            <p:strVal val="#ppt_h"/>
                                          </p:val>
                                        </p:tav>
                                      </p:tavLst>
                                    </p:anim>
                                    <p:animEffect transition="in" filter="fade">
                                      <p:cBhvr>
                                        <p:cTn id="79" dur="1000"/>
                                        <p:tgtEl>
                                          <p:spTgt spid="209997"/>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09999"/>
                                        </p:tgtEl>
                                        <p:attrNameLst>
                                          <p:attrName>style.visibility</p:attrName>
                                        </p:attrNameLst>
                                      </p:cBhvr>
                                      <p:to>
                                        <p:strVal val="visible"/>
                                      </p:to>
                                    </p:set>
                                    <p:anim calcmode="lin" valueType="num">
                                      <p:cBhvr>
                                        <p:cTn id="82" dur="1000" fill="hold"/>
                                        <p:tgtEl>
                                          <p:spTgt spid="209999"/>
                                        </p:tgtEl>
                                        <p:attrNameLst>
                                          <p:attrName>ppt_w</p:attrName>
                                        </p:attrNameLst>
                                      </p:cBhvr>
                                      <p:tavLst>
                                        <p:tav tm="0">
                                          <p:val>
                                            <p:strVal val="#ppt_w*0.70"/>
                                          </p:val>
                                        </p:tav>
                                        <p:tav tm="100000">
                                          <p:val>
                                            <p:strVal val="#ppt_w"/>
                                          </p:val>
                                        </p:tav>
                                      </p:tavLst>
                                    </p:anim>
                                    <p:anim calcmode="lin" valueType="num">
                                      <p:cBhvr>
                                        <p:cTn id="83" dur="1000" fill="hold"/>
                                        <p:tgtEl>
                                          <p:spTgt spid="209999"/>
                                        </p:tgtEl>
                                        <p:attrNameLst>
                                          <p:attrName>ppt_h</p:attrName>
                                        </p:attrNameLst>
                                      </p:cBhvr>
                                      <p:tavLst>
                                        <p:tav tm="0">
                                          <p:val>
                                            <p:strVal val="#ppt_h"/>
                                          </p:val>
                                        </p:tav>
                                        <p:tav tm="100000">
                                          <p:val>
                                            <p:strVal val="#ppt_h"/>
                                          </p:val>
                                        </p:tav>
                                      </p:tavLst>
                                    </p:anim>
                                    <p:animEffect transition="in" filter="fade">
                                      <p:cBhvr>
                                        <p:cTn id="84" dur="1000"/>
                                        <p:tgtEl>
                                          <p:spTgt spid="209999"/>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10000"/>
                                        </p:tgtEl>
                                        <p:attrNameLst>
                                          <p:attrName>style.visibility</p:attrName>
                                        </p:attrNameLst>
                                      </p:cBhvr>
                                      <p:to>
                                        <p:strVal val="visible"/>
                                      </p:to>
                                    </p:set>
                                    <p:anim calcmode="lin" valueType="num">
                                      <p:cBhvr>
                                        <p:cTn id="87" dur="1000" fill="hold"/>
                                        <p:tgtEl>
                                          <p:spTgt spid="210000"/>
                                        </p:tgtEl>
                                        <p:attrNameLst>
                                          <p:attrName>ppt_w</p:attrName>
                                        </p:attrNameLst>
                                      </p:cBhvr>
                                      <p:tavLst>
                                        <p:tav tm="0">
                                          <p:val>
                                            <p:strVal val="#ppt_w*0.70"/>
                                          </p:val>
                                        </p:tav>
                                        <p:tav tm="100000">
                                          <p:val>
                                            <p:strVal val="#ppt_w"/>
                                          </p:val>
                                        </p:tav>
                                      </p:tavLst>
                                    </p:anim>
                                    <p:anim calcmode="lin" valueType="num">
                                      <p:cBhvr>
                                        <p:cTn id="88" dur="1000" fill="hold"/>
                                        <p:tgtEl>
                                          <p:spTgt spid="210000"/>
                                        </p:tgtEl>
                                        <p:attrNameLst>
                                          <p:attrName>ppt_h</p:attrName>
                                        </p:attrNameLst>
                                      </p:cBhvr>
                                      <p:tavLst>
                                        <p:tav tm="0">
                                          <p:val>
                                            <p:strVal val="#ppt_h"/>
                                          </p:val>
                                        </p:tav>
                                        <p:tav tm="100000">
                                          <p:val>
                                            <p:strVal val="#ppt_h"/>
                                          </p:val>
                                        </p:tav>
                                      </p:tavLst>
                                    </p:anim>
                                    <p:animEffect transition="in" filter="fade">
                                      <p:cBhvr>
                                        <p:cTn id="89" dur="1000"/>
                                        <p:tgtEl>
                                          <p:spTgt spid="210000"/>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09996"/>
                                        </p:tgtEl>
                                        <p:attrNameLst>
                                          <p:attrName>style.visibility</p:attrName>
                                        </p:attrNameLst>
                                      </p:cBhvr>
                                      <p:to>
                                        <p:strVal val="visible"/>
                                      </p:to>
                                    </p:set>
                                    <p:anim calcmode="lin" valueType="num">
                                      <p:cBhvr>
                                        <p:cTn id="92" dur="1000" fill="hold"/>
                                        <p:tgtEl>
                                          <p:spTgt spid="209996"/>
                                        </p:tgtEl>
                                        <p:attrNameLst>
                                          <p:attrName>ppt_w</p:attrName>
                                        </p:attrNameLst>
                                      </p:cBhvr>
                                      <p:tavLst>
                                        <p:tav tm="0">
                                          <p:val>
                                            <p:strVal val="#ppt_w*0.70"/>
                                          </p:val>
                                        </p:tav>
                                        <p:tav tm="100000">
                                          <p:val>
                                            <p:strVal val="#ppt_w"/>
                                          </p:val>
                                        </p:tav>
                                      </p:tavLst>
                                    </p:anim>
                                    <p:anim calcmode="lin" valueType="num">
                                      <p:cBhvr>
                                        <p:cTn id="93" dur="1000" fill="hold"/>
                                        <p:tgtEl>
                                          <p:spTgt spid="209996"/>
                                        </p:tgtEl>
                                        <p:attrNameLst>
                                          <p:attrName>ppt_h</p:attrName>
                                        </p:attrNameLst>
                                      </p:cBhvr>
                                      <p:tavLst>
                                        <p:tav tm="0">
                                          <p:val>
                                            <p:strVal val="#ppt_h"/>
                                          </p:val>
                                        </p:tav>
                                        <p:tav tm="100000">
                                          <p:val>
                                            <p:strVal val="#ppt_h"/>
                                          </p:val>
                                        </p:tav>
                                      </p:tavLst>
                                    </p:anim>
                                    <p:animEffect transition="in" filter="fade">
                                      <p:cBhvr>
                                        <p:cTn id="94" dur="1000"/>
                                        <p:tgtEl>
                                          <p:spTgt spid="209996"/>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10001"/>
                                        </p:tgtEl>
                                        <p:attrNameLst>
                                          <p:attrName>style.visibility</p:attrName>
                                        </p:attrNameLst>
                                      </p:cBhvr>
                                      <p:to>
                                        <p:strVal val="visible"/>
                                      </p:to>
                                    </p:set>
                                    <p:anim calcmode="lin" valueType="num">
                                      <p:cBhvr>
                                        <p:cTn id="97" dur="1000" fill="hold"/>
                                        <p:tgtEl>
                                          <p:spTgt spid="210001"/>
                                        </p:tgtEl>
                                        <p:attrNameLst>
                                          <p:attrName>ppt_w</p:attrName>
                                        </p:attrNameLst>
                                      </p:cBhvr>
                                      <p:tavLst>
                                        <p:tav tm="0">
                                          <p:val>
                                            <p:strVal val="#ppt_w*0.70"/>
                                          </p:val>
                                        </p:tav>
                                        <p:tav tm="100000">
                                          <p:val>
                                            <p:strVal val="#ppt_w"/>
                                          </p:val>
                                        </p:tav>
                                      </p:tavLst>
                                    </p:anim>
                                    <p:anim calcmode="lin" valueType="num">
                                      <p:cBhvr>
                                        <p:cTn id="98" dur="1000" fill="hold"/>
                                        <p:tgtEl>
                                          <p:spTgt spid="210001"/>
                                        </p:tgtEl>
                                        <p:attrNameLst>
                                          <p:attrName>ppt_h</p:attrName>
                                        </p:attrNameLst>
                                      </p:cBhvr>
                                      <p:tavLst>
                                        <p:tav tm="0">
                                          <p:val>
                                            <p:strVal val="#ppt_h"/>
                                          </p:val>
                                        </p:tav>
                                        <p:tav tm="100000">
                                          <p:val>
                                            <p:strVal val="#ppt_h"/>
                                          </p:val>
                                        </p:tav>
                                      </p:tavLst>
                                    </p:anim>
                                    <p:animEffect transition="in" filter="fade">
                                      <p:cBhvr>
                                        <p:cTn id="99" dur="1000"/>
                                        <p:tgtEl>
                                          <p:spTgt spid="210001"/>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10002"/>
                                        </p:tgtEl>
                                        <p:attrNameLst>
                                          <p:attrName>style.visibility</p:attrName>
                                        </p:attrNameLst>
                                      </p:cBhvr>
                                      <p:to>
                                        <p:strVal val="visible"/>
                                      </p:to>
                                    </p:set>
                                    <p:anim calcmode="lin" valueType="num">
                                      <p:cBhvr>
                                        <p:cTn id="102" dur="1000" fill="hold"/>
                                        <p:tgtEl>
                                          <p:spTgt spid="210002"/>
                                        </p:tgtEl>
                                        <p:attrNameLst>
                                          <p:attrName>ppt_w</p:attrName>
                                        </p:attrNameLst>
                                      </p:cBhvr>
                                      <p:tavLst>
                                        <p:tav tm="0">
                                          <p:val>
                                            <p:strVal val="#ppt_w*0.70"/>
                                          </p:val>
                                        </p:tav>
                                        <p:tav tm="100000">
                                          <p:val>
                                            <p:strVal val="#ppt_w"/>
                                          </p:val>
                                        </p:tav>
                                      </p:tavLst>
                                    </p:anim>
                                    <p:anim calcmode="lin" valueType="num">
                                      <p:cBhvr>
                                        <p:cTn id="103" dur="1000" fill="hold"/>
                                        <p:tgtEl>
                                          <p:spTgt spid="210002"/>
                                        </p:tgtEl>
                                        <p:attrNameLst>
                                          <p:attrName>ppt_h</p:attrName>
                                        </p:attrNameLst>
                                      </p:cBhvr>
                                      <p:tavLst>
                                        <p:tav tm="0">
                                          <p:val>
                                            <p:strVal val="#ppt_h"/>
                                          </p:val>
                                        </p:tav>
                                        <p:tav tm="100000">
                                          <p:val>
                                            <p:strVal val="#ppt_h"/>
                                          </p:val>
                                        </p:tav>
                                      </p:tavLst>
                                    </p:anim>
                                    <p:animEffect transition="in" filter="fade">
                                      <p:cBhvr>
                                        <p:cTn id="104" dur="1000"/>
                                        <p:tgtEl>
                                          <p:spTgt spid="210002"/>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210003"/>
                                        </p:tgtEl>
                                        <p:attrNameLst>
                                          <p:attrName>style.visibility</p:attrName>
                                        </p:attrNameLst>
                                      </p:cBhvr>
                                      <p:to>
                                        <p:strVal val="visible"/>
                                      </p:to>
                                    </p:set>
                                    <p:anim calcmode="lin" valueType="num">
                                      <p:cBhvr>
                                        <p:cTn id="107" dur="1000" fill="hold"/>
                                        <p:tgtEl>
                                          <p:spTgt spid="210003"/>
                                        </p:tgtEl>
                                        <p:attrNameLst>
                                          <p:attrName>ppt_w</p:attrName>
                                        </p:attrNameLst>
                                      </p:cBhvr>
                                      <p:tavLst>
                                        <p:tav tm="0">
                                          <p:val>
                                            <p:strVal val="#ppt_w*0.70"/>
                                          </p:val>
                                        </p:tav>
                                        <p:tav tm="100000">
                                          <p:val>
                                            <p:strVal val="#ppt_w"/>
                                          </p:val>
                                        </p:tav>
                                      </p:tavLst>
                                    </p:anim>
                                    <p:anim calcmode="lin" valueType="num">
                                      <p:cBhvr>
                                        <p:cTn id="108" dur="1000" fill="hold"/>
                                        <p:tgtEl>
                                          <p:spTgt spid="210003"/>
                                        </p:tgtEl>
                                        <p:attrNameLst>
                                          <p:attrName>ppt_h</p:attrName>
                                        </p:attrNameLst>
                                      </p:cBhvr>
                                      <p:tavLst>
                                        <p:tav tm="0">
                                          <p:val>
                                            <p:strVal val="#ppt_h"/>
                                          </p:val>
                                        </p:tav>
                                        <p:tav tm="100000">
                                          <p:val>
                                            <p:strVal val="#ppt_h"/>
                                          </p:val>
                                        </p:tav>
                                      </p:tavLst>
                                    </p:anim>
                                    <p:animEffect transition="in" filter="fade">
                                      <p:cBhvr>
                                        <p:cTn id="109" dur="1000"/>
                                        <p:tgtEl>
                                          <p:spTgt spid="210003"/>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210004"/>
                                        </p:tgtEl>
                                        <p:attrNameLst>
                                          <p:attrName>style.visibility</p:attrName>
                                        </p:attrNameLst>
                                      </p:cBhvr>
                                      <p:to>
                                        <p:strVal val="visible"/>
                                      </p:to>
                                    </p:set>
                                    <p:anim calcmode="lin" valueType="num">
                                      <p:cBhvr>
                                        <p:cTn id="112" dur="1000" fill="hold"/>
                                        <p:tgtEl>
                                          <p:spTgt spid="210004"/>
                                        </p:tgtEl>
                                        <p:attrNameLst>
                                          <p:attrName>ppt_w</p:attrName>
                                        </p:attrNameLst>
                                      </p:cBhvr>
                                      <p:tavLst>
                                        <p:tav tm="0">
                                          <p:val>
                                            <p:strVal val="#ppt_w*0.70"/>
                                          </p:val>
                                        </p:tav>
                                        <p:tav tm="100000">
                                          <p:val>
                                            <p:strVal val="#ppt_w"/>
                                          </p:val>
                                        </p:tav>
                                      </p:tavLst>
                                    </p:anim>
                                    <p:anim calcmode="lin" valueType="num">
                                      <p:cBhvr>
                                        <p:cTn id="113" dur="1000" fill="hold"/>
                                        <p:tgtEl>
                                          <p:spTgt spid="210004"/>
                                        </p:tgtEl>
                                        <p:attrNameLst>
                                          <p:attrName>ppt_h</p:attrName>
                                        </p:attrNameLst>
                                      </p:cBhvr>
                                      <p:tavLst>
                                        <p:tav tm="0">
                                          <p:val>
                                            <p:strVal val="#ppt_h"/>
                                          </p:val>
                                        </p:tav>
                                        <p:tav tm="100000">
                                          <p:val>
                                            <p:strVal val="#ppt_h"/>
                                          </p:val>
                                        </p:tav>
                                      </p:tavLst>
                                    </p:anim>
                                    <p:animEffect transition="in" filter="fade">
                                      <p:cBhvr>
                                        <p:cTn id="114" dur="1000"/>
                                        <p:tgtEl>
                                          <p:spTgt spid="210004"/>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210006"/>
                                        </p:tgtEl>
                                        <p:attrNameLst>
                                          <p:attrName>style.visibility</p:attrName>
                                        </p:attrNameLst>
                                      </p:cBhvr>
                                      <p:to>
                                        <p:strVal val="visible"/>
                                      </p:to>
                                    </p:set>
                                    <p:anim calcmode="lin" valueType="num">
                                      <p:cBhvr>
                                        <p:cTn id="117" dur="1000" fill="hold"/>
                                        <p:tgtEl>
                                          <p:spTgt spid="210006"/>
                                        </p:tgtEl>
                                        <p:attrNameLst>
                                          <p:attrName>ppt_w</p:attrName>
                                        </p:attrNameLst>
                                      </p:cBhvr>
                                      <p:tavLst>
                                        <p:tav tm="0">
                                          <p:val>
                                            <p:strVal val="#ppt_w*0.70"/>
                                          </p:val>
                                        </p:tav>
                                        <p:tav tm="100000">
                                          <p:val>
                                            <p:strVal val="#ppt_w"/>
                                          </p:val>
                                        </p:tav>
                                      </p:tavLst>
                                    </p:anim>
                                    <p:anim calcmode="lin" valueType="num">
                                      <p:cBhvr>
                                        <p:cTn id="118" dur="1000" fill="hold"/>
                                        <p:tgtEl>
                                          <p:spTgt spid="210006"/>
                                        </p:tgtEl>
                                        <p:attrNameLst>
                                          <p:attrName>ppt_h</p:attrName>
                                        </p:attrNameLst>
                                      </p:cBhvr>
                                      <p:tavLst>
                                        <p:tav tm="0">
                                          <p:val>
                                            <p:strVal val="#ppt_h"/>
                                          </p:val>
                                        </p:tav>
                                        <p:tav tm="100000">
                                          <p:val>
                                            <p:strVal val="#ppt_h"/>
                                          </p:val>
                                        </p:tav>
                                      </p:tavLst>
                                    </p:anim>
                                    <p:animEffect transition="in" filter="fade">
                                      <p:cBhvr>
                                        <p:cTn id="119" dur="1000"/>
                                        <p:tgtEl>
                                          <p:spTgt spid="210006"/>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210007"/>
                                        </p:tgtEl>
                                        <p:attrNameLst>
                                          <p:attrName>style.visibility</p:attrName>
                                        </p:attrNameLst>
                                      </p:cBhvr>
                                      <p:to>
                                        <p:strVal val="visible"/>
                                      </p:to>
                                    </p:set>
                                    <p:anim calcmode="lin" valueType="num">
                                      <p:cBhvr>
                                        <p:cTn id="122" dur="1000" fill="hold"/>
                                        <p:tgtEl>
                                          <p:spTgt spid="210007"/>
                                        </p:tgtEl>
                                        <p:attrNameLst>
                                          <p:attrName>ppt_w</p:attrName>
                                        </p:attrNameLst>
                                      </p:cBhvr>
                                      <p:tavLst>
                                        <p:tav tm="0">
                                          <p:val>
                                            <p:strVal val="#ppt_w*0.70"/>
                                          </p:val>
                                        </p:tav>
                                        <p:tav tm="100000">
                                          <p:val>
                                            <p:strVal val="#ppt_w"/>
                                          </p:val>
                                        </p:tav>
                                      </p:tavLst>
                                    </p:anim>
                                    <p:anim calcmode="lin" valueType="num">
                                      <p:cBhvr>
                                        <p:cTn id="123" dur="1000" fill="hold"/>
                                        <p:tgtEl>
                                          <p:spTgt spid="210007"/>
                                        </p:tgtEl>
                                        <p:attrNameLst>
                                          <p:attrName>ppt_h</p:attrName>
                                        </p:attrNameLst>
                                      </p:cBhvr>
                                      <p:tavLst>
                                        <p:tav tm="0">
                                          <p:val>
                                            <p:strVal val="#ppt_h"/>
                                          </p:val>
                                        </p:tav>
                                        <p:tav tm="100000">
                                          <p:val>
                                            <p:strVal val="#ppt_h"/>
                                          </p:val>
                                        </p:tav>
                                      </p:tavLst>
                                    </p:anim>
                                    <p:animEffect transition="in" filter="fade">
                                      <p:cBhvr>
                                        <p:cTn id="124" dur="1000"/>
                                        <p:tgtEl>
                                          <p:spTgt spid="210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95" grpId="0" animBg="1"/>
      <p:bldP spid="209967" grpId="0" animBg="1"/>
      <p:bldP spid="209977" grpId="0" animBg="1"/>
      <p:bldP spid="209978" grpId="0" animBg="1"/>
      <p:bldP spid="209980" grpId="0" animBg="1"/>
      <p:bldP spid="209981" grpId="0"/>
      <p:bldP spid="209987" grpId="0"/>
      <p:bldP spid="209988" grpId="0" animBg="1"/>
      <p:bldP spid="209989" grpId="0" animBg="1"/>
      <p:bldP spid="209990" grpId="0" animBg="1"/>
      <p:bldP spid="209991" grpId="0" animBg="1"/>
      <p:bldP spid="209992" grpId="0"/>
      <p:bldP spid="209993" grpId="0"/>
      <p:bldP spid="209994" grpId="0" animBg="1"/>
      <p:bldP spid="209997" grpId="0" animBg="1"/>
      <p:bldP spid="209999" grpId="0"/>
      <p:bldP spid="210000" grpId="0"/>
      <p:bldP spid="209996" grpId="0" animBg="1"/>
      <p:bldP spid="210001" grpId="0" animBg="1"/>
      <p:bldP spid="210002" grpId="0" animBg="1"/>
      <p:bldP spid="210003" grpId="0" animBg="1"/>
      <p:bldP spid="210004" grpId="0" animBg="1"/>
      <p:bldP spid="210006" grpId="0"/>
      <p:bldP spid="21000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r" eaLnBrk="1" hangingPunct="1"/>
            <a:r>
              <a:rPr lang="he-IL" smtClean="0"/>
              <a:t>חוק החיבור בחישוב הסתברות</a:t>
            </a:r>
            <a:endParaRPr lang="en-US" smtClean="0"/>
          </a:p>
        </p:txBody>
      </p:sp>
      <p:sp>
        <p:nvSpPr>
          <p:cNvPr id="214019" name="Rectangle 3"/>
          <p:cNvSpPr>
            <a:spLocks noGrp="1" noChangeArrowheads="1"/>
          </p:cNvSpPr>
          <p:nvPr>
            <p:ph type="body" idx="1"/>
          </p:nvPr>
        </p:nvSpPr>
        <p:spPr>
          <a:xfrm>
            <a:off x="395288" y="2017713"/>
            <a:ext cx="8559800" cy="4114800"/>
          </a:xfrm>
        </p:spPr>
        <p:txBody>
          <a:bodyPr/>
          <a:lstStyle/>
          <a:p>
            <a:pPr eaLnBrk="1" hangingPunct="1"/>
            <a:r>
              <a:rPr lang="he-IL" sz="2400" smtClean="0"/>
              <a:t>הסתברות של </a:t>
            </a:r>
            <a:r>
              <a:rPr lang="he-IL" sz="2400" b="1" smtClean="0"/>
              <a:t>איחוד מאורעות זרים</a:t>
            </a:r>
            <a:r>
              <a:rPr lang="he-IL" sz="2400" smtClean="0"/>
              <a:t>: </a:t>
            </a:r>
            <a:r>
              <a:rPr lang="en-US" sz="2000" smtClean="0"/>
              <a:t>P(A</a:t>
            </a:r>
            <a:r>
              <a:rPr lang="en-US" sz="2000" smtClean="0">
                <a:sym typeface="Symbol" pitchFamily="18" charset="2"/>
              </a:rPr>
              <a:t>B) = P(A) + P(B)</a:t>
            </a:r>
            <a:r>
              <a:rPr lang="he-IL" sz="2000" smtClean="0">
                <a:sym typeface="Symbol" pitchFamily="18" charset="2"/>
              </a:rPr>
              <a:t>.</a:t>
            </a:r>
            <a:r>
              <a:rPr lang="he-IL" sz="2000" smtClean="0"/>
              <a:t> </a:t>
            </a:r>
          </a:p>
          <a:p>
            <a:pPr lvl="1" eaLnBrk="1" hangingPunct="1"/>
            <a:r>
              <a:rPr lang="he-IL" sz="2000" smtClean="0">
                <a:sym typeface="Symbol" pitchFamily="18" charset="2"/>
              </a:rPr>
              <a:t>סכום ההסתברויות של שני המאורעות.</a:t>
            </a:r>
          </a:p>
          <a:p>
            <a:pPr lvl="1" eaLnBrk="1" hangingPunct="1"/>
            <a:r>
              <a:rPr lang="he-IL" sz="2000" smtClean="0">
                <a:sym typeface="Symbol" pitchFamily="18" charset="2"/>
              </a:rPr>
              <a:t>לדוגמא: בהטלת קובייה </a:t>
            </a:r>
            <a:r>
              <a:rPr lang="en-US" sz="2000" smtClean="0">
                <a:sym typeface="Symbol" pitchFamily="18" charset="2"/>
              </a:rPr>
              <a:t>B={1,4}</a:t>
            </a:r>
            <a:r>
              <a:rPr lang="he-IL" sz="2000" smtClean="0">
                <a:sym typeface="Symbol" pitchFamily="18" charset="2"/>
              </a:rPr>
              <a:t> </a:t>
            </a:r>
            <a:r>
              <a:rPr lang="en-US" sz="2000" smtClean="0">
                <a:sym typeface="Symbol" pitchFamily="18" charset="2"/>
              </a:rPr>
              <a:t>A={5,6}</a:t>
            </a:r>
            <a:r>
              <a:rPr lang="he-IL" sz="2000" smtClean="0">
                <a:sym typeface="Symbol" pitchFamily="18" charset="2"/>
              </a:rPr>
              <a:t>. </a:t>
            </a:r>
            <a:r>
              <a:rPr lang="en-US" sz="2000" smtClean="0"/>
              <a:t>P(A</a:t>
            </a:r>
            <a:r>
              <a:rPr lang="en-US" sz="2000" smtClean="0">
                <a:sym typeface="Symbol" pitchFamily="18" charset="2"/>
              </a:rPr>
              <a:t>B) = 2/6 + 2/6 = 4/6</a:t>
            </a:r>
            <a:r>
              <a:rPr lang="he-IL" sz="2000" smtClean="0">
                <a:sym typeface="Symbol" pitchFamily="18" charset="2"/>
              </a:rPr>
              <a:t>.</a:t>
            </a:r>
          </a:p>
          <a:p>
            <a:pPr lvl="1" eaLnBrk="1" hangingPunct="1"/>
            <a:r>
              <a:rPr lang="he-IL" sz="2000" smtClean="0"/>
              <a:t>איחוד מאורעות משלימים (בהגדרה גם זרים). </a:t>
            </a:r>
            <a:r>
              <a:rPr lang="en-US" sz="2000" smtClean="0"/>
              <a:t>P(A</a:t>
            </a:r>
            <a:r>
              <a:rPr lang="en-US" sz="2000" smtClean="0">
                <a:sym typeface="Symbol" pitchFamily="18" charset="2"/>
              </a:rPr>
              <a:t>Ā) = P(A) + P(Ā)=1</a:t>
            </a:r>
            <a:r>
              <a:rPr lang="he-IL" sz="2000" smtClean="0">
                <a:sym typeface="Symbol" pitchFamily="18" charset="2"/>
              </a:rPr>
              <a:t>. </a:t>
            </a:r>
          </a:p>
          <a:p>
            <a:pPr eaLnBrk="1" hangingPunct="1"/>
            <a:r>
              <a:rPr lang="he-IL" sz="2400" smtClean="0"/>
              <a:t>הסתברות של </a:t>
            </a:r>
            <a:r>
              <a:rPr lang="he-IL" sz="2400" b="1" smtClean="0"/>
              <a:t>איחוד מאורעות לא זרים</a:t>
            </a:r>
            <a:r>
              <a:rPr lang="he-IL" sz="2400" smtClean="0"/>
              <a:t>: </a:t>
            </a:r>
            <a:r>
              <a:rPr lang="en-US" sz="2000" smtClean="0"/>
              <a:t>P(A</a:t>
            </a:r>
            <a:r>
              <a:rPr lang="en-US" sz="2000" smtClean="0">
                <a:sym typeface="Symbol" pitchFamily="18" charset="2"/>
              </a:rPr>
              <a:t>B) = P(A) + P(B) - </a:t>
            </a:r>
            <a:r>
              <a:rPr lang="en-US" sz="2000" smtClean="0"/>
              <a:t>P(A</a:t>
            </a:r>
            <a:r>
              <a:rPr lang="en-US" sz="2000" smtClean="0">
                <a:sym typeface="Symbol" pitchFamily="18" charset="2"/>
              </a:rPr>
              <a:t>B)</a:t>
            </a:r>
            <a:r>
              <a:rPr lang="he-IL" sz="2000" smtClean="0">
                <a:sym typeface="Symbol" pitchFamily="18" charset="2"/>
              </a:rPr>
              <a:t>.</a:t>
            </a:r>
            <a:r>
              <a:rPr lang="he-IL" sz="2000" smtClean="0"/>
              <a:t> </a:t>
            </a:r>
          </a:p>
          <a:p>
            <a:pPr lvl="1" eaLnBrk="1" hangingPunct="1"/>
            <a:r>
              <a:rPr lang="he-IL" sz="2000" smtClean="0">
                <a:sym typeface="Symbol" pitchFamily="18" charset="2"/>
              </a:rPr>
              <a:t>סכום ההסתברויות של שני המאורעות פחות החיתוך (כיוון שבחיבור אנו כוללים פעמים את החיתוך).</a:t>
            </a:r>
          </a:p>
          <a:p>
            <a:pPr lvl="1" eaLnBrk="1" hangingPunct="1"/>
            <a:r>
              <a:rPr lang="he-IL" sz="2000" smtClean="0">
                <a:sym typeface="Symbol" pitchFamily="18" charset="2"/>
              </a:rPr>
              <a:t>לדוגמא: בהטלת קובייה </a:t>
            </a:r>
            <a:r>
              <a:rPr lang="en-US" sz="2000" smtClean="0">
                <a:sym typeface="Symbol" pitchFamily="18" charset="2"/>
              </a:rPr>
              <a:t>B={1,4}</a:t>
            </a:r>
            <a:r>
              <a:rPr lang="he-IL" sz="2000" smtClean="0">
                <a:sym typeface="Symbol" pitchFamily="18" charset="2"/>
              </a:rPr>
              <a:t> </a:t>
            </a:r>
            <a:r>
              <a:rPr lang="en-US" sz="2000" smtClean="0">
                <a:sym typeface="Symbol" pitchFamily="18" charset="2"/>
              </a:rPr>
              <a:t>A={1,2,3}</a:t>
            </a:r>
            <a:r>
              <a:rPr lang="he-IL" sz="2000" smtClean="0">
                <a:sym typeface="Symbol" pitchFamily="18" charset="2"/>
              </a:rPr>
              <a:t>. </a:t>
            </a:r>
            <a:r>
              <a:rPr lang="en-US" sz="2000" smtClean="0"/>
              <a:t>P(A</a:t>
            </a:r>
            <a:r>
              <a:rPr lang="en-US" sz="2000" smtClean="0">
                <a:sym typeface="Symbol" pitchFamily="18" charset="2"/>
              </a:rPr>
              <a:t>B) = 3/6 + 2/6 – 1/6 = 4/6</a:t>
            </a:r>
            <a:r>
              <a:rPr lang="he-IL" sz="2000" smtClean="0">
                <a:sym typeface="Symbol" pitchFamily="18" charset="2"/>
              </a:rPr>
              <a:t>.</a:t>
            </a:r>
            <a:r>
              <a:rPr lang="he-IL" sz="2000" smtClean="0"/>
              <a:t> </a:t>
            </a:r>
          </a:p>
          <a:p>
            <a:pPr eaLnBrk="1" hangingPunct="1"/>
            <a:endParaRPr lang="en-US" sz="2400" smtClean="0"/>
          </a:p>
        </p:txBody>
      </p:sp>
      <p:grpSp>
        <p:nvGrpSpPr>
          <p:cNvPr id="2" name="Group 28"/>
          <p:cNvGrpSpPr>
            <a:grpSpLocks/>
          </p:cNvGrpSpPr>
          <p:nvPr/>
        </p:nvGrpSpPr>
        <p:grpSpPr bwMode="auto">
          <a:xfrm>
            <a:off x="250825" y="5013325"/>
            <a:ext cx="2808288" cy="1655763"/>
            <a:chOff x="158" y="3158"/>
            <a:chExt cx="1769" cy="1043"/>
          </a:xfrm>
        </p:grpSpPr>
        <p:sp>
          <p:nvSpPr>
            <p:cNvPr id="158742" name="Rectangle 5"/>
            <p:cNvSpPr>
              <a:spLocks noChangeArrowheads="1"/>
            </p:cNvSpPr>
            <p:nvPr/>
          </p:nvSpPr>
          <p:spPr bwMode="auto">
            <a:xfrm>
              <a:off x="158" y="3158"/>
              <a:ext cx="172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58743" name="Oval 6"/>
            <p:cNvSpPr>
              <a:spLocks noChangeArrowheads="1"/>
            </p:cNvSpPr>
            <p:nvPr/>
          </p:nvSpPr>
          <p:spPr bwMode="auto">
            <a:xfrm>
              <a:off x="249"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58744" name="Oval 7"/>
            <p:cNvSpPr>
              <a:spLocks noChangeArrowheads="1"/>
            </p:cNvSpPr>
            <p:nvPr/>
          </p:nvSpPr>
          <p:spPr bwMode="auto">
            <a:xfrm>
              <a:off x="1020"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B</a:t>
              </a:r>
            </a:p>
          </p:txBody>
        </p:sp>
        <p:sp>
          <p:nvSpPr>
            <p:cNvPr id="158745" name="Rectangle 8"/>
            <p:cNvSpPr>
              <a:spLocks noChangeArrowheads="1"/>
            </p:cNvSpPr>
            <p:nvPr/>
          </p:nvSpPr>
          <p:spPr bwMode="auto">
            <a:xfrm>
              <a:off x="156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58746" name="Rectangle 9"/>
            <p:cNvSpPr>
              <a:spLocks noChangeArrowheads="1"/>
            </p:cNvSpPr>
            <p:nvPr/>
          </p:nvSpPr>
          <p:spPr bwMode="auto">
            <a:xfrm>
              <a:off x="204" y="3929"/>
              <a:ext cx="1587" cy="272"/>
            </a:xfrm>
            <a:prstGeom prst="rect">
              <a:avLst/>
            </a:prstGeom>
            <a:noFill/>
            <a:ln w="9525">
              <a:noFill/>
              <a:miter lim="800000"/>
              <a:headEnd/>
              <a:tailEnd/>
            </a:ln>
          </p:spPr>
          <p:txBody>
            <a:bodyPr wrap="none" anchor="ctr"/>
            <a:lstStyle/>
            <a:p>
              <a:pPr algn="ctr"/>
              <a:r>
                <a:rPr lang="en-US" sz="1600" b="1">
                  <a:sym typeface="Symbol" pitchFamily="18" charset="2"/>
                </a:rPr>
                <a:t>P(BA)= P(A) + P(B) </a:t>
              </a:r>
            </a:p>
          </p:txBody>
        </p:sp>
      </p:grpSp>
      <p:grpSp>
        <p:nvGrpSpPr>
          <p:cNvPr id="3" name="Group 26"/>
          <p:cNvGrpSpPr>
            <a:grpSpLocks/>
          </p:cNvGrpSpPr>
          <p:nvPr/>
        </p:nvGrpSpPr>
        <p:grpSpPr bwMode="auto">
          <a:xfrm>
            <a:off x="3276600" y="5013325"/>
            <a:ext cx="2520950" cy="1655763"/>
            <a:chOff x="2064" y="3158"/>
            <a:chExt cx="1588" cy="1043"/>
          </a:xfrm>
        </p:grpSpPr>
        <p:grpSp>
          <p:nvGrpSpPr>
            <p:cNvPr id="158736" name="Group 24"/>
            <p:cNvGrpSpPr>
              <a:grpSpLocks/>
            </p:cNvGrpSpPr>
            <p:nvPr/>
          </p:nvGrpSpPr>
          <p:grpSpPr bwMode="auto">
            <a:xfrm>
              <a:off x="2064" y="3158"/>
              <a:ext cx="1588" cy="1043"/>
              <a:chOff x="2064" y="3158"/>
              <a:chExt cx="1588" cy="1043"/>
            </a:xfrm>
          </p:grpSpPr>
          <p:sp>
            <p:nvSpPr>
              <p:cNvPr id="158740" name="Rectangle 12"/>
              <p:cNvSpPr>
                <a:spLocks noChangeArrowheads="1"/>
              </p:cNvSpPr>
              <p:nvPr/>
            </p:nvSpPr>
            <p:spPr bwMode="auto">
              <a:xfrm>
                <a:off x="2064" y="3158"/>
                <a:ext cx="1588" cy="1043"/>
              </a:xfrm>
              <a:prstGeom prst="rect">
                <a:avLst/>
              </a:prstGeom>
              <a:solidFill>
                <a:srgbClr val="CCFFCC"/>
              </a:solidFill>
              <a:ln w="9525">
                <a:solidFill>
                  <a:schemeClr val="tx1"/>
                </a:solidFill>
                <a:miter lim="800000"/>
                <a:headEnd/>
                <a:tailEnd/>
              </a:ln>
            </p:spPr>
            <p:txBody>
              <a:bodyPr wrap="none" anchor="ctr"/>
              <a:lstStyle/>
              <a:p>
                <a:pPr algn="ctr"/>
                <a:endParaRPr lang="he-IL" sz="2400">
                  <a:sym typeface="Symbol" pitchFamily="18" charset="2"/>
                </a:endParaRPr>
              </a:p>
            </p:txBody>
          </p:sp>
          <p:sp>
            <p:nvSpPr>
              <p:cNvPr id="158741" name="Rectangle 17"/>
              <p:cNvSpPr>
                <a:spLocks noChangeArrowheads="1"/>
              </p:cNvSpPr>
              <p:nvPr/>
            </p:nvSpPr>
            <p:spPr bwMode="auto">
              <a:xfrm>
                <a:off x="3062" y="3521"/>
                <a:ext cx="231" cy="288"/>
              </a:xfrm>
              <a:prstGeom prst="rect">
                <a:avLst/>
              </a:prstGeom>
              <a:noFill/>
              <a:ln w="9525">
                <a:noFill/>
                <a:miter lim="800000"/>
                <a:headEnd/>
                <a:tailEnd/>
              </a:ln>
            </p:spPr>
            <p:txBody>
              <a:bodyPr wrap="none">
                <a:spAutoFit/>
              </a:bodyPr>
              <a:lstStyle/>
              <a:p>
                <a:r>
                  <a:rPr lang="en-US" sz="2400">
                    <a:sym typeface="Symbol" pitchFamily="18" charset="2"/>
                  </a:rPr>
                  <a:t>Ā</a:t>
                </a:r>
              </a:p>
            </p:txBody>
          </p:sp>
        </p:grpSp>
        <p:sp>
          <p:nvSpPr>
            <p:cNvPr id="158737" name="Oval 13"/>
            <p:cNvSpPr>
              <a:spLocks noChangeArrowheads="1"/>
            </p:cNvSpPr>
            <p:nvPr/>
          </p:nvSpPr>
          <p:spPr bwMode="auto">
            <a:xfrm>
              <a:off x="2155"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58738" name="Rectangle 15"/>
            <p:cNvSpPr>
              <a:spLocks noChangeArrowheads="1"/>
            </p:cNvSpPr>
            <p:nvPr/>
          </p:nvSpPr>
          <p:spPr bwMode="auto">
            <a:xfrm>
              <a:off x="3289"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58739" name="Rectangle 16"/>
            <p:cNvSpPr>
              <a:spLocks noChangeArrowheads="1"/>
            </p:cNvSpPr>
            <p:nvPr/>
          </p:nvSpPr>
          <p:spPr bwMode="auto">
            <a:xfrm>
              <a:off x="2608" y="3929"/>
              <a:ext cx="679" cy="272"/>
            </a:xfrm>
            <a:prstGeom prst="rect">
              <a:avLst/>
            </a:prstGeom>
            <a:noFill/>
            <a:ln w="9525">
              <a:noFill/>
              <a:miter lim="800000"/>
              <a:headEnd/>
              <a:tailEnd/>
            </a:ln>
          </p:spPr>
          <p:txBody>
            <a:bodyPr wrap="none" anchor="ctr"/>
            <a:lstStyle/>
            <a:p>
              <a:pPr algn="ctr"/>
              <a:r>
                <a:rPr lang="en-US" sz="1600" b="1">
                  <a:sym typeface="Symbol" pitchFamily="18" charset="2"/>
                </a:rPr>
                <a:t>A = 1</a:t>
              </a:r>
              <a:r>
                <a:rPr lang="he-IL" sz="1600" b="1">
                  <a:sym typeface="Symbol" pitchFamily="18" charset="2"/>
                </a:rPr>
                <a:t> </a:t>
              </a:r>
              <a:r>
                <a:rPr lang="en-US" sz="1600" b="1">
                  <a:sym typeface="Symbol" pitchFamily="18" charset="2"/>
                </a:rPr>
                <a:t>Ā </a:t>
              </a:r>
            </a:p>
          </p:txBody>
        </p:sp>
      </p:grpSp>
      <p:grpSp>
        <p:nvGrpSpPr>
          <p:cNvPr id="5" name="Group 27"/>
          <p:cNvGrpSpPr>
            <a:grpSpLocks/>
          </p:cNvGrpSpPr>
          <p:nvPr/>
        </p:nvGrpSpPr>
        <p:grpSpPr bwMode="auto">
          <a:xfrm>
            <a:off x="6084888" y="5013325"/>
            <a:ext cx="2879725" cy="1655763"/>
            <a:chOff x="3833" y="3158"/>
            <a:chExt cx="1814" cy="1043"/>
          </a:xfrm>
        </p:grpSpPr>
        <p:sp>
          <p:nvSpPr>
            <p:cNvPr id="158729" name="Oval 19" descr="קו אנכי כהה"/>
            <p:cNvSpPr>
              <a:spLocks noChangeArrowheads="1"/>
            </p:cNvSpPr>
            <p:nvPr/>
          </p:nvSpPr>
          <p:spPr bwMode="auto">
            <a:xfrm>
              <a:off x="4150" y="3339"/>
              <a:ext cx="679" cy="635"/>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2400" b="1"/>
                <a:t>A</a:t>
              </a:r>
            </a:p>
          </p:txBody>
        </p:sp>
        <p:sp>
          <p:nvSpPr>
            <p:cNvPr id="158730" name="Oval 20" descr="קו אופקי כהה"/>
            <p:cNvSpPr>
              <a:spLocks noChangeArrowheads="1"/>
            </p:cNvSpPr>
            <p:nvPr/>
          </p:nvSpPr>
          <p:spPr bwMode="auto">
            <a:xfrm>
              <a:off x="4694" y="3339"/>
              <a:ext cx="679" cy="635"/>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2400" b="1"/>
                <a:t>B</a:t>
              </a:r>
            </a:p>
          </p:txBody>
        </p:sp>
        <p:sp>
          <p:nvSpPr>
            <p:cNvPr id="158731" name="Rectangle 21"/>
            <p:cNvSpPr>
              <a:spLocks noChangeArrowheads="1"/>
            </p:cNvSpPr>
            <p:nvPr/>
          </p:nvSpPr>
          <p:spPr bwMode="auto">
            <a:xfrm>
              <a:off x="528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58732" name="Rectangle 22"/>
            <p:cNvSpPr>
              <a:spLocks noChangeArrowheads="1"/>
            </p:cNvSpPr>
            <p:nvPr/>
          </p:nvSpPr>
          <p:spPr bwMode="auto">
            <a:xfrm>
              <a:off x="3878" y="3929"/>
              <a:ext cx="1724" cy="272"/>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grpSp>
          <p:nvGrpSpPr>
            <p:cNvPr id="158733" name="Group 25"/>
            <p:cNvGrpSpPr>
              <a:grpSpLocks/>
            </p:cNvGrpSpPr>
            <p:nvPr/>
          </p:nvGrpSpPr>
          <p:grpSpPr bwMode="auto">
            <a:xfrm>
              <a:off x="3833" y="3158"/>
              <a:ext cx="1814" cy="1043"/>
              <a:chOff x="3833" y="3158"/>
              <a:chExt cx="1814" cy="1043"/>
            </a:xfrm>
          </p:grpSpPr>
          <p:sp>
            <p:nvSpPr>
              <p:cNvPr id="158734" name="Rectangle 18"/>
              <p:cNvSpPr>
                <a:spLocks noChangeArrowheads="1"/>
              </p:cNvSpPr>
              <p:nvPr/>
            </p:nvSpPr>
            <p:spPr bwMode="auto">
              <a:xfrm>
                <a:off x="3833" y="3158"/>
                <a:ext cx="181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58735" name="Oval 23" descr="רשת קטנה"/>
              <p:cNvSpPr>
                <a:spLocks noChangeArrowheads="1"/>
              </p:cNvSpPr>
              <p:nvPr/>
            </p:nvSpPr>
            <p:spPr bwMode="auto">
              <a:xfrm>
                <a:off x="4694" y="3475"/>
                <a:ext cx="136" cy="363"/>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sp>
        <p:nvSpPr>
          <p:cNvPr id="214045" name="AutoShape 29">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58728" name="Oval 31"/>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fade">
                                      <p:cBhvr>
                                        <p:cTn id="7" dur="2000"/>
                                        <p:tgtEl>
                                          <p:spTgt spid="21401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animEffect transition="in" filter="fade">
                                      <p:cBhvr>
                                        <p:cTn id="11" dur="2000"/>
                                        <p:tgtEl>
                                          <p:spTgt spid="21401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animEffect transition="in" filter="fade">
                                      <p:cBhvr>
                                        <p:cTn id="15" dur="2000"/>
                                        <p:tgtEl>
                                          <p:spTgt spid="214019">
                                            <p:txEl>
                                              <p:pRg st="2" end="2"/>
                                            </p:txEl>
                                          </p:spTgt>
                                        </p:tgtEl>
                                      </p:cBhvr>
                                    </p:animEffect>
                                  </p:childTnLst>
                                </p:cTn>
                              </p:par>
                            </p:childTnLst>
                          </p:cTn>
                        </p:par>
                        <p:par>
                          <p:cTn id="16" fill="hold">
                            <p:stCondLst>
                              <p:cond delay="6000"/>
                            </p:stCondLst>
                            <p:childTnLst>
                              <p:par>
                                <p:cTn id="17" presetID="2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7000"/>
                            </p:stCondLst>
                            <p:childTnLst>
                              <p:par>
                                <p:cTn id="23" presetID="10" presetClass="entr" presetSubtype="0" fill="hold" grpId="0" nodeType="after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Effect transition="in" filter="fade">
                                      <p:cBhvr>
                                        <p:cTn id="25" dur="2000"/>
                                        <p:tgtEl>
                                          <p:spTgt spid="214019">
                                            <p:txEl>
                                              <p:pRg st="3" end="3"/>
                                            </p:txEl>
                                          </p:spTgt>
                                        </p:tgtEl>
                                      </p:cBhvr>
                                    </p:animEffect>
                                  </p:childTnLst>
                                </p:cTn>
                              </p:par>
                            </p:childTnLst>
                          </p:cTn>
                        </p:par>
                        <p:par>
                          <p:cTn id="26" fill="hold">
                            <p:stCondLst>
                              <p:cond delay="9000"/>
                            </p:stCondLst>
                            <p:childTnLst>
                              <p:par>
                                <p:cTn id="27" presetID="2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ppt_x</p:attrName>
                                        </p:attrNameLst>
                                      </p:cBhvr>
                                      <p:tavLst>
                                        <p:tav tm="0">
                                          <p:val>
                                            <p:strVal val="#ppt_x-.2"/>
                                          </p:val>
                                        </p:tav>
                                        <p:tav tm="100000">
                                          <p:val>
                                            <p:strVal val="#ppt_x"/>
                                          </p:val>
                                        </p:tav>
                                      </p:tavLst>
                                    </p:anim>
                                    <p:anim calcmode="lin" valueType="num">
                                      <p:cBhvr>
                                        <p:cTn id="3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4019">
                                            <p:txEl>
                                              <p:pRg st="4" end="4"/>
                                            </p:txEl>
                                          </p:spTgt>
                                        </p:tgtEl>
                                        <p:attrNameLst>
                                          <p:attrName>style.visibility</p:attrName>
                                        </p:attrNameLst>
                                      </p:cBhvr>
                                      <p:to>
                                        <p:strVal val="visible"/>
                                      </p:to>
                                    </p:set>
                                    <p:animEffect transition="in" filter="fade">
                                      <p:cBhvr>
                                        <p:cTn id="36" dur="2000"/>
                                        <p:tgtEl>
                                          <p:spTgt spid="214019">
                                            <p:txEl>
                                              <p:pRg st="4" end="4"/>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14019">
                                            <p:txEl>
                                              <p:pRg st="5" end="5"/>
                                            </p:txEl>
                                          </p:spTgt>
                                        </p:tgtEl>
                                        <p:attrNameLst>
                                          <p:attrName>style.visibility</p:attrName>
                                        </p:attrNameLst>
                                      </p:cBhvr>
                                      <p:to>
                                        <p:strVal val="visible"/>
                                      </p:to>
                                    </p:set>
                                    <p:animEffect transition="in" filter="fade">
                                      <p:cBhvr>
                                        <p:cTn id="40" dur="2000"/>
                                        <p:tgtEl>
                                          <p:spTgt spid="214019">
                                            <p:txEl>
                                              <p:pRg st="5" end="5"/>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14019">
                                            <p:txEl>
                                              <p:pRg st="6" end="6"/>
                                            </p:txEl>
                                          </p:spTgt>
                                        </p:tgtEl>
                                        <p:attrNameLst>
                                          <p:attrName>style.visibility</p:attrName>
                                        </p:attrNameLst>
                                      </p:cBhvr>
                                      <p:to>
                                        <p:strVal val="visible"/>
                                      </p:to>
                                    </p:set>
                                    <p:animEffect transition="in" filter="fade">
                                      <p:cBhvr>
                                        <p:cTn id="44" dur="2000"/>
                                        <p:tgtEl>
                                          <p:spTgt spid="214019">
                                            <p:txEl>
                                              <p:pRg st="6" end="6"/>
                                            </p:txEl>
                                          </p:spTgt>
                                        </p:tgtEl>
                                      </p:cBhvr>
                                    </p:animEffect>
                                  </p:childTnLst>
                                </p:cTn>
                              </p:par>
                            </p:childTnLst>
                          </p:cTn>
                        </p:par>
                        <p:par>
                          <p:cTn id="45" fill="hold">
                            <p:stCondLst>
                              <p:cond delay="6000"/>
                            </p:stCondLst>
                            <p:childTnLst>
                              <p:par>
                                <p:cTn id="46" presetID="2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ppt_x</p:attrName>
                                        </p:attrNameLst>
                                      </p:cBhvr>
                                      <p:tavLst>
                                        <p:tav tm="0">
                                          <p:val>
                                            <p:strVal val="#ppt_x-.2"/>
                                          </p:val>
                                        </p:tav>
                                        <p:tav tm="100000">
                                          <p:val>
                                            <p:strVal val="#ppt_x"/>
                                          </p:val>
                                        </p:tav>
                                      </p:tavLst>
                                    </p:anim>
                                    <p:anim calcmode="lin" valueType="num">
                                      <p:cBhvr>
                                        <p:cTn id="4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r" eaLnBrk="1" hangingPunct="1"/>
            <a:r>
              <a:rPr lang="he-IL" smtClean="0">
                <a:solidFill>
                  <a:schemeClr val="hlink"/>
                </a:solidFill>
              </a:rPr>
              <a:t>תרגיל 1</a:t>
            </a:r>
            <a:endParaRPr lang="en-US" smtClean="0">
              <a:solidFill>
                <a:schemeClr val="hlink"/>
              </a:solidFill>
            </a:endParaRPr>
          </a:p>
        </p:txBody>
      </p:sp>
      <p:sp>
        <p:nvSpPr>
          <p:cNvPr id="215043" name="Rectangle 3"/>
          <p:cNvSpPr>
            <a:spLocks noGrp="1" noChangeArrowheads="1"/>
          </p:cNvSpPr>
          <p:nvPr>
            <p:ph type="body" idx="1"/>
          </p:nvPr>
        </p:nvSpPr>
        <p:spPr>
          <a:xfrm>
            <a:off x="250825" y="1916113"/>
            <a:ext cx="8704263" cy="4941887"/>
          </a:xfrm>
        </p:spPr>
        <p:txBody>
          <a:bodyPr/>
          <a:lstStyle/>
          <a:p>
            <a:pPr eaLnBrk="1" hangingPunct="1"/>
            <a:r>
              <a:rPr lang="he-IL" sz="2400" smtClean="0"/>
              <a:t>נתון: א. 30% מהאוכלוסייה קוראים עיתון בוקר </a:t>
            </a:r>
            <a:r>
              <a:rPr lang="en-US" sz="2400" smtClean="0"/>
              <a:t>P(A)</a:t>
            </a:r>
            <a:r>
              <a:rPr lang="he-IL" sz="2400" smtClean="0"/>
              <a:t>. ב. 65% מהאוכלוסייה קוראים עיתון ערב </a:t>
            </a:r>
            <a:r>
              <a:rPr lang="en-US" sz="2400" smtClean="0"/>
              <a:t>P(B)</a:t>
            </a:r>
            <a:r>
              <a:rPr lang="he-IL" sz="2400" smtClean="0"/>
              <a:t>. ג. 20% מהאוכלוסייה קוראים עיתון בוקר וגם ערב </a:t>
            </a:r>
            <a:r>
              <a:rPr lang="en-US" sz="2000" smtClean="0"/>
              <a:t>P(A</a:t>
            </a:r>
            <a:r>
              <a:rPr lang="en-US" sz="2000" smtClean="0">
                <a:sym typeface="Symbol" pitchFamily="18" charset="2"/>
              </a:rPr>
              <a:t>B)</a:t>
            </a:r>
            <a:r>
              <a:rPr lang="he-IL" sz="2400" smtClean="0"/>
              <a:t>. נבחר אדם אחד מהאוכלוסייה מה ההסתברות שהוא:</a:t>
            </a:r>
          </a:p>
          <a:p>
            <a:pPr lvl="1" eaLnBrk="1" hangingPunct="1">
              <a:lnSpc>
                <a:spcPct val="120000"/>
              </a:lnSpc>
              <a:buSzPct val="80000"/>
              <a:buFont typeface="Wingdings" pitchFamily="2" charset="2"/>
              <a:buChar char=""/>
            </a:pPr>
            <a:r>
              <a:rPr lang="he-IL" sz="2000" smtClean="0"/>
              <a:t>קורא לפחות אחד מהעיתונים (איחוד)? </a:t>
            </a:r>
          </a:p>
          <a:p>
            <a:pPr lvl="1" eaLnBrk="1" hangingPunct="1">
              <a:lnSpc>
                <a:spcPct val="120000"/>
              </a:lnSpc>
              <a:buClr>
                <a:srgbClr val="FF9966"/>
              </a:buClr>
              <a:buSzPct val="80000"/>
              <a:buFont typeface="Wingdings" pitchFamily="2" charset="2"/>
              <a:buChar char=""/>
            </a:pPr>
            <a:r>
              <a:rPr lang="he-IL" sz="2000" smtClean="0"/>
              <a:t>איחוד מאורעות שאינם זרים  </a:t>
            </a:r>
            <a:r>
              <a:rPr lang="en-US" sz="2000" smtClean="0"/>
              <a:t>30% + 65% - 20% = 75%</a:t>
            </a:r>
            <a:r>
              <a:rPr lang="he-IL" sz="2000" smtClean="0"/>
              <a:t>.</a:t>
            </a:r>
          </a:p>
          <a:p>
            <a:pPr lvl="1" eaLnBrk="1" hangingPunct="1">
              <a:lnSpc>
                <a:spcPct val="120000"/>
              </a:lnSpc>
              <a:buSzPct val="80000"/>
              <a:buFont typeface="Wingdings" pitchFamily="2" charset="2"/>
              <a:buChar char=""/>
            </a:pPr>
            <a:r>
              <a:rPr lang="he-IL" sz="2000" smtClean="0"/>
              <a:t>קורא רק עיתון בוקר?</a:t>
            </a:r>
          </a:p>
          <a:p>
            <a:pPr lvl="1" eaLnBrk="1" hangingPunct="1">
              <a:lnSpc>
                <a:spcPct val="120000"/>
              </a:lnSpc>
              <a:buSzPct val="80000"/>
              <a:buFont typeface="Wingdings" pitchFamily="2" charset="2"/>
              <a:buChar char=""/>
            </a:pPr>
            <a:r>
              <a:rPr lang="en-US" sz="2000" smtClean="0"/>
              <a:t>P(A) – P(A</a:t>
            </a:r>
            <a:r>
              <a:rPr lang="en-US" sz="2000" smtClean="0">
                <a:sym typeface="Symbol" pitchFamily="18" charset="2"/>
              </a:rPr>
              <a:t>B) = 30% - 20% = 10%</a:t>
            </a:r>
          </a:p>
          <a:p>
            <a:pPr lvl="1" eaLnBrk="1" hangingPunct="1">
              <a:lnSpc>
                <a:spcPct val="120000"/>
              </a:lnSpc>
              <a:buSzPct val="80000"/>
              <a:buFont typeface="Wingdings" pitchFamily="2" charset="2"/>
              <a:buChar char=""/>
            </a:pPr>
            <a:r>
              <a:rPr lang="he-IL" sz="2000" smtClean="0"/>
              <a:t>קורא רק עיתון אחד? </a:t>
            </a:r>
          </a:p>
          <a:p>
            <a:pPr lvl="1" eaLnBrk="1" hangingPunct="1">
              <a:lnSpc>
                <a:spcPct val="120000"/>
              </a:lnSpc>
              <a:buSzTx/>
              <a:buFont typeface="Wingdings" pitchFamily="2" charset="2"/>
              <a:buChar char=""/>
            </a:pPr>
            <a:r>
              <a:rPr lang="en-US" sz="1600" b="1" smtClean="0"/>
              <a:t>P(A) – P(A</a:t>
            </a:r>
            <a:r>
              <a:rPr lang="en-US" sz="1600" b="1" smtClean="0">
                <a:sym typeface="Symbol" pitchFamily="18" charset="2"/>
              </a:rPr>
              <a:t>B) + P(B) - </a:t>
            </a:r>
            <a:r>
              <a:rPr lang="en-US" sz="1600" b="1" smtClean="0"/>
              <a:t>P(A</a:t>
            </a:r>
            <a:r>
              <a:rPr lang="en-US" sz="1600" b="1" smtClean="0">
                <a:sym typeface="Symbol" pitchFamily="18" charset="2"/>
              </a:rPr>
              <a:t>B) = 30% - 20% + 65% - 20% = 55%</a:t>
            </a:r>
            <a:r>
              <a:rPr lang="he-IL" sz="2000" smtClean="0">
                <a:sym typeface="Symbol" pitchFamily="18" charset="2"/>
              </a:rPr>
              <a:t>.</a:t>
            </a:r>
            <a:endParaRPr lang="he-IL" sz="2000" smtClean="0"/>
          </a:p>
          <a:p>
            <a:pPr lvl="1" eaLnBrk="1" hangingPunct="1">
              <a:lnSpc>
                <a:spcPct val="120000"/>
              </a:lnSpc>
              <a:buSzPct val="80000"/>
              <a:buFont typeface="Wingdings" pitchFamily="2" charset="2"/>
              <a:buChar char=""/>
            </a:pPr>
            <a:r>
              <a:rPr lang="he-IL" sz="2000" smtClean="0"/>
              <a:t>לא קורא עיתונים כלל?</a:t>
            </a:r>
          </a:p>
          <a:p>
            <a:pPr lvl="1" eaLnBrk="1" hangingPunct="1">
              <a:lnSpc>
                <a:spcPct val="120000"/>
              </a:lnSpc>
              <a:buSzPct val="80000"/>
              <a:buFont typeface="Wingdings" pitchFamily="2" charset="2"/>
              <a:buChar char=""/>
            </a:pPr>
            <a:r>
              <a:rPr lang="he-IL" sz="2000" smtClean="0"/>
              <a:t>המשלים של קורא לפחות אחד מהעיתונים. </a:t>
            </a:r>
            <a:r>
              <a:rPr lang="en-US" sz="2000" smtClean="0"/>
              <a:t>100% - 75% = 25%</a:t>
            </a:r>
            <a:r>
              <a:rPr lang="he-IL" sz="2000" smtClean="0"/>
              <a:t>.</a:t>
            </a:r>
          </a:p>
        </p:txBody>
      </p:sp>
      <p:grpSp>
        <p:nvGrpSpPr>
          <p:cNvPr id="2" name="Group 16"/>
          <p:cNvGrpSpPr>
            <a:grpSpLocks/>
          </p:cNvGrpSpPr>
          <p:nvPr/>
        </p:nvGrpSpPr>
        <p:grpSpPr bwMode="auto">
          <a:xfrm>
            <a:off x="827088" y="2997200"/>
            <a:ext cx="1512887" cy="935038"/>
            <a:chOff x="657" y="1888"/>
            <a:chExt cx="1089" cy="680"/>
          </a:xfrm>
        </p:grpSpPr>
        <p:sp>
          <p:nvSpPr>
            <p:cNvPr id="159770" name="Rectangle 9"/>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59771" name="Oval 10"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59772" name="Oval 11"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59773" name="Rectangle 12"/>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59774" name="Rectangle 13"/>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59775" name="Oval 14"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3" name="Group 51"/>
          <p:cNvGrpSpPr>
            <a:grpSpLocks/>
          </p:cNvGrpSpPr>
          <p:nvPr/>
        </p:nvGrpSpPr>
        <p:grpSpPr bwMode="auto">
          <a:xfrm>
            <a:off x="2627313" y="3933825"/>
            <a:ext cx="1512887" cy="935038"/>
            <a:chOff x="1655" y="2478"/>
            <a:chExt cx="953" cy="589"/>
          </a:xfrm>
        </p:grpSpPr>
        <p:sp>
          <p:nvSpPr>
            <p:cNvPr id="159765" name="Rectangle 18"/>
            <p:cNvSpPr>
              <a:spLocks noChangeArrowheads="1"/>
            </p:cNvSpPr>
            <p:nvPr/>
          </p:nvSpPr>
          <p:spPr bwMode="auto">
            <a:xfrm>
              <a:off x="1655" y="247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59766" name="Oval 19" descr="קו אנכי כהה"/>
            <p:cNvSpPr>
              <a:spLocks noChangeArrowheads="1"/>
            </p:cNvSpPr>
            <p:nvPr/>
          </p:nvSpPr>
          <p:spPr bwMode="auto">
            <a:xfrm>
              <a:off x="1801" y="258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59767" name="Oval 20"/>
            <p:cNvSpPr>
              <a:spLocks noChangeArrowheads="1"/>
            </p:cNvSpPr>
            <p:nvPr/>
          </p:nvSpPr>
          <p:spPr bwMode="auto">
            <a:xfrm>
              <a:off x="2094" y="2580"/>
              <a:ext cx="366" cy="359"/>
            </a:xfrm>
            <a:prstGeom prst="ellipse">
              <a:avLst/>
            </a:prstGeom>
            <a:noFill/>
            <a:ln w="9525">
              <a:solidFill>
                <a:schemeClr val="tx1"/>
              </a:solidFill>
              <a:miter lim="800000"/>
              <a:headEnd/>
              <a:tailEnd/>
            </a:ln>
          </p:spPr>
          <p:txBody>
            <a:bodyPr wrap="none" anchor="ctr"/>
            <a:lstStyle/>
            <a:p>
              <a:pPr algn="ctr"/>
              <a:r>
                <a:rPr lang="en-US" sz="1800" b="1"/>
                <a:t>B</a:t>
              </a:r>
            </a:p>
          </p:txBody>
        </p:sp>
        <p:sp>
          <p:nvSpPr>
            <p:cNvPr id="159768" name="Rectangle 21"/>
            <p:cNvSpPr>
              <a:spLocks noChangeArrowheads="1"/>
            </p:cNvSpPr>
            <p:nvPr/>
          </p:nvSpPr>
          <p:spPr bwMode="auto">
            <a:xfrm>
              <a:off x="2413" y="247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59769" name="Oval 23"/>
            <p:cNvSpPr>
              <a:spLocks noChangeArrowheads="1"/>
            </p:cNvSpPr>
            <p:nvPr/>
          </p:nvSpPr>
          <p:spPr bwMode="auto">
            <a:xfrm>
              <a:off x="2094" y="2657"/>
              <a:ext cx="74" cy="205"/>
            </a:xfrm>
            <a:prstGeom prst="ellipse">
              <a:avLst/>
            </a:prstGeom>
            <a:solidFill>
              <a:schemeClr val="bg1"/>
            </a:solidFill>
            <a:ln w="9525">
              <a:solidFill>
                <a:schemeClr val="tx1"/>
              </a:solidFill>
              <a:miter lim="800000"/>
              <a:headEnd/>
              <a:tailEnd/>
            </a:ln>
          </p:spPr>
          <p:txBody>
            <a:bodyPr wrap="none" anchor="ctr"/>
            <a:lstStyle/>
            <a:p>
              <a:endParaRPr lang="he-IL"/>
            </a:p>
          </p:txBody>
        </p:sp>
      </p:grpSp>
      <p:grpSp>
        <p:nvGrpSpPr>
          <p:cNvPr id="4" name="Group 40"/>
          <p:cNvGrpSpPr>
            <a:grpSpLocks/>
          </p:cNvGrpSpPr>
          <p:nvPr/>
        </p:nvGrpSpPr>
        <p:grpSpPr bwMode="auto">
          <a:xfrm>
            <a:off x="684213" y="4652963"/>
            <a:ext cx="1512887" cy="935037"/>
            <a:chOff x="113" y="3158"/>
            <a:chExt cx="953" cy="589"/>
          </a:xfrm>
        </p:grpSpPr>
        <p:sp>
          <p:nvSpPr>
            <p:cNvPr id="159759" name="Rectangle 25"/>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59760" name="Oval 26"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59761" name="Oval 27"/>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59762" name="Rectangle 28"/>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59763" name="Rectangle 29"/>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59764" name="Oval 30"/>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5" name="Group 50"/>
          <p:cNvGrpSpPr>
            <a:grpSpLocks/>
          </p:cNvGrpSpPr>
          <p:nvPr/>
        </p:nvGrpSpPr>
        <p:grpSpPr bwMode="auto">
          <a:xfrm>
            <a:off x="971550" y="5734050"/>
            <a:ext cx="1512888" cy="935038"/>
            <a:chOff x="612" y="3612"/>
            <a:chExt cx="953" cy="589"/>
          </a:xfrm>
        </p:grpSpPr>
        <p:sp>
          <p:nvSpPr>
            <p:cNvPr id="159753" name="Rectangle 42"/>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59754" name="Oval 43"/>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59755" name="Rectangle 45"/>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59756" name="Oval 44"/>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59757" name="Rectangle 46"/>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59758" name="Oval 47"/>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
        <p:nvSpPr>
          <p:cNvPr id="215096" name="Rectangle 56"/>
          <p:cNvSpPr>
            <a:spLocks noChangeArrowheads="1"/>
          </p:cNvSpPr>
          <p:nvPr/>
        </p:nvSpPr>
        <p:spPr bwMode="auto">
          <a:xfrm>
            <a:off x="1258888" y="1268413"/>
            <a:ext cx="2736850" cy="431800"/>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fade">
                                      <p:cBhvr>
                                        <p:cTn id="7" dur="2000"/>
                                        <p:tgtEl>
                                          <p:spTgt spid="215043">
                                            <p:txEl>
                                              <p:pRg st="0" end="0"/>
                                            </p:txEl>
                                          </p:spTgt>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15096"/>
                                        </p:tgtEl>
                                        <p:attrNameLst>
                                          <p:attrName>style.visibility</p:attrName>
                                        </p:attrNameLst>
                                      </p:cBhvr>
                                      <p:to>
                                        <p:strVal val="visible"/>
                                      </p:to>
                                    </p:set>
                                    <p:anim calcmode="lin" valueType="num">
                                      <p:cBhvr>
                                        <p:cTn id="10" dur="1000" fill="hold"/>
                                        <p:tgtEl>
                                          <p:spTgt spid="215096"/>
                                        </p:tgtEl>
                                        <p:attrNameLst>
                                          <p:attrName>ppt_x</p:attrName>
                                        </p:attrNameLst>
                                      </p:cBhvr>
                                      <p:tavLst>
                                        <p:tav tm="0">
                                          <p:val>
                                            <p:strVal val="#ppt_x-.2"/>
                                          </p:val>
                                        </p:tav>
                                        <p:tav tm="100000">
                                          <p:val>
                                            <p:strVal val="#ppt_x"/>
                                          </p:val>
                                        </p:tav>
                                      </p:tavLst>
                                    </p:anim>
                                    <p:anim calcmode="lin" valueType="num">
                                      <p:cBhvr>
                                        <p:cTn id="11" dur="1000" fill="hold"/>
                                        <p:tgtEl>
                                          <p:spTgt spid="21509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1509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15043">
                                            <p:txEl>
                                              <p:pRg st="1" end="1"/>
                                            </p:txEl>
                                          </p:spTgt>
                                        </p:tgtEl>
                                        <p:attrNameLst>
                                          <p:attrName>style.visibility</p:attrName>
                                        </p:attrNameLst>
                                      </p:cBhvr>
                                      <p:to>
                                        <p:strVal val="visible"/>
                                      </p:to>
                                    </p:set>
                                    <p:animEffect transition="in" filter="fade">
                                      <p:cBhvr>
                                        <p:cTn id="16" dur="2000"/>
                                        <p:tgtEl>
                                          <p:spTgt spid="2150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5043">
                                            <p:txEl>
                                              <p:pRg st="2" end="2"/>
                                            </p:txEl>
                                          </p:spTgt>
                                        </p:tgtEl>
                                        <p:attrNameLst>
                                          <p:attrName>style.visibility</p:attrName>
                                        </p:attrNameLst>
                                      </p:cBhvr>
                                      <p:to>
                                        <p:strVal val="visible"/>
                                      </p:to>
                                    </p:set>
                                    <p:animEffect transition="in" filter="fade">
                                      <p:cBhvr>
                                        <p:cTn id="21" dur="2000"/>
                                        <p:tgtEl>
                                          <p:spTgt spid="215043">
                                            <p:txEl>
                                              <p:pRg st="2" end="2"/>
                                            </p:txEl>
                                          </p:spTgt>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15043">
                                            <p:txEl>
                                              <p:pRg st="3" end="3"/>
                                            </p:txEl>
                                          </p:spTgt>
                                        </p:tgtEl>
                                        <p:attrNameLst>
                                          <p:attrName>style.visibility</p:attrName>
                                        </p:attrNameLst>
                                      </p:cBhvr>
                                      <p:to>
                                        <p:strVal val="visible"/>
                                      </p:to>
                                    </p:set>
                                    <p:animEffect transition="in" filter="fade">
                                      <p:cBhvr>
                                        <p:cTn id="32" dur="2000"/>
                                        <p:tgtEl>
                                          <p:spTgt spid="21504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43">
                                            <p:txEl>
                                              <p:pRg st="4" end="4"/>
                                            </p:txEl>
                                          </p:spTgt>
                                        </p:tgtEl>
                                        <p:attrNameLst>
                                          <p:attrName>style.visibility</p:attrName>
                                        </p:attrNameLst>
                                      </p:cBhvr>
                                      <p:to>
                                        <p:strVal val="visible"/>
                                      </p:to>
                                    </p:set>
                                    <p:animEffect transition="in" filter="fade">
                                      <p:cBhvr>
                                        <p:cTn id="37" dur="2000"/>
                                        <p:tgtEl>
                                          <p:spTgt spid="215043">
                                            <p:txEl>
                                              <p:pRg st="4" end="4"/>
                                            </p:txEl>
                                          </p:spTgt>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 calcmode="lin" valueType="num">
                                      <p:cBhvr>
                                        <p:cTn id="43" dur="500" fill="hold"/>
                                        <p:tgtEl>
                                          <p:spTgt spid="3"/>
                                        </p:tgtEl>
                                        <p:attrNameLst>
                                          <p:attrName>style.rotation</p:attrName>
                                        </p:attrNameLst>
                                      </p:cBhvr>
                                      <p:tavLst>
                                        <p:tav tm="0">
                                          <p:val>
                                            <p:fltVal val="360"/>
                                          </p:val>
                                        </p:tav>
                                        <p:tav tm="100000">
                                          <p:val>
                                            <p:fltVal val="0"/>
                                          </p:val>
                                        </p:tav>
                                      </p:tavLst>
                                    </p:anim>
                                    <p:animEffect transition="in" filter="fade">
                                      <p:cBhvr>
                                        <p:cTn id="44" dur="500"/>
                                        <p:tgtEl>
                                          <p:spTgt spid="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15043">
                                            <p:txEl>
                                              <p:pRg st="5" end="5"/>
                                            </p:txEl>
                                          </p:spTgt>
                                        </p:tgtEl>
                                        <p:attrNameLst>
                                          <p:attrName>style.visibility</p:attrName>
                                        </p:attrNameLst>
                                      </p:cBhvr>
                                      <p:to>
                                        <p:strVal val="visible"/>
                                      </p:to>
                                    </p:set>
                                    <p:animEffect transition="in" filter="fade">
                                      <p:cBhvr>
                                        <p:cTn id="48" dur="2000"/>
                                        <p:tgtEl>
                                          <p:spTgt spid="21504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5043">
                                            <p:txEl>
                                              <p:pRg st="6" end="6"/>
                                            </p:txEl>
                                          </p:spTgt>
                                        </p:tgtEl>
                                        <p:attrNameLst>
                                          <p:attrName>style.visibility</p:attrName>
                                        </p:attrNameLst>
                                      </p:cBhvr>
                                      <p:to>
                                        <p:strVal val="visible"/>
                                      </p:to>
                                    </p:set>
                                    <p:animEffect transition="in" filter="fade">
                                      <p:cBhvr>
                                        <p:cTn id="53" dur="2000"/>
                                        <p:tgtEl>
                                          <p:spTgt spid="215043">
                                            <p:txEl>
                                              <p:pRg st="6" end="6"/>
                                            </p:txEl>
                                          </p:spTgt>
                                        </p:tgtEl>
                                      </p:cBhvr>
                                    </p:animEffect>
                                  </p:childTnLst>
                                </p:cTn>
                              </p:par>
                            </p:childTnLst>
                          </p:cTn>
                        </p:par>
                        <p:par>
                          <p:cTn id="54" fill="hold">
                            <p:stCondLst>
                              <p:cond delay="2000"/>
                            </p:stCondLst>
                            <p:childTnLst>
                              <p:par>
                                <p:cTn id="55" presetID="49" presetClass="entr" presetSubtype="0" decel="10000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360"/>
                                          </p:val>
                                        </p:tav>
                                        <p:tav tm="100000">
                                          <p:val>
                                            <p:fltVal val="0"/>
                                          </p:val>
                                        </p:tav>
                                      </p:tavLst>
                                    </p:anim>
                                    <p:animEffect transition="in" filter="fade">
                                      <p:cBhvr>
                                        <p:cTn id="60" dur="500"/>
                                        <p:tgtEl>
                                          <p:spTgt spid="4"/>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15043">
                                            <p:txEl>
                                              <p:pRg st="7" end="7"/>
                                            </p:txEl>
                                          </p:spTgt>
                                        </p:tgtEl>
                                        <p:attrNameLst>
                                          <p:attrName>style.visibility</p:attrName>
                                        </p:attrNameLst>
                                      </p:cBhvr>
                                      <p:to>
                                        <p:strVal val="visible"/>
                                      </p:to>
                                    </p:set>
                                    <p:animEffect transition="in" filter="fade">
                                      <p:cBhvr>
                                        <p:cTn id="64" dur="2000"/>
                                        <p:tgtEl>
                                          <p:spTgt spid="21504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5043">
                                            <p:txEl>
                                              <p:pRg st="8" end="8"/>
                                            </p:txEl>
                                          </p:spTgt>
                                        </p:tgtEl>
                                        <p:attrNameLst>
                                          <p:attrName>style.visibility</p:attrName>
                                        </p:attrNameLst>
                                      </p:cBhvr>
                                      <p:to>
                                        <p:strVal val="visible"/>
                                      </p:to>
                                    </p:set>
                                    <p:animEffect transition="in" filter="fade">
                                      <p:cBhvr>
                                        <p:cTn id="69" dur="2000"/>
                                        <p:tgtEl>
                                          <p:spTgt spid="215043">
                                            <p:txEl>
                                              <p:pRg st="8" end="8"/>
                                            </p:txEl>
                                          </p:spTgt>
                                        </p:tgtEl>
                                      </p:cBhvr>
                                    </p:animEffect>
                                  </p:childTnLst>
                                </p:cTn>
                              </p:par>
                            </p:childTnLst>
                          </p:cTn>
                        </p:par>
                        <p:par>
                          <p:cTn id="70" fill="hold">
                            <p:stCondLst>
                              <p:cond delay="2000"/>
                            </p:stCondLst>
                            <p:childTnLst>
                              <p:par>
                                <p:cTn id="71" presetID="49" presetClass="entr" presetSubtype="0" decel="10000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 calcmode="lin" valueType="num">
                                      <p:cBhvr>
                                        <p:cTn id="75" dur="500" fill="hold"/>
                                        <p:tgtEl>
                                          <p:spTgt spid="5"/>
                                        </p:tgtEl>
                                        <p:attrNameLst>
                                          <p:attrName>style.rotation</p:attrName>
                                        </p:attrNameLst>
                                      </p:cBhvr>
                                      <p:tavLst>
                                        <p:tav tm="0">
                                          <p:val>
                                            <p:fltVal val="360"/>
                                          </p:val>
                                        </p:tav>
                                        <p:tav tm="100000">
                                          <p:val>
                                            <p:fltVal val="0"/>
                                          </p:val>
                                        </p:tav>
                                      </p:tavLst>
                                    </p:anim>
                                    <p:animEffect transition="in" filter="fad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P spid="21509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r" eaLnBrk="1" hangingPunct="1"/>
            <a:r>
              <a:rPr lang="he-IL" smtClean="0">
                <a:solidFill>
                  <a:schemeClr val="hlink"/>
                </a:solidFill>
              </a:rPr>
              <a:t>תרגיל 2</a:t>
            </a:r>
            <a:endParaRPr lang="en-US" smtClean="0">
              <a:solidFill>
                <a:schemeClr val="hlink"/>
              </a:solidFill>
            </a:endParaRPr>
          </a:p>
        </p:txBody>
      </p:sp>
      <p:sp>
        <p:nvSpPr>
          <p:cNvPr id="252931" name="Rectangle 3"/>
          <p:cNvSpPr>
            <a:spLocks noGrp="1" noChangeArrowheads="1"/>
          </p:cNvSpPr>
          <p:nvPr>
            <p:ph type="body" idx="1"/>
          </p:nvPr>
        </p:nvSpPr>
        <p:spPr>
          <a:xfrm>
            <a:off x="250825" y="2060575"/>
            <a:ext cx="8704263" cy="4392613"/>
          </a:xfrm>
        </p:spPr>
        <p:txBody>
          <a:bodyPr/>
          <a:lstStyle/>
          <a:p>
            <a:pPr eaLnBrk="1" hangingPunct="1">
              <a:lnSpc>
                <a:spcPct val="80000"/>
              </a:lnSpc>
            </a:pPr>
            <a:r>
              <a:rPr lang="he-IL" sz="2400" smtClean="0"/>
              <a:t>נתון: א. 45% שרים בציבור </a:t>
            </a:r>
            <a:r>
              <a:rPr lang="en-US" sz="2400" smtClean="0"/>
              <a:t>P(A)</a:t>
            </a:r>
            <a:r>
              <a:rPr lang="he-IL" sz="2400" smtClean="0"/>
              <a:t>. ב. 40% שרים באמבטיה </a:t>
            </a:r>
            <a:r>
              <a:rPr lang="en-US" sz="2400" smtClean="0"/>
              <a:t>P(B)</a:t>
            </a:r>
            <a:r>
              <a:rPr lang="he-IL" sz="2400" smtClean="0"/>
              <a:t>. ג. 40% אינם שרים כלל </a:t>
            </a:r>
            <a:r>
              <a:rPr lang="en-US" sz="2400" smtClean="0"/>
              <a:t>P(A</a:t>
            </a:r>
            <a:r>
              <a:rPr lang="en-US" sz="2400" smtClean="0">
                <a:sym typeface="Symbol" pitchFamily="18" charset="2"/>
              </a:rPr>
              <a:t>B)</a:t>
            </a:r>
            <a:r>
              <a:rPr lang="he-IL" sz="2400" smtClean="0"/>
              <a:t>. נבחר אדם אחד מהאוכלוסייה מה</a:t>
            </a:r>
            <a:r>
              <a:rPr lang="en-US" sz="2400" smtClean="0"/>
              <a:t/>
            </a:r>
            <a:br>
              <a:rPr lang="en-US" sz="2400" smtClean="0"/>
            </a:br>
            <a:r>
              <a:rPr lang="he-IL" sz="2400" smtClean="0"/>
              <a:t>ההסתברות שהוא:</a:t>
            </a:r>
          </a:p>
          <a:p>
            <a:pPr lvl="1" eaLnBrk="1" hangingPunct="1">
              <a:lnSpc>
                <a:spcPct val="120000"/>
              </a:lnSpc>
              <a:buSzPct val="80000"/>
              <a:buFont typeface="Wingdings" pitchFamily="2" charset="2"/>
              <a:buChar char=""/>
            </a:pPr>
            <a:r>
              <a:rPr lang="he-IL" sz="2000" smtClean="0"/>
              <a:t>שר (איחוד)? </a:t>
            </a:r>
          </a:p>
          <a:p>
            <a:pPr lvl="1" eaLnBrk="1" hangingPunct="1">
              <a:lnSpc>
                <a:spcPct val="120000"/>
              </a:lnSpc>
              <a:buClr>
                <a:srgbClr val="FF9966"/>
              </a:buClr>
              <a:buSzPct val="80000"/>
              <a:buFont typeface="Wingdings" pitchFamily="2" charset="2"/>
              <a:buChar char=""/>
            </a:pPr>
            <a:r>
              <a:rPr lang="he-IL" sz="2000" smtClean="0"/>
              <a:t>המשלים לאינם שרים כלל  </a:t>
            </a:r>
            <a:r>
              <a:rPr lang="en-US" sz="2000" smtClean="0"/>
              <a:t>100% - 40% = 60%</a:t>
            </a:r>
            <a:r>
              <a:rPr lang="he-IL" sz="2000" smtClean="0"/>
              <a:t>.</a:t>
            </a:r>
          </a:p>
          <a:p>
            <a:pPr lvl="1" eaLnBrk="1" hangingPunct="1">
              <a:lnSpc>
                <a:spcPct val="120000"/>
              </a:lnSpc>
              <a:buSzPct val="80000"/>
              <a:buFont typeface="Wingdings" pitchFamily="2" charset="2"/>
              <a:buChar char=""/>
            </a:pPr>
            <a:r>
              <a:rPr lang="he-IL" sz="2000" smtClean="0"/>
              <a:t>שר הן בציבור והן באמבטיה (חיתוך)?</a:t>
            </a:r>
          </a:p>
          <a:p>
            <a:pPr lvl="1" eaLnBrk="1" hangingPunct="1">
              <a:lnSpc>
                <a:spcPct val="120000"/>
              </a:lnSpc>
              <a:buSzTx/>
              <a:buFont typeface="Wingdings" pitchFamily="2" charset="2"/>
              <a:buChar char=""/>
            </a:pPr>
            <a:r>
              <a:rPr lang="en-US" sz="1600" smtClean="0"/>
              <a:t>P(A) + P(B) – P(A</a:t>
            </a:r>
            <a:r>
              <a:rPr lang="en-US" sz="1600" smtClean="0">
                <a:sym typeface="Symbol" pitchFamily="18" charset="2"/>
              </a:rPr>
              <a:t>B) = 45% + 40% - ? = 60%</a:t>
            </a:r>
            <a:r>
              <a:rPr lang="he-IL" sz="1600" smtClean="0">
                <a:sym typeface="Symbol" pitchFamily="18" charset="2"/>
              </a:rPr>
              <a:t>.</a:t>
            </a:r>
            <a:r>
              <a:rPr lang="he-IL" sz="2000" smtClean="0">
                <a:sym typeface="Symbol" pitchFamily="18" charset="2"/>
              </a:rPr>
              <a:t> </a:t>
            </a:r>
            <a:r>
              <a:rPr lang="he-IL" sz="2000" b="1" smtClean="0">
                <a:sym typeface="Symbol" pitchFamily="18" charset="2"/>
              </a:rPr>
              <a:t>ולכן 25%.</a:t>
            </a:r>
            <a:endParaRPr lang="en-US" sz="2000" b="1" smtClean="0">
              <a:sym typeface="Symbol" pitchFamily="18" charset="2"/>
            </a:endParaRPr>
          </a:p>
          <a:p>
            <a:pPr lvl="1" eaLnBrk="1" hangingPunct="1">
              <a:lnSpc>
                <a:spcPct val="120000"/>
              </a:lnSpc>
              <a:buSzPct val="80000"/>
              <a:buFont typeface="Wingdings" pitchFamily="2" charset="2"/>
              <a:buChar char=""/>
            </a:pPr>
            <a:r>
              <a:rPr lang="he-IL" sz="2000" smtClean="0"/>
              <a:t>לא שר באמבטיה (המשלים לשר באמבטיה)? </a:t>
            </a:r>
          </a:p>
          <a:p>
            <a:pPr lvl="1" eaLnBrk="1" hangingPunct="1">
              <a:lnSpc>
                <a:spcPct val="120000"/>
              </a:lnSpc>
              <a:buSzTx/>
              <a:buFont typeface="Wingdings" pitchFamily="2" charset="2"/>
              <a:buChar char=""/>
            </a:pPr>
            <a:r>
              <a:rPr lang="en-US" sz="1800" b="1" smtClean="0"/>
              <a:t>100% - P(A)</a:t>
            </a:r>
            <a:r>
              <a:rPr lang="en-US" sz="1800" b="1" smtClean="0">
                <a:sym typeface="Symbol" pitchFamily="18" charset="2"/>
              </a:rPr>
              <a:t> = 100% - 40% = 60%</a:t>
            </a:r>
            <a:r>
              <a:rPr lang="he-IL" sz="2400" smtClean="0">
                <a:sym typeface="Symbol" pitchFamily="18" charset="2"/>
              </a:rPr>
              <a:t>.</a:t>
            </a:r>
            <a:endParaRPr lang="he-IL" sz="2400" smtClean="0"/>
          </a:p>
          <a:p>
            <a:pPr lvl="1" eaLnBrk="1" hangingPunct="1">
              <a:lnSpc>
                <a:spcPct val="120000"/>
              </a:lnSpc>
              <a:buSzPct val="80000"/>
              <a:buFont typeface="Wingdings" pitchFamily="2" charset="2"/>
              <a:buChar char=""/>
            </a:pPr>
            <a:r>
              <a:rPr lang="he-IL" sz="2000" smtClean="0"/>
              <a:t>שר או בציבור או באמבטיה אבל לא בשניהם?</a:t>
            </a:r>
          </a:p>
          <a:p>
            <a:pPr lvl="1" eaLnBrk="1" hangingPunct="1">
              <a:lnSpc>
                <a:spcPct val="110000"/>
              </a:lnSpc>
              <a:buSzTx/>
              <a:buFont typeface="Wingdings" pitchFamily="2" charset="2"/>
              <a:buChar char=""/>
            </a:pPr>
            <a:r>
              <a:rPr lang="en-US" sz="1600" b="1" smtClean="0"/>
              <a:t>P(A) – P(A</a:t>
            </a:r>
            <a:r>
              <a:rPr lang="en-US" sz="1600" b="1" smtClean="0">
                <a:sym typeface="Symbol" pitchFamily="18" charset="2"/>
              </a:rPr>
              <a:t>B) + P(B) - </a:t>
            </a:r>
            <a:r>
              <a:rPr lang="en-US" sz="1600" b="1" smtClean="0"/>
              <a:t>P(A</a:t>
            </a:r>
            <a:r>
              <a:rPr lang="en-US" sz="1600" b="1" smtClean="0">
                <a:sym typeface="Symbol" pitchFamily="18" charset="2"/>
              </a:rPr>
              <a:t>B) = 45% - 25% + 40% - 25% = 35%</a:t>
            </a:r>
            <a:r>
              <a:rPr lang="he-IL" sz="1600" b="1" smtClean="0">
                <a:sym typeface="Symbol" pitchFamily="18" charset="2"/>
              </a:rPr>
              <a:t>.</a:t>
            </a:r>
          </a:p>
        </p:txBody>
      </p:sp>
      <p:grpSp>
        <p:nvGrpSpPr>
          <p:cNvPr id="2" name="Group 38"/>
          <p:cNvGrpSpPr>
            <a:grpSpLocks/>
          </p:cNvGrpSpPr>
          <p:nvPr/>
        </p:nvGrpSpPr>
        <p:grpSpPr bwMode="auto">
          <a:xfrm>
            <a:off x="468313" y="4724400"/>
            <a:ext cx="1512887" cy="935038"/>
            <a:chOff x="249" y="2931"/>
            <a:chExt cx="953" cy="589"/>
          </a:xfrm>
        </p:grpSpPr>
        <p:sp>
          <p:nvSpPr>
            <p:cNvPr id="160796" name="Rectangle 12"/>
            <p:cNvSpPr>
              <a:spLocks noChangeArrowheads="1"/>
            </p:cNvSpPr>
            <p:nvPr/>
          </p:nvSpPr>
          <p:spPr bwMode="auto">
            <a:xfrm>
              <a:off x="249" y="2931"/>
              <a:ext cx="928" cy="589"/>
            </a:xfrm>
            <a:prstGeom prst="rect">
              <a:avLst/>
            </a:prstGeom>
            <a:solidFill>
              <a:srgbClr val="CCFFCC"/>
            </a:solidFill>
            <a:ln w="9525">
              <a:solidFill>
                <a:schemeClr val="tx1"/>
              </a:solidFill>
              <a:miter lim="800000"/>
              <a:headEnd/>
              <a:tailEnd/>
            </a:ln>
          </p:spPr>
          <p:txBody>
            <a:bodyPr wrap="none" anchor="ctr"/>
            <a:lstStyle/>
            <a:p>
              <a:pPr algn="l"/>
              <a:r>
                <a:rPr lang="en-US" sz="2400">
                  <a:sym typeface="Symbol" pitchFamily="18" charset="2"/>
                </a:rPr>
                <a:t>Ā</a:t>
              </a:r>
            </a:p>
          </p:txBody>
        </p:sp>
        <p:sp>
          <p:nvSpPr>
            <p:cNvPr id="160797" name="Rectangle 15"/>
            <p:cNvSpPr>
              <a:spLocks noChangeArrowheads="1"/>
            </p:cNvSpPr>
            <p:nvPr/>
          </p:nvSpPr>
          <p:spPr bwMode="auto">
            <a:xfrm>
              <a:off x="1007" y="2931"/>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0798" name="Oval 14"/>
            <p:cNvSpPr>
              <a:spLocks noChangeArrowheads="1"/>
            </p:cNvSpPr>
            <p:nvPr/>
          </p:nvSpPr>
          <p:spPr bwMode="auto">
            <a:xfrm>
              <a:off x="688" y="3033"/>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grpSp>
      <p:grpSp>
        <p:nvGrpSpPr>
          <p:cNvPr id="3" name="Group 17"/>
          <p:cNvGrpSpPr>
            <a:grpSpLocks/>
          </p:cNvGrpSpPr>
          <p:nvPr/>
        </p:nvGrpSpPr>
        <p:grpSpPr bwMode="auto">
          <a:xfrm>
            <a:off x="468313" y="5734050"/>
            <a:ext cx="1512887" cy="935038"/>
            <a:chOff x="113" y="3158"/>
            <a:chExt cx="953" cy="589"/>
          </a:xfrm>
        </p:grpSpPr>
        <p:sp>
          <p:nvSpPr>
            <p:cNvPr id="160790" name="Rectangle 18"/>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0791" name="Oval 19"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0792" name="Oval 20"/>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0793" name="Rectangle 21"/>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0794" name="Rectangle 22"/>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0795" name="Oval 23"/>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4" name="Group 31"/>
          <p:cNvGrpSpPr>
            <a:grpSpLocks/>
          </p:cNvGrpSpPr>
          <p:nvPr/>
        </p:nvGrpSpPr>
        <p:grpSpPr bwMode="auto">
          <a:xfrm>
            <a:off x="468313" y="3644900"/>
            <a:ext cx="1512887" cy="935038"/>
            <a:chOff x="0" y="1933"/>
            <a:chExt cx="953" cy="589"/>
          </a:xfrm>
        </p:grpSpPr>
        <p:sp>
          <p:nvSpPr>
            <p:cNvPr id="160784" name="Rectangle 32"/>
            <p:cNvSpPr>
              <a:spLocks noChangeArrowheads="1"/>
            </p:cNvSpPr>
            <p:nvPr/>
          </p:nvSpPr>
          <p:spPr bwMode="auto">
            <a:xfrm>
              <a:off x="0" y="1933"/>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0785" name="Oval 33"/>
            <p:cNvSpPr>
              <a:spLocks noChangeArrowheads="1"/>
            </p:cNvSpPr>
            <p:nvPr/>
          </p:nvSpPr>
          <p:spPr bwMode="auto">
            <a:xfrm>
              <a:off x="146"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0786" name="Oval 34"/>
            <p:cNvSpPr>
              <a:spLocks noChangeArrowheads="1"/>
            </p:cNvSpPr>
            <p:nvPr/>
          </p:nvSpPr>
          <p:spPr bwMode="auto">
            <a:xfrm>
              <a:off x="439"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0787" name="Rectangle 35"/>
            <p:cNvSpPr>
              <a:spLocks noChangeArrowheads="1"/>
            </p:cNvSpPr>
            <p:nvPr/>
          </p:nvSpPr>
          <p:spPr bwMode="auto">
            <a:xfrm>
              <a:off x="758" y="1933"/>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0788" name="Rectangle 36"/>
            <p:cNvSpPr>
              <a:spLocks noChangeArrowheads="1"/>
            </p:cNvSpPr>
            <p:nvPr/>
          </p:nvSpPr>
          <p:spPr bwMode="auto">
            <a:xfrm>
              <a:off x="318" y="2365"/>
              <a:ext cx="365" cy="154"/>
            </a:xfrm>
            <a:prstGeom prst="rect">
              <a:avLst/>
            </a:prstGeom>
            <a:noFill/>
            <a:ln w="9525">
              <a:noFill/>
              <a:miter lim="800000"/>
              <a:headEnd/>
              <a:tailEnd/>
            </a:ln>
          </p:spPr>
          <p:txBody>
            <a:bodyPr wrap="none" anchor="ctr"/>
            <a:lstStyle/>
            <a:p>
              <a:pPr algn="ctr"/>
              <a:r>
                <a:rPr lang="en-US" sz="1400" b="1">
                  <a:sym typeface="Symbol" pitchFamily="18" charset="2"/>
                </a:rPr>
                <a:t>A </a:t>
              </a:r>
              <a:r>
                <a:rPr lang="en-US" sz="1600" b="1">
                  <a:sym typeface="Symbol" pitchFamily="18" charset="2"/>
                </a:rPr>
                <a:t></a:t>
              </a:r>
              <a:r>
                <a:rPr lang="en-US" sz="1400" b="1">
                  <a:sym typeface="Symbol" pitchFamily="18" charset="2"/>
                </a:rPr>
                <a:t> B</a:t>
              </a:r>
            </a:p>
          </p:txBody>
        </p:sp>
        <p:sp>
          <p:nvSpPr>
            <p:cNvPr id="160789" name="Oval 37" descr="רשת קטנה"/>
            <p:cNvSpPr>
              <a:spLocks noChangeArrowheads="1"/>
            </p:cNvSpPr>
            <p:nvPr/>
          </p:nvSpPr>
          <p:spPr bwMode="auto">
            <a:xfrm>
              <a:off x="439" y="2112"/>
              <a:ext cx="74" cy="205"/>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5" name="Group 39"/>
          <p:cNvGrpSpPr>
            <a:grpSpLocks/>
          </p:cNvGrpSpPr>
          <p:nvPr/>
        </p:nvGrpSpPr>
        <p:grpSpPr bwMode="auto">
          <a:xfrm>
            <a:off x="468313" y="2565400"/>
            <a:ext cx="1512887" cy="935038"/>
            <a:chOff x="657" y="1888"/>
            <a:chExt cx="1089" cy="680"/>
          </a:xfrm>
        </p:grpSpPr>
        <p:sp>
          <p:nvSpPr>
            <p:cNvPr id="160778" name="Rectangle 40"/>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60779" name="Oval 41"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0780" name="Oval 42"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0781" name="Rectangle 43"/>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0782" name="Rectangle 44"/>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60783" name="Oval 45"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sp>
        <p:nvSpPr>
          <p:cNvPr id="252974" name="Line 46"/>
          <p:cNvSpPr>
            <a:spLocks noChangeShapeType="1"/>
          </p:cNvSpPr>
          <p:nvPr/>
        </p:nvSpPr>
        <p:spPr bwMode="auto">
          <a:xfrm>
            <a:off x="6084888" y="2420938"/>
            <a:ext cx="647700" cy="0"/>
          </a:xfrm>
          <a:prstGeom prst="line">
            <a:avLst/>
          </a:prstGeom>
          <a:noFill/>
          <a:ln w="25400">
            <a:solidFill>
              <a:schemeClr val="tx1"/>
            </a:solidFill>
            <a:miter lim="800000"/>
            <a:headEnd/>
            <a:tailEnd/>
          </a:ln>
        </p:spPr>
        <p:txBody>
          <a:bodyPr wrap="none"/>
          <a:lstStyle/>
          <a:p>
            <a:endParaRPr lang="he-IL"/>
          </a:p>
        </p:txBody>
      </p:sp>
      <p:sp>
        <p:nvSpPr>
          <p:cNvPr id="252975" name="Rectangle 47"/>
          <p:cNvSpPr>
            <a:spLocks noChangeArrowheads="1"/>
          </p:cNvSpPr>
          <p:nvPr/>
        </p:nvSpPr>
        <p:spPr bwMode="auto">
          <a:xfrm>
            <a:off x="1258888" y="1341438"/>
            <a:ext cx="2736850" cy="431800"/>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2000"/>
                                        <p:tgtEl>
                                          <p:spTgt spid="252931">
                                            <p:txEl>
                                              <p:pRg st="0" end="0"/>
                                            </p:txEl>
                                          </p:spTgt>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52975"/>
                                        </p:tgtEl>
                                        <p:attrNameLst>
                                          <p:attrName>style.visibility</p:attrName>
                                        </p:attrNameLst>
                                      </p:cBhvr>
                                      <p:to>
                                        <p:strVal val="visible"/>
                                      </p:to>
                                    </p:set>
                                    <p:anim calcmode="lin" valueType="num">
                                      <p:cBhvr>
                                        <p:cTn id="10" dur="1000" fill="hold"/>
                                        <p:tgtEl>
                                          <p:spTgt spid="252975"/>
                                        </p:tgtEl>
                                        <p:attrNameLst>
                                          <p:attrName>ppt_x</p:attrName>
                                        </p:attrNameLst>
                                      </p:cBhvr>
                                      <p:tavLst>
                                        <p:tav tm="0">
                                          <p:val>
                                            <p:strVal val="#ppt_x-.2"/>
                                          </p:val>
                                        </p:tav>
                                        <p:tav tm="100000">
                                          <p:val>
                                            <p:strVal val="#ppt_x"/>
                                          </p:val>
                                        </p:tav>
                                      </p:tavLst>
                                    </p:anim>
                                    <p:anim calcmode="lin" valueType="num">
                                      <p:cBhvr>
                                        <p:cTn id="11" dur="1000" fill="hold"/>
                                        <p:tgtEl>
                                          <p:spTgt spid="25297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52975"/>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252974"/>
                                        </p:tgtEl>
                                        <p:attrNameLst>
                                          <p:attrName>style.visibility</p:attrName>
                                        </p:attrNameLst>
                                      </p:cBhvr>
                                      <p:to>
                                        <p:strVal val="visible"/>
                                      </p:to>
                                    </p:set>
                                    <p:anim calcmode="lin" valueType="num">
                                      <p:cBhvr>
                                        <p:cTn id="15" dur="1000" fill="hold"/>
                                        <p:tgtEl>
                                          <p:spTgt spid="252974"/>
                                        </p:tgtEl>
                                        <p:attrNameLst>
                                          <p:attrName>ppt_x</p:attrName>
                                        </p:attrNameLst>
                                      </p:cBhvr>
                                      <p:tavLst>
                                        <p:tav tm="0">
                                          <p:val>
                                            <p:strVal val="#ppt_x-.2"/>
                                          </p:val>
                                        </p:tav>
                                        <p:tav tm="100000">
                                          <p:val>
                                            <p:strVal val="#ppt_x"/>
                                          </p:val>
                                        </p:tav>
                                      </p:tavLst>
                                    </p:anim>
                                    <p:anim calcmode="lin" valueType="num">
                                      <p:cBhvr>
                                        <p:cTn id="16" dur="1000" fill="hold"/>
                                        <p:tgtEl>
                                          <p:spTgt spid="25297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5297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52931">
                                            <p:txEl>
                                              <p:pRg st="1" end="1"/>
                                            </p:txEl>
                                          </p:spTgt>
                                        </p:tgtEl>
                                        <p:attrNameLst>
                                          <p:attrName>style.visibility</p:attrName>
                                        </p:attrNameLst>
                                      </p:cBhvr>
                                      <p:to>
                                        <p:strVal val="visible"/>
                                      </p:to>
                                    </p:set>
                                    <p:animEffect transition="in" filter="fade">
                                      <p:cBhvr>
                                        <p:cTn id="21" dur="2000"/>
                                        <p:tgtEl>
                                          <p:spTgt spid="25293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2931">
                                            <p:txEl>
                                              <p:pRg st="2" end="2"/>
                                            </p:txEl>
                                          </p:spTgt>
                                        </p:tgtEl>
                                        <p:attrNameLst>
                                          <p:attrName>style.visibility</p:attrName>
                                        </p:attrNameLst>
                                      </p:cBhvr>
                                      <p:to>
                                        <p:strVal val="visible"/>
                                      </p:to>
                                    </p:set>
                                    <p:animEffect transition="in" filter="fade">
                                      <p:cBhvr>
                                        <p:cTn id="26" dur="2000"/>
                                        <p:tgtEl>
                                          <p:spTgt spid="252931">
                                            <p:txEl>
                                              <p:pRg st="2" end="2"/>
                                            </p:txEl>
                                          </p:spTgt>
                                        </p:tgtEl>
                                      </p:cBhvr>
                                    </p:animEffect>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360"/>
                                          </p:val>
                                        </p:tav>
                                        <p:tav tm="100000">
                                          <p:val>
                                            <p:fltVal val="0"/>
                                          </p:val>
                                        </p:tav>
                                      </p:tavLst>
                                    </p:anim>
                                    <p:animEffect transition="in" filter="fade">
                                      <p:cBhvr>
                                        <p:cTn id="33" dur="500"/>
                                        <p:tgtEl>
                                          <p:spTgt spid="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52931">
                                            <p:txEl>
                                              <p:pRg st="3" end="3"/>
                                            </p:txEl>
                                          </p:spTgt>
                                        </p:tgtEl>
                                        <p:attrNameLst>
                                          <p:attrName>style.visibility</p:attrName>
                                        </p:attrNameLst>
                                      </p:cBhvr>
                                      <p:to>
                                        <p:strVal val="visible"/>
                                      </p:to>
                                    </p:set>
                                    <p:animEffect transition="in" filter="fade">
                                      <p:cBhvr>
                                        <p:cTn id="37" dur="2000"/>
                                        <p:tgtEl>
                                          <p:spTgt spid="25293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2931">
                                            <p:txEl>
                                              <p:pRg st="4" end="4"/>
                                            </p:txEl>
                                          </p:spTgt>
                                        </p:tgtEl>
                                        <p:attrNameLst>
                                          <p:attrName>style.visibility</p:attrName>
                                        </p:attrNameLst>
                                      </p:cBhvr>
                                      <p:to>
                                        <p:strVal val="visible"/>
                                      </p:to>
                                    </p:set>
                                    <p:animEffect transition="in" filter="fade">
                                      <p:cBhvr>
                                        <p:cTn id="42" dur="2000"/>
                                        <p:tgtEl>
                                          <p:spTgt spid="252931">
                                            <p:txEl>
                                              <p:pRg st="4" end="4"/>
                                            </p:txEl>
                                          </p:spTgt>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 calcmode="lin" valueType="num">
                                      <p:cBhvr>
                                        <p:cTn id="48" dur="500" fill="hold"/>
                                        <p:tgtEl>
                                          <p:spTgt spid="4"/>
                                        </p:tgtEl>
                                        <p:attrNameLst>
                                          <p:attrName>style.rotation</p:attrName>
                                        </p:attrNameLst>
                                      </p:cBhvr>
                                      <p:tavLst>
                                        <p:tav tm="0">
                                          <p:val>
                                            <p:fltVal val="360"/>
                                          </p:val>
                                        </p:tav>
                                        <p:tav tm="100000">
                                          <p:val>
                                            <p:fltVal val="0"/>
                                          </p:val>
                                        </p:tav>
                                      </p:tavLst>
                                    </p:anim>
                                    <p:animEffect transition="in" filter="fade">
                                      <p:cBhvr>
                                        <p:cTn id="49" dur="500"/>
                                        <p:tgtEl>
                                          <p:spTgt spid="4"/>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52931">
                                            <p:txEl>
                                              <p:pRg st="5" end="5"/>
                                            </p:txEl>
                                          </p:spTgt>
                                        </p:tgtEl>
                                        <p:attrNameLst>
                                          <p:attrName>style.visibility</p:attrName>
                                        </p:attrNameLst>
                                      </p:cBhvr>
                                      <p:to>
                                        <p:strVal val="visible"/>
                                      </p:to>
                                    </p:set>
                                    <p:animEffect transition="in" filter="fade">
                                      <p:cBhvr>
                                        <p:cTn id="53" dur="2000"/>
                                        <p:tgtEl>
                                          <p:spTgt spid="252931">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2931">
                                            <p:txEl>
                                              <p:pRg st="6" end="6"/>
                                            </p:txEl>
                                          </p:spTgt>
                                        </p:tgtEl>
                                        <p:attrNameLst>
                                          <p:attrName>style.visibility</p:attrName>
                                        </p:attrNameLst>
                                      </p:cBhvr>
                                      <p:to>
                                        <p:strVal val="visible"/>
                                      </p:to>
                                    </p:set>
                                    <p:animEffect transition="in" filter="fade">
                                      <p:cBhvr>
                                        <p:cTn id="58" dur="2000"/>
                                        <p:tgtEl>
                                          <p:spTgt spid="252931">
                                            <p:txEl>
                                              <p:pRg st="6" end="6"/>
                                            </p:txEl>
                                          </p:spTgt>
                                        </p:tgtEl>
                                      </p:cBhvr>
                                    </p:animEffect>
                                  </p:childTnLst>
                                </p:cTn>
                              </p:par>
                            </p:childTnLst>
                          </p:cTn>
                        </p:par>
                        <p:par>
                          <p:cTn id="59" fill="hold">
                            <p:stCondLst>
                              <p:cond delay="2000"/>
                            </p:stCondLst>
                            <p:childTnLst>
                              <p:par>
                                <p:cTn id="60" presetID="49" presetClass="entr" presetSubtype="0" decel="10000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 calcmode="lin" valueType="num">
                                      <p:cBhvr>
                                        <p:cTn id="64" dur="500" fill="hold"/>
                                        <p:tgtEl>
                                          <p:spTgt spid="2"/>
                                        </p:tgtEl>
                                        <p:attrNameLst>
                                          <p:attrName>style.rotation</p:attrName>
                                        </p:attrNameLst>
                                      </p:cBhvr>
                                      <p:tavLst>
                                        <p:tav tm="0">
                                          <p:val>
                                            <p:fltVal val="360"/>
                                          </p:val>
                                        </p:tav>
                                        <p:tav tm="100000">
                                          <p:val>
                                            <p:fltVal val="0"/>
                                          </p:val>
                                        </p:tav>
                                      </p:tavLst>
                                    </p:anim>
                                    <p:animEffect transition="in" filter="fade">
                                      <p:cBhvr>
                                        <p:cTn id="65" dur="500"/>
                                        <p:tgtEl>
                                          <p:spTgt spid="2"/>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52931">
                                            <p:txEl>
                                              <p:pRg st="7" end="7"/>
                                            </p:txEl>
                                          </p:spTgt>
                                        </p:tgtEl>
                                        <p:attrNameLst>
                                          <p:attrName>style.visibility</p:attrName>
                                        </p:attrNameLst>
                                      </p:cBhvr>
                                      <p:to>
                                        <p:strVal val="visible"/>
                                      </p:to>
                                    </p:set>
                                    <p:animEffect transition="in" filter="fade">
                                      <p:cBhvr>
                                        <p:cTn id="69" dur="2000"/>
                                        <p:tgtEl>
                                          <p:spTgt spid="252931">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52931">
                                            <p:txEl>
                                              <p:pRg st="8" end="8"/>
                                            </p:txEl>
                                          </p:spTgt>
                                        </p:tgtEl>
                                        <p:attrNameLst>
                                          <p:attrName>style.visibility</p:attrName>
                                        </p:attrNameLst>
                                      </p:cBhvr>
                                      <p:to>
                                        <p:strVal val="visible"/>
                                      </p:to>
                                    </p:set>
                                    <p:animEffect transition="in" filter="fade">
                                      <p:cBhvr>
                                        <p:cTn id="74" dur="2000"/>
                                        <p:tgtEl>
                                          <p:spTgt spid="252931">
                                            <p:txEl>
                                              <p:pRg st="8" end="8"/>
                                            </p:txEl>
                                          </p:spTgt>
                                        </p:tgtEl>
                                      </p:cBhvr>
                                    </p:animEffect>
                                  </p:childTnLst>
                                </p:cTn>
                              </p:par>
                            </p:childTnLst>
                          </p:cTn>
                        </p:par>
                        <p:par>
                          <p:cTn id="75" fill="hold">
                            <p:stCondLst>
                              <p:cond delay="2000"/>
                            </p:stCondLst>
                            <p:childTnLst>
                              <p:par>
                                <p:cTn id="76" presetID="49" presetClass="entr" presetSubtype="0" decel="100000" fill="hold"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500" fill="hold"/>
                                        <p:tgtEl>
                                          <p:spTgt spid="3"/>
                                        </p:tgtEl>
                                        <p:attrNameLst>
                                          <p:attrName>ppt_w</p:attrName>
                                        </p:attrNameLst>
                                      </p:cBhvr>
                                      <p:tavLst>
                                        <p:tav tm="0">
                                          <p:val>
                                            <p:fltVal val="0"/>
                                          </p:val>
                                        </p:tav>
                                        <p:tav tm="100000">
                                          <p:val>
                                            <p:strVal val="#ppt_w"/>
                                          </p:val>
                                        </p:tav>
                                      </p:tavLst>
                                    </p:anim>
                                    <p:anim calcmode="lin" valueType="num">
                                      <p:cBhvr>
                                        <p:cTn id="79" dur="500" fill="hold"/>
                                        <p:tgtEl>
                                          <p:spTgt spid="3"/>
                                        </p:tgtEl>
                                        <p:attrNameLst>
                                          <p:attrName>ppt_h</p:attrName>
                                        </p:attrNameLst>
                                      </p:cBhvr>
                                      <p:tavLst>
                                        <p:tav tm="0">
                                          <p:val>
                                            <p:fltVal val="0"/>
                                          </p:val>
                                        </p:tav>
                                        <p:tav tm="100000">
                                          <p:val>
                                            <p:strVal val="#ppt_h"/>
                                          </p:val>
                                        </p:tav>
                                      </p:tavLst>
                                    </p:anim>
                                    <p:anim calcmode="lin" valueType="num">
                                      <p:cBhvr>
                                        <p:cTn id="80" dur="500" fill="hold"/>
                                        <p:tgtEl>
                                          <p:spTgt spid="3"/>
                                        </p:tgtEl>
                                        <p:attrNameLst>
                                          <p:attrName>style.rotation</p:attrName>
                                        </p:attrNameLst>
                                      </p:cBhvr>
                                      <p:tavLst>
                                        <p:tav tm="0">
                                          <p:val>
                                            <p:fltVal val="360"/>
                                          </p:val>
                                        </p:tav>
                                        <p:tav tm="100000">
                                          <p:val>
                                            <p:fltVal val="0"/>
                                          </p:val>
                                        </p:tav>
                                      </p:tavLst>
                                    </p:anim>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74" grpId="0" animBg="1"/>
      <p:bldP spid="252975"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r" eaLnBrk="1" hangingPunct="1"/>
            <a:r>
              <a:rPr lang="he-IL" smtClean="0">
                <a:solidFill>
                  <a:schemeClr val="hlink"/>
                </a:solidFill>
              </a:rPr>
              <a:t>תרגיל 3</a:t>
            </a:r>
            <a:endParaRPr lang="en-US" smtClean="0">
              <a:solidFill>
                <a:schemeClr val="hlink"/>
              </a:solidFill>
            </a:endParaRPr>
          </a:p>
        </p:txBody>
      </p:sp>
      <p:sp>
        <p:nvSpPr>
          <p:cNvPr id="247811" name="Rectangle 3"/>
          <p:cNvSpPr>
            <a:spLocks noGrp="1" noChangeArrowheads="1"/>
          </p:cNvSpPr>
          <p:nvPr>
            <p:ph type="body" idx="1"/>
          </p:nvPr>
        </p:nvSpPr>
        <p:spPr>
          <a:xfrm>
            <a:off x="1763713" y="1773238"/>
            <a:ext cx="7380287" cy="4895850"/>
          </a:xfrm>
        </p:spPr>
        <p:txBody>
          <a:bodyPr/>
          <a:lstStyle/>
          <a:p>
            <a:pPr eaLnBrk="1" hangingPunct="1">
              <a:lnSpc>
                <a:spcPct val="90000"/>
              </a:lnSpc>
            </a:pPr>
            <a:r>
              <a:rPr lang="he-IL" sz="2400" smtClean="0"/>
              <a:t>נתון: במבחן סגור 2 שאלות לשאלה הראשונה 5 אופציות תשובה </a:t>
            </a:r>
            <a:r>
              <a:rPr lang="he-IL" sz="1800" smtClean="0"/>
              <a:t>(אחת נכונה)</a:t>
            </a:r>
            <a:r>
              <a:rPr lang="he-IL" sz="2400" smtClean="0"/>
              <a:t> </a:t>
            </a:r>
            <a:r>
              <a:rPr lang="en-US" sz="2400" smtClean="0"/>
              <a:t>P(A)</a:t>
            </a:r>
            <a:r>
              <a:rPr lang="he-IL" sz="2400" smtClean="0"/>
              <a:t> ולשאלה שתיים 4 אופציות תשובה </a:t>
            </a:r>
            <a:r>
              <a:rPr lang="he-IL" sz="1800" smtClean="0"/>
              <a:t>(אחת נכונה)</a:t>
            </a:r>
            <a:r>
              <a:rPr lang="he-IL" sz="2400" smtClean="0"/>
              <a:t> </a:t>
            </a:r>
            <a:r>
              <a:rPr lang="en-US" sz="2400" smtClean="0"/>
              <a:t>P(B)</a:t>
            </a:r>
            <a:r>
              <a:rPr lang="he-IL" sz="2400" smtClean="0"/>
              <a:t>. מה ההסתברות ל:</a:t>
            </a:r>
          </a:p>
          <a:p>
            <a:pPr eaLnBrk="1" hangingPunct="1">
              <a:lnSpc>
                <a:spcPct val="90000"/>
              </a:lnSpc>
            </a:pPr>
            <a:endParaRPr lang="he-IL" sz="2400" smtClean="0"/>
          </a:p>
          <a:p>
            <a:pPr lvl="1" eaLnBrk="1" hangingPunct="1">
              <a:lnSpc>
                <a:spcPct val="110000"/>
              </a:lnSpc>
              <a:buSzPct val="80000"/>
              <a:buFont typeface="Wingdings" pitchFamily="2" charset="2"/>
              <a:buChar char=""/>
            </a:pPr>
            <a:r>
              <a:rPr lang="he-IL" sz="2000" smtClean="0"/>
              <a:t>מהו מרחב המדגם ומהי ההסתברות לנחש נכון את שתי התשובות (חיתוך)? </a:t>
            </a:r>
          </a:p>
          <a:p>
            <a:pPr lvl="1" eaLnBrk="1" hangingPunct="1">
              <a:lnSpc>
                <a:spcPct val="110000"/>
              </a:lnSpc>
              <a:buClr>
                <a:srgbClr val="FF9966"/>
              </a:buClr>
              <a:buSzPct val="80000"/>
              <a:buFont typeface="Wingdings" pitchFamily="2" charset="2"/>
              <a:buChar char=""/>
            </a:pPr>
            <a:r>
              <a:rPr lang="he-IL" sz="2000" smtClean="0"/>
              <a:t>מרחב המדגם 20. </a:t>
            </a:r>
            <a:r>
              <a:rPr lang="en-US" sz="2000" smtClean="0"/>
              <a:t>1/20=5%</a:t>
            </a:r>
            <a:r>
              <a:rPr lang="he-IL" sz="2000" smtClean="0"/>
              <a:t>.</a:t>
            </a:r>
          </a:p>
          <a:p>
            <a:pPr lvl="1" eaLnBrk="1" hangingPunct="1">
              <a:lnSpc>
                <a:spcPct val="110000"/>
              </a:lnSpc>
              <a:buSzPct val="80000"/>
              <a:buFont typeface="Wingdings" pitchFamily="2" charset="2"/>
              <a:buChar char=""/>
            </a:pPr>
            <a:r>
              <a:rPr lang="he-IL" sz="2000" smtClean="0"/>
              <a:t>לנחש לפחות תשובה אחת (איחוד)?</a:t>
            </a:r>
          </a:p>
          <a:p>
            <a:pPr lvl="1" eaLnBrk="1" hangingPunct="1">
              <a:lnSpc>
                <a:spcPct val="110000"/>
              </a:lnSpc>
              <a:buSzPct val="80000"/>
              <a:buFont typeface="Wingdings" pitchFamily="2" charset="2"/>
              <a:buChar char=""/>
            </a:pPr>
            <a:r>
              <a:rPr lang="en-US" sz="2000" smtClean="0"/>
              <a:t>P(A) </a:t>
            </a:r>
            <a:r>
              <a:rPr lang="en-US" sz="2000" smtClean="0">
                <a:sym typeface="Symbol" pitchFamily="18" charset="2"/>
              </a:rPr>
              <a:t>+ P(B) - </a:t>
            </a:r>
            <a:r>
              <a:rPr lang="en-US" sz="2000" smtClean="0"/>
              <a:t>P(A</a:t>
            </a:r>
            <a:r>
              <a:rPr lang="en-US" sz="2000" smtClean="0">
                <a:sym typeface="Symbol" pitchFamily="18" charset="2"/>
              </a:rPr>
              <a:t>B) = 20% + 25% - 5% = 40%</a:t>
            </a:r>
            <a:r>
              <a:rPr lang="he-IL" sz="2000" smtClean="0">
                <a:sym typeface="Symbol" pitchFamily="18" charset="2"/>
              </a:rPr>
              <a:t>.</a:t>
            </a:r>
            <a:endParaRPr lang="en-US" sz="2000" smtClean="0">
              <a:sym typeface="Symbol" pitchFamily="18" charset="2"/>
            </a:endParaRPr>
          </a:p>
          <a:p>
            <a:pPr lvl="1" eaLnBrk="1" hangingPunct="1">
              <a:lnSpc>
                <a:spcPct val="110000"/>
              </a:lnSpc>
              <a:buSzPct val="80000"/>
              <a:buFont typeface="Wingdings" pitchFamily="2" charset="2"/>
              <a:buChar char=""/>
            </a:pPr>
            <a:r>
              <a:rPr lang="he-IL" sz="2000" smtClean="0"/>
              <a:t>לנחש רק תשובה אחת? </a:t>
            </a:r>
          </a:p>
          <a:p>
            <a:pPr lvl="1" eaLnBrk="1" hangingPunct="1">
              <a:lnSpc>
                <a:spcPct val="110000"/>
              </a:lnSpc>
              <a:buSzPct val="80000"/>
              <a:buFont typeface="Wingdings" pitchFamily="2" charset="2"/>
              <a:buChar char=""/>
            </a:pPr>
            <a:r>
              <a:rPr lang="en-US" sz="1800" b="1" smtClean="0"/>
              <a:t>P(A) – P(A</a:t>
            </a:r>
            <a:r>
              <a:rPr lang="en-US" sz="1800" b="1" smtClean="0">
                <a:sym typeface="Symbol" pitchFamily="18" charset="2"/>
              </a:rPr>
              <a:t>B) + P(B) - </a:t>
            </a:r>
            <a:r>
              <a:rPr lang="en-US" sz="1800" b="1" smtClean="0"/>
              <a:t>P(A</a:t>
            </a:r>
            <a:r>
              <a:rPr lang="en-US" sz="1800" b="1" smtClean="0">
                <a:sym typeface="Symbol" pitchFamily="18" charset="2"/>
              </a:rPr>
              <a:t>B) = 20% - 5% + 25% - 5% = 35%</a:t>
            </a:r>
            <a:r>
              <a:rPr lang="he-IL" sz="1800" b="1" smtClean="0">
                <a:sym typeface="Symbol" pitchFamily="18" charset="2"/>
              </a:rPr>
              <a:t>.</a:t>
            </a:r>
            <a:endParaRPr lang="he-IL" sz="1800" b="1" smtClean="0"/>
          </a:p>
          <a:p>
            <a:pPr lvl="1" eaLnBrk="1" hangingPunct="1">
              <a:lnSpc>
                <a:spcPct val="110000"/>
              </a:lnSpc>
              <a:buSzPct val="80000"/>
              <a:buFont typeface="Wingdings" pitchFamily="2" charset="2"/>
              <a:buChar char=""/>
            </a:pPr>
            <a:r>
              <a:rPr lang="he-IL" sz="2000" smtClean="0"/>
              <a:t>לא לנחש אף תשובה?</a:t>
            </a:r>
          </a:p>
          <a:p>
            <a:pPr lvl="1" eaLnBrk="1" hangingPunct="1">
              <a:lnSpc>
                <a:spcPct val="110000"/>
              </a:lnSpc>
              <a:buSzPct val="80000"/>
              <a:buFont typeface="Wingdings" pitchFamily="2" charset="2"/>
              <a:buChar char=""/>
            </a:pPr>
            <a:r>
              <a:rPr lang="he-IL" sz="2000" smtClean="0"/>
              <a:t>המשלים של לנחש לפחות אחת.  </a:t>
            </a:r>
            <a:r>
              <a:rPr lang="en-US" sz="2000" smtClean="0"/>
              <a:t>100% - 40% = 60%</a:t>
            </a:r>
            <a:r>
              <a:rPr lang="he-IL" sz="2000" smtClean="0"/>
              <a:t>.</a:t>
            </a:r>
          </a:p>
        </p:txBody>
      </p:sp>
      <p:graphicFrame>
        <p:nvGraphicFramePr>
          <p:cNvPr id="247944" name="Group 136"/>
          <p:cNvGraphicFramePr>
            <a:graphicFrameLocks noGrp="1"/>
          </p:cNvGraphicFramePr>
          <p:nvPr/>
        </p:nvGraphicFramePr>
        <p:xfrm>
          <a:off x="179388" y="2205038"/>
          <a:ext cx="1800225" cy="1524000"/>
        </p:xfrm>
        <a:graphic>
          <a:graphicData uri="http://schemas.openxmlformats.org/drawingml/2006/table">
            <a:tbl>
              <a:tblPr rtl="1"/>
              <a:tblGrid>
                <a:gridCol w="442913"/>
                <a:gridCol w="422275"/>
                <a:gridCol w="468312"/>
                <a:gridCol w="466725"/>
              </a:tblGrid>
              <a:tr h="2873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rgbClr val="0066FF"/>
                          </a:solidFill>
                          <a:effectLst/>
                          <a:latin typeface="Times New Roman" pitchFamily="18" charset="0"/>
                          <a:cs typeface="Times New Roman" pitchFamily="18" charset="0"/>
                        </a:rPr>
                        <a:t>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01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rgbClr val="0066FF"/>
                          </a:solidFill>
                          <a:effectLst/>
                          <a:latin typeface="Times New Roman" pitchFamily="18" charset="0"/>
                          <a:cs typeface="Times New Roman" pitchFamily="18" charset="0"/>
                        </a:rPr>
                        <a:t>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17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400" b="0" i="0" u="none" strike="noStrike" cap="none" normalizeH="0" baseline="0" smtClean="0">
                          <a:ln>
                            <a:noFill/>
                          </a:ln>
                          <a:solidFill>
                            <a:schemeClr val="hlink"/>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0066FF"/>
                          </a:solidFill>
                          <a:effectLst/>
                          <a:latin typeface="Times New Roman" pitchFamily="18" charset="0"/>
                          <a:cs typeface="Times New Roman" pitchFamily="18" charset="0"/>
                        </a:rPr>
                        <a:t>2-</a:t>
                      </a: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3</a:t>
                      </a:r>
                    </a:p>
                  </a:txBody>
                  <a:tcPr horzOverflow="overflow">
                    <a:lnL w="12700"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a:t>
                      </a:r>
                      <a:r>
                        <a:rPr kumimoji="0" lang="he-IL" sz="1400" b="0" i="0" u="none" strike="noStrike" cap="none" normalizeH="0" baseline="0" smtClean="0">
                          <a:ln>
                            <a:noFill/>
                          </a:ln>
                          <a:solidFill>
                            <a:schemeClr val="hlink"/>
                          </a:solidFill>
                          <a:effectLst/>
                          <a:latin typeface="Times New Roman" pitchFamily="18" charset="0"/>
                          <a:cs typeface="Times New Roman" pitchFamily="18" charset="0"/>
                        </a:rPr>
                        <a:t>3</a:t>
                      </a:r>
                      <a:endParaRPr kumimoji="0" lang="en-US" sz="14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a:t>
                      </a:r>
                      <a:r>
                        <a:rPr kumimoji="0" lang="he-IL" sz="1400" b="0" i="0" u="none" strike="noStrike" cap="none" normalizeH="0" baseline="0" smtClean="0">
                          <a:ln>
                            <a:noFill/>
                          </a:ln>
                          <a:solidFill>
                            <a:schemeClr val="hlink"/>
                          </a:solidFill>
                          <a:effectLst/>
                          <a:latin typeface="Times New Roman" pitchFamily="18" charset="0"/>
                          <a:cs typeface="Times New Roman" pitchFamily="18" charset="0"/>
                        </a:rPr>
                        <a:t>3</a:t>
                      </a:r>
                      <a:endParaRPr kumimoji="0" lang="en-US" sz="14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01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rgbClr val="0066FF"/>
                          </a:solidFill>
                          <a:effectLst/>
                          <a:latin typeface="Times New Roman" pitchFamily="18" charset="0"/>
                          <a:cs typeface="Times New Roman" pitchFamily="18" charset="0"/>
                        </a:rPr>
                        <a:t>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01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rgbClr val="0066FF"/>
                          </a:solidFill>
                          <a:effectLst/>
                          <a:latin typeface="Times New Roman" pitchFamily="18" charset="0"/>
                          <a:cs typeface="Times New Roman" pitchFamily="18" charset="0"/>
                        </a:rPr>
                        <a:t>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952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952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pSp>
        <p:nvGrpSpPr>
          <p:cNvPr id="2" name="Group 90"/>
          <p:cNvGrpSpPr>
            <a:grpSpLocks/>
          </p:cNvGrpSpPr>
          <p:nvPr/>
        </p:nvGrpSpPr>
        <p:grpSpPr bwMode="auto">
          <a:xfrm>
            <a:off x="1476375" y="3933825"/>
            <a:ext cx="1512888" cy="935038"/>
            <a:chOff x="657" y="1888"/>
            <a:chExt cx="1089" cy="680"/>
          </a:xfrm>
        </p:grpSpPr>
        <p:sp>
          <p:nvSpPr>
            <p:cNvPr id="161856" name="Rectangle 91"/>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61857" name="Oval 92"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1858" name="Oval 93"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1859" name="Rectangle 94"/>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1860" name="Rectangle 95"/>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61861" name="Oval 96"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3" name="Group 97"/>
          <p:cNvGrpSpPr>
            <a:grpSpLocks/>
          </p:cNvGrpSpPr>
          <p:nvPr/>
        </p:nvGrpSpPr>
        <p:grpSpPr bwMode="auto">
          <a:xfrm>
            <a:off x="179388" y="4941888"/>
            <a:ext cx="1512887" cy="935037"/>
            <a:chOff x="113" y="3158"/>
            <a:chExt cx="953" cy="589"/>
          </a:xfrm>
        </p:grpSpPr>
        <p:sp>
          <p:nvSpPr>
            <p:cNvPr id="161850" name="Rectangle 98"/>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1851" name="Oval 99"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1852" name="Oval 100"/>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1853" name="Rectangle 101"/>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1854" name="Rectangle 102"/>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1855" name="Oval 103"/>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4" name="Group 104"/>
          <p:cNvGrpSpPr>
            <a:grpSpLocks/>
          </p:cNvGrpSpPr>
          <p:nvPr/>
        </p:nvGrpSpPr>
        <p:grpSpPr bwMode="auto">
          <a:xfrm>
            <a:off x="1835150" y="5734050"/>
            <a:ext cx="1512888" cy="935038"/>
            <a:chOff x="612" y="3612"/>
            <a:chExt cx="953" cy="589"/>
          </a:xfrm>
        </p:grpSpPr>
        <p:sp>
          <p:nvSpPr>
            <p:cNvPr id="161844" name="Rectangle 105"/>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1845" name="Oval 106"/>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1846" name="Rectangle 107"/>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1847" name="Oval 108"/>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1848" name="Rectangle 109"/>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1849" name="Oval 110"/>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
        <p:nvSpPr>
          <p:cNvPr id="247920" name="Rectangle 112"/>
          <p:cNvSpPr>
            <a:spLocks noChangeArrowheads="1"/>
          </p:cNvSpPr>
          <p:nvPr/>
        </p:nvSpPr>
        <p:spPr bwMode="auto">
          <a:xfrm>
            <a:off x="1331913" y="1341438"/>
            <a:ext cx="2736850" cy="431800"/>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sp>
        <p:nvSpPr>
          <p:cNvPr id="247939" name="Rectangle 131"/>
          <p:cNvSpPr>
            <a:spLocks noChangeArrowheads="1"/>
          </p:cNvSpPr>
          <p:nvPr/>
        </p:nvSpPr>
        <p:spPr bwMode="auto">
          <a:xfrm>
            <a:off x="179388" y="2781300"/>
            <a:ext cx="1800225" cy="360363"/>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40" name="Rectangle 132"/>
          <p:cNvSpPr>
            <a:spLocks noChangeArrowheads="1"/>
          </p:cNvSpPr>
          <p:nvPr/>
        </p:nvSpPr>
        <p:spPr bwMode="auto">
          <a:xfrm>
            <a:off x="1116013" y="2205038"/>
            <a:ext cx="431800" cy="1511300"/>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45" name="Rectangle 137"/>
          <p:cNvSpPr>
            <a:spLocks noChangeArrowheads="1"/>
          </p:cNvSpPr>
          <p:nvPr/>
        </p:nvSpPr>
        <p:spPr bwMode="auto">
          <a:xfrm>
            <a:off x="179388" y="2781300"/>
            <a:ext cx="936625" cy="360363"/>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46" name="Rectangle 138"/>
          <p:cNvSpPr>
            <a:spLocks noChangeArrowheads="1"/>
          </p:cNvSpPr>
          <p:nvPr/>
        </p:nvSpPr>
        <p:spPr bwMode="auto">
          <a:xfrm>
            <a:off x="1547813" y="2781300"/>
            <a:ext cx="431800" cy="360363"/>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47" name="Rectangle 139"/>
          <p:cNvSpPr>
            <a:spLocks noChangeArrowheads="1"/>
          </p:cNvSpPr>
          <p:nvPr/>
        </p:nvSpPr>
        <p:spPr bwMode="auto">
          <a:xfrm>
            <a:off x="1116013" y="3141663"/>
            <a:ext cx="431800" cy="574675"/>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48" name="Rectangle 140"/>
          <p:cNvSpPr>
            <a:spLocks noChangeArrowheads="1"/>
          </p:cNvSpPr>
          <p:nvPr/>
        </p:nvSpPr>
        <p:spPr bwMode="auto">
          <a:xfrm>
            <a:off x="1116013" y="2205038"/>
            <a:ext cx="431800" cy="574675"/>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51" name="Rectangle 143"/>
          <p:cNvSpPr>
            <a:spLocks noChangeArrowheads="1"/>
          </p:cNvSpPr>
          <p:nvPr/>
        </p:nvSpPr>
        <p:spPr bwMode="auto">
          <a:xfrm>
            <a:off x="179388" y="3141663"/>
            <a:ext cx="936625" cy="574675"/>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52" name="Rectangle 144"/>
          <p:cNvSpPr>
            <a:spLocks noChangeArrowheads="1"/>
          </p:cNvSpPr>
          <p:nvPr/>
        </p:nvSpPr>
        <p:spPr bwMode="auto">
          <a:xfrm>
            <a:off x="179388" y="2205038"/>
            <a:ext cx="936625" cy="574675"/>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53" name="Rectangle 145"/>
          <p:cNvSpPr>
            <a:spLocks noChangeArrowheads="1"/>
          </p:cNvSpPr>
          <p:nvPr/>
        </p:nvSpPr>
        <p:spPr bwMode="auto">
          <a:xfrm>
            <a:off x="1547813" y="2205038"/>
            <a:ext cx="431800" cy="576262"/>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
        <p:nvSpPr>
          <p:cNvPr id="247954" name="Rectangle 146"/>
          <p:cNvSpPr>
            <a:spLocks noChangeArrowheads="1"/>
          </p:cNvSpPr>
          <p:nvPr/>
        </p:nvSpPr>
        <p:spPr bwMode="auto">
          <a:xfrm>
            <a:off x="1547813" y="3141663"/>
            <a:ext cx="431800" cy="576262"/>
          </a:xfrm>
          <a:prstGeom prst="rect">
            <a:avLst/>
          </a:prstGeom>
          <a:solidFill>
            <a:srgbClr val="FFFF99">
              <a:alpha val="39999"/>
            </a:srgbClr>
          </a:solidFill>
          <a:ln w="19050">
            <a:solidFill>
              <a:schemeClr val="tx1"/>
            </a:solid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7810"/>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247811">
                                            <p:txEl>
                                              <p:pRg st="0" end="0"/>
                                            </p:txEl>
                                          </p:spTgt>
                                        </p:tgtEl>
                                        <p:attrNameLst>
                                          <p:attrName>style.visibility</p:attrName>
                                        </p:attrNameLst>
                                      </p:cBhvr>
                                      <p:to>
                                        <p:strVal val="visible"/>
                                      </p:to>
                                    </p:set>
                                    <p:anim calcmode="lin" valueType="num">
                                      <p:cBhvr>
                                        <p:cTn id="10" dur="1000" fill="hold"/>
                                        <p:tgtEl>
                                          <p:spTgt spid="247811">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247811">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247811">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47920"/>
                                        </p:tgtEl>
                                        <p:attrNameLst>
                                          <p:attrName>style.visibility</p:attrName>
                                        </p:attrNameLst>
                                      </p:cBhvr>
                                      <p:to>
                                        <p:strVal val="visible"/>
                                      </p:to>
                                    </p:set>
                                    <p:anim calcmode="lin" valueType="num">
                                      <p:cBhvr>
                                        <p:cTn id="15" dur="1000" fill="hold"/>
                                        <p:tgtEl>
                                          <p:spTgt spid="247920"/>
                                        </p:tgtEl>
                                        <p:attrNameLst>
                                          <p:attrName>ppt_w</p:attrName>
                                        </p:attrNameLst>
                                      </p:cBhvr>
                                      <p:tavLst>
                                        <p:tav tm="0">
                                          <p:val>
                                            <p:strVal val="#ppt_w*0.70"/>
                                          </p:val>
                                        </p:tav>
                                        <p:tav tm="100000">
                                          <p:val>
                                            <p:strVal val="#ppt_w"/>
                                          </p:val>
                                        </p:tav>
                                      </p:tavLst>
                                    </p:anim>
                                    <p:anim calcmode="lin" valueType="num">
                                      <p:cBhvr>
                                        <p:cTn id="16" dur="1000" fill="hold"/>
                                        <p:tgtEl>
                                          <p:spTgt spid="247920"/>
                                        </p:tgtEl>
                                        <p:attrNameLst>
                                          <p:attrName>ppt_h</p:attrName>
                                        </p:attrNameLst>
                                      </p:cBhvr>
                                      <p:tavLst>
                                        <p:tav tm="0">
                                          <p:val>
                                            <p:strVal val="#ppt_h"/>
                                          </p:val>
                                        </p:tav>
                                        <p:tav tm="100000">
                                          <p:val>
                                            <p:strVal val="#ppt_h"/>
                                          </p:val>
                                        </p:tav>
                                      </p:tavLst>
                                    </p:anim>
                                    <p:animEffect transition="in" filter="fade">
                                      <p:cBhvr>
                                        <p:cTn id="17" dur="1000"/>
                                        <p:tgtEl>
                                          <p:spTgt spid="247920"/>
                                        </p:tgtEl>
                                      </p:cBhvr>
                                    </p:animEffect>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1" fill="hold">
                                          <p:stCondLst>
                                            <p:cond delay="0"/>
                                          </p:stCondLst>
                                        </p:cTn>
                                        <p:tgtEl>
                                          <p:spTgt spid="247811">
                                            <p:txEl>
                                              <p:pRg st="2" end="2"/>
                                            </p:txEl>
                                          </p:spTgt>
                                        </p:tgtEl>
                                        <p:attrNameLst>
                                          <p:attrName>style.visibility</p:attrName>
                                        </p:attrNameLst>
                                      </p:cBhvr>
                                      <p:to>
                                        <p:strVal val="visible"/>
                                      </p:to>
                                    </p:set>
                                    <p:anim calcmode="lin" valueType="num">
                                      <p:cBhvr>
                                        <p:cTn id="21" dur="1000" fill="hold"/>
                                        <p:tgtEl>
                                          <p:spTgt spid="2478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478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478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7811">
                                            <p:txEl>
                                              <p:pRg st="3" end="3"/>
                                            </p:txEl>
                                          </p:spTgt>
                                        </p:tgtEl>
                                        <p:attrNameLst>
                                          <p:attrName>style.visibility</p:attrName>
                                        </p:attrNameLst>
                                      </p:cBhvr>
                                      <p:to>
                                        <p:strVal val="visible"/>
                                      </p:to>
                                    </p:set>
                                    <p:anim calcmode="lin" valueType="num">
                                      <p:cBhvr>
                                        <p:cTn id="28" dur="1000" fill="hold"/>
                                        <p:tgtEl>
                                          <p:spTgt spid="2478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478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47811">
                                            <p:txEl>
                                              <p:pRg st="3" end="3"/>
                                            </p:txEl>
                                          </p:spTgt>
                                        </p:tgtEl>
                                      </p:cBhvr>
                                    </p:animEffect>
                                  </p:childTnLst>
                                </p:cTn>
                              </p:par>
                            </p:childTnLst>
                          </p:cTn>
                        </p:par>
                        <p:par>
                          <p:cTn id="31" fill="hold">
                            <p:stCondLst>
                              <p:cond delay="1000"/>
                            </p:stCondLst>
                            <p:childTnLst>
                              <p:par>
                                <p:cTn id="32" presetID="55" presetClass="entr" presetSubtype="0" fill="hold" nodeType="afterEffect">
                                  <p:stCondLst>
                                    <p:cond delay="0"/>
                                  </p:stCondLst>
                                  <p:childTnLst>
                                    <p:set>
                                      <p:cBhvr>
                                        <p:cTn id="33" dur="1" fill="hold">
                                          <p:stCondLst>
                                            <p:cond delay="0"/>
                                          </p:stCondLst>
                                        </p:cTn>
                                        <p:tgtEl>
                                          <p:spTgt spid="247944"/>
                                        </p:tgtEl>
                                        <p:attrNameLst>
                                          <p:attrName>style.visibility</p:attrName>
                                        </p:attrNameLst>
                                      </p:cBhvr>
                                      <p:to>
                                        <p:strVal val="visible"/>
                                      </p:to>
                                    </p:set>
                                    <p:anim calcmode="lin" valueType="num">
                                      <p:cBhvr>
                                        <p:cTn id="34" dur="1000" fill="hold"/>
                                        <p:tgtEl>
                                          <p:spTgt spid="247944"/>
                                        </p:tgtEl>
                                        <p:attrNameLst>
                                          <p:attrName>ppt_w</p:attrName>
                                        </p:attrNameLst>
                                      </p:cBhvr>
                                      <p:tavLst>
                                        <p:tav tm="0">
                                          <p:val>
                                            <p:strVal val="#ppt_w*0.70"/>
                                          </p:val>
                                        </p:tav>
                                        <p:tav tm="100000">
                                          <p:val>
                                            <p:strVal val="#ppt_w"/>
                                          </p:val>
                                        </p:tav>
                                      </p:tavLst>
                                    </p:anim>
                                    <p:anim calcmode="lin" valueType="num">
                                      <p:cBhvr>
                                        <p:cTn id="35" dur="1000" fill="hold"/>
                                        <p:tgtEl>
                                          <p:spTgt spid="247944"/>
                                        </p:tgtEl>
                                        <p:attrNameLst>
                                          <p:attrName>ppt_h</p:attrName>
                                        </p:attrNameLst>
                                      </p:cBhvr>
                                      <p:tavLst>
                                        <p:tav tm="0">
                                          <p:val>
                                            <p:strVal val="#ppt_h"/>
                                          </p:val>
                                        </p:tav>
                                        <p:tav tm="100000">
                                          <p:val>
                                            <p:strVal val="#ppt_h"/>
                                          </p:val>
                                        </p:tav>
                                      </p:tavLst>
                                    </p:anim>
                                    <p:animEffect transition="in" filter="fade">
                                      <p:cBhvr>
                                        <p:cTn id="36" dur="1000"/>
                                        <p:tgtEl>
                                          <p:spTgt spid="247944"/>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47811">
                                            <p:txEl>
                                              <p:pRg st="4" end="4"/>
                                            </p:txEl>
                                          </p:spTgt>
                                        </p:tgtEl>
                                        <p:attrNameLst>
                                          <p:attrName>style.visibility</p:attrName>
                                        </p:attrNameLst>
                                      </p:cBhvr>
                                      <p:to>
                                        <p:strVal val="visible"/>
                                      </p:to>
                                    </p:set>
                                    <p:anim calcmode="lin" valueType="num">
                                      <p:cBhvr>
                                        <p:cTn id="41" dur="1000" fill="hold"/>
                                        <p:tgtEl>
                                          <p:spTgt spid="247811">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247811">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2478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47811">
                                            <p:txEl>
                                              <p:pRg st="5" end="5"/>
                                            </p:txEl>
                                          </p:spTgt>
                                        </p:tgtEl>
                                        <p:attrNameLst>
                                          <p:attrName>style.visibility</p:attrName>
                                        </p:attrNameLst>
                                      </p:cBhvr>
                                      <p:to>
                                        <p:strVal val="visible"/>
                                      </p:to>
                                    </p:set>
                                    <p:anim calcmode="lin" valueType="num">
                                      <p:cBhvr>
                                        <p:cTn id="48" dur="1000" fill="hold"/>
                                        <p:tgtEl>
                                          <p:spTgt spid="247811">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247811">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247811">
                                            <p:txEl>
                                              <p:pRg st="5" end="5"/>
                                            </p:txEl>
                                          </p:spTgt>
                                        </p:tgtEl>
                                      </p:cBhvr>
                                    </p:animEffect>
                                  </p:childTnLst>
                                </p:cTn>
                              </p:par>
                            </p:childTnLst>
                          </p:cTn>
                        </p:par>
                        <p:par>
                          <p:cTn id="51" fill="hold">
                            <p:stCondLst>
                              <p:cond delay="1000"/>
                            </p:stCondLst>
                            <p:childTnLst>
                              <p:par>
                                <p:cTn id="52" presetID="55"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strVal val="#ppt_w*0.70"/>
                                          </p:val>
                                        </p:tav>
                                        <p:tav tm="100000">
                                          <p:val>
                                            <p:strVal val="#ppt_w"/>
                                          </p:val>
                                        </p:tav>
                                      </p:tavLst>
                                    </p:anim>
                                    <p:anim calcmode="lin" valueType="num">
                                      <p:cBhvr>
                                        <p:cTn id="55" dur="1000" fill="hold"/>
                                        <p:tgtEl>
                                          <p:spTgt spid="2"/>
                                        </p:tgtEl>
                                        <p:attrNameLst>
                                          <p:attrName>ppt_h</p:attrName>
                                        </p:attrNameLst>
                                      </p:cBhvr>
                                      <p:tavLst>
                                        <p:tav tm="0">
                                          <p:val>
                                            <p:strVal val="#ppt_h"/>
                                          </p:val>
                                        </p:tav>
                                        <p:tav tm="100000">
                                          <p:val>
                                            <p:strVal val="#ppt_h"/>
                                          </p:val>
                                        </p:tav>
                                      </p:tavLst>
                                    </p:anim>
                                    <p:animEffect transition="in" filter="fade">
                                      <p:cBhvr>
                                        <p:cTn id="56" dur="1000"/>
                                        <p:tgtEl>
                                          <p:spTgt spid="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47940"/>
                                        </p:tgtEl>
                                        <p:attrNameLst>
                                          <p:attrName>style.visibility</p:attrName>
                                        </p:attrNameLst>
                                      </p:cBhvr>
                                      <p:to>
                                        <p:strVal val="visible"/>
                                      </p:to>
                                    </p:set>
                                    <p:animEffect transition="in" filter="dissolve">
                                      <p:cBhvr>
                                        <p:cTn id="59" dur="2000"/>
                                        <p:tgtEl>
                                          <p:spTgt spid="247940"/>
                                        </p:tgtEl>
                                      </p:cBhvr>
                                    </p:animEffect>
                                  </p:childTnLst>
                                  <p:subTnLst>
                                    <p:set>
                                      <p:cBhvr override="childStyle">
                                        <p:cTn dur="1" fill="hold" display="0" masterRel="nextClick" afterEffect="1"/>
                                        <p:tgtEl>
                                          <p:spTgt spid="247940"/>
                                        </p:tgtEl>
                                        <p:attrNameLst>
                                          <p:attrName>style.visibility</p:attrName>
                                        </p:attrNameLst>
                                      </p:cBhvr>
                                      <p:to>
                                        <p:strVal val="hidden"/>
                                      </p:to>
                                    </p:set>
                                  </p:subTnLst>
                                </p:cTn>
                              </p:par>
                              <p:par>
                                <p:cTn id="60" presetID="9" presetClass="entr" presetSubtype="0" fill="hold" grpId="0" nodeType="withEffect">
                                  <p:stCondLst>
                                    <p:cond delay="0"/>
                                  </p:stCondLst>
                                  <p:childTnLst>
                                    <p:set>
                                      <p:cBhvr>
                                        <p:cTn id="61" dur="1" fill="hold">
                                          <p:stCondLst>
                                            <p:cond delay="0"/>
                                          </p:stCondLst>
                                        </p:cTn>
                                        <p:tgtEl>
                                          <p:spTgt spid="247939"/>
                                        </p:tgtEl>
                                        <p:attrNameLst>
                                          <p:attrName>style.visibility</p:attrName>
                                        </p:attrNameLst>
                                      </p:cBhvr>
                                      <p:to>
                                        <p:strVal val="visible"/>
                                      </p:to>
                                    </p:set>
                                    <p:animEffect transition="in" filter="dissolve">
                                      <p:cBhvr>
                                        <p:cTn id="62" dur="500"/>
                                        <p:tgtEl>
                                          <p:spTgt spid="247939"/>
                                        </p:tgtEl>
                                      </p:cBhvr>
                                    </p:animEffect>
                                  </p:childTnLst>
                                  <p:subTnLst>
                                    <p:set>
                                      <p:cBhvr override="childStyle">
                                        <p:cTn dur="1" fill="hold" display="0" masterRel="nextClick" afterEffect="1"/>
                                        <p:tgtEl>
                                          <p:spTgt spid="247939"/>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247811">
                                            <p:txEl>
                                              <p:pRg st="6" end="6"/>
                                            </p:txEl>
                                          </p:spTgt>
                                        </p:tgtEl>
                                        <p:attrNameLst>
                                          <p:attrName>style.visibility</p:attrName>
                                        </p:attrNameLst>
                                      </p:cBhvr>
                                      <p:to>
                                        <p:strVal val="visible"/>
                                      </p:to>
                                    </p:set>
                                    <p:anim calcmode="lin" valueType="num">
                                      <p:cBhvr>
                                        <p:cTn id="67" dur="1000" fill="hold"/>
                                        <p:tgtEl>
                                          <p:spTgt spid="247811">
                                            <p:txEl>
                                              <p:pRg st="6" end="6"/>
                                            </p:txEl>
                                          </p:spTgt>
                                        </p:tgtEl>
                                        <p:attrNameLst>
                                          <p:attrName>ppt_w</p:attrName>
                                        </p:attrNameLst>
                                      </p:cBhvr>
                                      <p:tavLst>
                                        <p:tav tm="0">
                                          <p:val>
                                            <p:strVal val="#ppt_w*0.70"/>
                                          </p:val>
                                        </p:tav>
                                        <p:tav tm="100000">
                                          <p:val>
                                            <p:strVal val="#ppt_w"/>
                                          </p:val>
                                        </p:tav>
                                      </p:tavLst>
                                    </p:anim>
                                    <p:anim calcmode="lin" valueType="num">
                                      <p:cBhvr>
                                        <p:cTn id="68" dur="1000" fill="hold"/>
                                        <p:tgtEl>
                                          <p:spTgt spid="247811">
                                            <p:txEl>
                                              <p:pRg st="6" end="6"/>
                                            </p:txEl>
                                          </p:spTgt>
                                        </p:tgtEl>
                                        <p:attrNameLst>
                                          <p:attrName>ppt_h</p:attrName>
                                        </p:attrNameLst>
                                      </p:cBhvr>
                                      <p:tavLst>
                                        <p:tav tm="0">
                                          <p:val>
                                            <p:strVal val="#ppt_h"/>
                                          </p:val>
                                        </p:tav>
                                        <p:tav tm="100000">
                                          <p:val>
                                            <p:strVal val="#ppt_h"/>
                                          </p:val>
                                        </p:tav>
                                      </p:tavLst>
                                    </p:anim>
                                    <p:animEffect transition="in" filter="fade">
                                      <p:cBhvr>
                                        <p:cTn id="69" dur="1000"/>
                                        <p:tgtEl>
                                          <p:spTgt spid="247811">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247811">
                                            <p:txEl>
                                              <p:pRg st="7" end="7"/>
                                            </p:txEl>
                                          </p:spTgt>
                                        </p:tgtEl>
                                        <p:attrNameLst>
                                          <p:attrName>style.visibility</p:attrName>
                                        </p:attrNameLst>
                                      </p:cBhvr>
                                      <p:to>
                                        <p:strVal val="visible"/>
                                      </p:to>
                                    </p:set>
                                    <p:anim calcmode="lin" valueType="num">
                                      <p:cBhvr>
                                        <p:cTn id="74" dur="1000" fill="hold"/>
                                        <p:tgtEl>
                                          <p:spTgt spid="247811">
                                            <p:txEl>
                                              <p:pRg st="7" end="7"/>
                                            </p:txEl>
                                          </p:spTgt>
                                        </p:tgtEl>
                                        <p:attrNameLst>
                                          <p:attrName>ppt_w</p:attrName>
                                        </p:attrNameLst>
                                      </p:cBhvr>
                                      <p:tavLst>
                                        <p:tav tm="0">
                                          <p:val>
                                            <p:strVal val="#ppt_w*0.70"/>
                                          </p:val>
                                        </p:tav>
                                        <p:tav tm="100000">
                                          <p:val>
                                            <p:strVal val="#ppt_w"/>
                                          </p:val>
                                        </p:tav>
                                      </p:tavLst>
                                    </p:anim>
                                    <p:anim calcmode="lin" valueType="num">
                                      <p:cBhvr>
                                        <p:cTn id="75" dur="1000" fill="hold"/>
                                        <p:tgtEl>
                                          <p:spTgt spid="247811">
                                            <p:txEl>
                                              <p:pRg st="7" end="7"/>
                                            </p:txEl>
                                          </p:spTgt>
                                        </p:tgtEl>
                                        <p:attrNameLst>
                                          <p:attrName>ppt_h</p:attrName>
                                        </p:attrNameLst>
                                      </p:cBhvr>
                                      <p:tavLst>
                                        <p:tav tm="0">
                                          <p:val>
                                            <p:strVal val="#ppt_h"/>
                                          </p:val>
                                        </p:tav>
                                        <p:tav tm="100000">
                                          <p:val>
                                            <p:strVal val="#ppt_h"/>
                                          </p:val>
                                        </p:tav>
                                      </p:tavLst>
                                    </p:anim>
                                    <p:animEffect transition="in" filter="fade">
                                      <p:cBhvr>
                                        <p:cTn id="76" dur="1000"/>
                                        <p:tgtEl>
                                          <p:spTgt spid="247811">
                                            <p:txEl>
                                              <p:pRg st="7" end="7"/>
                                            </p:txEl>
                                          </p:spTgt>
                                        </p:tgtEl>
                                      </p:cBhvr>
                                    </p:animEffect>
                                  </p:childTnLst>
                                </p:cTn>
                              </p:par>
                            </p:childTnLst>
                          </p:cTn>
                        </p:par>
                        <p:par>
                          <p:cTn id="77" fill="hold">
                            <p:stCondLst>
                              <p:cond delay="1000"/>
                            </p:stCondLst>
                            <p:childTnLst>
                              <p:par>
                                <p:cTn id="78" presetID="55" presetClass="entr" presetSubtype="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1000" fill="hold"/>
                                        <p:tgtEl>
                                          <p:spTgt spid="3"/>
                                        </p:tgtEl>
                                        <p:attrNameLst>
                                          <p:attrName>ppt_w</p:attrName>
                                        </p:attrNameLst>
                                      </p:cBhvr>
                                      <p:tavLst>
                                        <p:tav tm="0">
                                          <p:val>
                                            <p:strVal val="#ppt_w*0.70"/>
                                          </p:val>
                                        </p:tav>
                                        <p:tav tm="100000">
                                          <p:val>
                                            <p:strVal val="#ppt_w"/>
                                          </p:val>
                                        </p:tav>
                                      </p:tavLst>
                                    </p:anim>
                                    <p:anim calcmode="lin" valueType="num">
                                      <p:cBhvr>
                                        <p:cTn id="81" dur="1000" fill="hold"/>
                                        <p:tgtEl>
                                          <p:spTgt spid="3"/>
                                        </p:tgtEl>
                                        <p:attrNameLst>
                                          <p:attrName>ppt_h</p:attrName>
                                        </p:attrNameLst>
                                      </p:cBhvr>
                                      <p:tavLst>
                                        <p:tav tm="0">
                                          <p:val>
                                            <p:strVal val="#ppt_h"/>
                                          </p:val>
                                        </p:tav>
                                        <p:tav tm="100000">
                                          <p:val>
                                            <p:strVal val="#ppt_h"/>
                                          </p:val>
                                        </p:tav>
                                      </p:tavLst>
                                    </p:anim>
                                    <p:animEffect transition="in" filter="fade">
                                      <p:cBhvr>
                                        <p:cTn id="82" dur="1000"/>
                                        <p:tgtEl>
                                          <p:spTgt spid="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47945"/>
                                        </p:tgtEl>
                                        <p:attrNameLst>
                                          <p:attrName>style.visibility</p:attrName>
                                        </p:attrNameLst>
                                      </p:cBhvr>
                                      <p:to>
                                        <p:strVal val="visible"/>
                                      </p:to>
                                    </p:set>
                                    <p:animEffect transition="in" filter="dissolve">
                                      <p:cBhvr>
                                        <p:cTn id="85" dur="500"/>
                                        <p:tgtEl>
                                          <p:spTgt spid="247945"/>
                                        </p:tgtEl>
                                      </p:cBhvr>
                                    </p:animEffect>
                                  </p:childTnLst>
                                  <p:subTnLst>
                                    <p:set>
                                      <p:cBhvr override="childStyle">
                                        <p:cTn dur="1" fill="hold" display="0" masterRel="nextClick" afterEffect="1"/>
                                        <p:tgtEl>
                                          <p:spTgt spid="247945"/>
                                        </p:tgtEl>
                                        <p:attrNameLst>
                                          <p:attrName>style.visibility</p:attrName>
                                        </p:attrNameLst>
                                      </p:cBhvr>
                                      <p:to>
                                        <p:strVal val="hidden"/>
                                      </p:to>
                                    </p:set>
                                  </p:subTnLst>
                                </p:cTn>
                              </p:par>
                              <p:par>
                                <p:cTn id="86" presetID="9" presetClass="entr" presetSubtype="0" fill="hold" grpId="0" nodeType="withEffect">
                                  <p:stCondLst>
                                    <p:cond delay="0"/>
                                  </p:stCondLst>
                                  <p:childTnLst>
                                    <p:set>
                                      <p:cBhvr>
                                        <p:cTn id="87" dur="1" fill="hold">
                                          <p:stCondLst>
                                            <p:cond delay="0"/>
                                          </p:stCondLst>
                                        </p:cTn>
                                        <p:tgtEl>
                                          <p:spTgt spid="247946"/>
                                        </p:tgtEl>
                                        <p:attrNameLst>
                                          <p:attrName>style.visibility</p:attrName>
                                        </p:attrNameLst>
                                      </p:cBhvr>
                                      <p:to>
                                        <p:strVal val="visible"/>
                                      </p:to>
                                    </p:set>
                                    <p:animEffect transition="in" filter="dissolve">
                                      <p:cBhvr>
                                        <p:cTn id="88" dur="500"/>
                                        <p:tgtEl>
                                          <p:spTgt spid="247946"/>
                                        </p:tgtEl>
                                      </p:cBhvr>
                                    </p:animEffect>
                                  </p:childTnLst>
                                  <p:subTnLst>
                                    <p:set>
                                      <p:cBhvr override="childStyle">
                                        <p:cTn dur="1" fill="hold" display="0" masterRel="nextClick" afterEffect="1"/>
                                        <p:tgtEl>
                                          <p:spTgt spid="247946"/>
                                        </p:tgtEl>
                                        <p:attrNameLst>
                                          <p:attrName>style.visibility</p:attrName>
                                        </p:attrNameLst>
                                      </p:cBhvr>
                                      <p:to>
                                        <p:strVal val="hidden"/>
                                      </p:to>
                                    </p:set>
                                  </p:subTnLst>
                                </p:cTn>
                              </p:par>
                              <p:par>
                                <p:cTn id="89" presetID="9" presetClass="entr" presetSubtype="0" fill="hold" grpId="0" nodeType="withEffect">
                                  <p:stCondLst>
                                    <p:cond delay="0"/>
                                  </p:stCondLst>
                                  <p:childTnLst>
                                    <p:set>
                                      <p:cBhvr>
                                        <p:cTn id="90" dur="1" fill="hold">
                                          <p:stCondLst>
                                            <p:cond delay="0"/>
                                          </p:stCondLst>
                                        </p:cTn>
                                        <p:tgtEl>
                                          <p:spTgt spid="247947"/>
                                        </p:tgtEl>
                                        <p:attrNameLst>
                                          <p:attrName>style.visibility</p:attrName>
                                        </p:attrNameLst>
                                      </p:cBhvr>
                                      <p:to>
                                        <p:strVal val="visible"/>
                                      </p:to>
                                    </p:set>
                                    <p:animEffect transition="in" filter="dissolve">
                                      <p:cBhvr>
                                        <p:cTn id="91" dur="500"/>
                                        <p:tgtEl>
                                          <p:spTgt spid="247947"/>
                                        </p:tgtEl>
                                      </p:cBhvr>
                                    </p:animEffect>
                                  </p:childTnLst>
                                  <p:subTnLst>
                                    <p:set>
                                      <p:cBhvr override="childStyle">
                                        <p:cTn dur="1" fill="hold" display="0" masterRel="nextClick" afterEffect="1"/>
                                        <p:tgtEl>
                                          <p:spTgt spid="247947"/>
                                        </p:tgtEl>
                                        <p:attrNameLst>
                                          <p:attrName>style.visibility</p:attrName>
                                        </p:attrNameLst>
                                      </p:cBhvr>
                                      <p:to>
                                        <p:strVal val="hidden"/>
                                      </p:to>
                                    </p:set>
                                  </p:subTnLst>
                                </p:cTn>
                              </p:par>
                              <p:par>
                                <p:cTn id="92" presetID="9" presetClass="entr" presetSubtype="0" fill="hold" grpId="0" nodeType="withEffect">
                                  <p:stCondLst>
                                    <p:cond delay="0"/>
                                  </p:stCondLst>
                                  <p:childTnLst>
                                    <p:set>
                                      <p:cBhvr>
                                        <p:cTn id="93" dur="1" fill="hold">
                                          <p:stCondLst>
                                            <p:cond delay="0"/>
                                          </p:stCondLst>
                                        </p:cTn>
                                        <p:tgtEl>
                                          <p:spTgt spid="247948"/>
                                        </p:tgtEl>
                                        <p:attrNameLst>
                                          <p:attrName>style.visibility</p:attrName>
                                        </p:attrNameLst>
                                      </p:cBhvr>
                                      <p:to>
                                        <p:strVal val="visible"/>
                                      </p:to>
                                    </p:set>
                                    <p:animEffect transition="in" filter="dissolve">
                                      <p:cBhvr>
                                        <p:cTn id="94" dur="500"/>
                                        <p:tgtEl>
                                          <p:spTgt spid="247948"/>
                                        </p:tgtEl>
                                      </p:cBhvr>
                                    </p:animEffect>
                                  </p:childTnLst>
                                  <p:subTnLst>
                                    <p:set>
                                      <p:cBhvr override="childStyle">
                                        <p:cTn dur="1" fill="hold" display="0" masterRel="nextClick" afterEffect="1"/>
                                        <p:tgtEl>
                                          <p:spTgt spid="247948"/>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247811">
                                            <p:txEl>
                                              <p:pRg st="8" end="8"/>
                                            </p:txEl>
                                          </p:spTgt>
                                        </p:tgtEl>
                                        <p:attrNameLst>
                                          <p:attrName>style.visibility</p:attrName>
                                        </p:attrNameLst>
                                      </p:cBhvr>
                                      <p:to>
                                        <p:strVal val="visible"/>
                                      </p:to>
                                    </p:set>
                                    <p:anim calcmode="lin" valueType="num">
                                      <p:cBhvr>
                                        <p:cTn id="99" dur="1000" fill="hold"/>
                                        <p:tgtEl>
                                          <p:spTgt spid="247811">
                                            <p:txEl>
                                              <p:pRg st="8" end="8"/>
                                            </p:txEl>
                                          </p:spTgt>
                                        </p:tgtEl>
                                        <p:attrNameLst>
                                          <p:attrName>ppt_w</p:attrName>
                                        </p:attrNameLst>
                                      </p:cBhvr>
                                      <p:tavLst>
                                        <p:tav tm="0">
                                          <p:val>
                                            <p:strVal val="#ppt_w*0.70"/>
                                          </p:val>
                                        </p:tav>
                                        <p:tav tm="100000">
                                          <p:val>
                                            <p:strVal val="#ppt_w"/>
                                          </p:val>
                                        </p:tav>
                                      </p:tavLst>
                                    </p:anim>
                                    <p:anim calcmode="lin" valueType="num">
                                      <p:cBhvr>
                                        <p:cTn id="100" dur="1000" fill="hold"/>
                                        <p:tgtEl>
                                          <p:spTgt spid="247811">
                                            <p:txEl>
                                              <p:pRg st="8" end="8"/>
                                            </p:txEl>
                                          </p:spTgt>
                                        </p:tgtEl>
                                        <p:attrNameLst>
                                          <p:attrName>ppt_h</p:attrName>
                                        </p:attrNameLst>
                                      </p:cBhvr>
                                      <p:tavLst>
                                        <p:tav tm="0">
                                          <p:val>
                                            <p:strVal val="#ppt_h"/>
                                          </p:val>
                                        </p:tav>
                                        <p:tav tm="100000">
                                          <p:val>
                                            <p:strVal val="#ppt_h"/>
                                          </p:val>
                                        </p:tav>
                                      </p:tavLst>
                                    </p:anim>
                                    <p:animEffect transition="in" filter="fade">
                                      <p:cBhvr>
                                        <p:cTn id="101" dur="1000"/>
                                        <p:tgtEl>
                                          <p:spTgt spid="247811">
                                            <p:txEl>
                                              <p:pRg st="8" end="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grpId="0" nodeType="clickEffect">
                                  <p:stCondLst>
                                    <p:cond delay="0"/>
                                  </p:stCondLst>
                                  <p:childTnLst>
                                    <p:set>
                                      <p:cBhvr>
                                        <p:cTn id="105" dur="1" fill="hold">
                                          <p:stCondLst>
                                            <p:cond delay="0"/>
                                          </p:stCondLst>
                                        </p:cTn>
                                        <p:tgtEl>
                                          <p:spTgt spid="247811">
                                            <p:txEl>
                                              <p:pRg st="9" end="9"/>
                                            </p:txEl>
                                          </p:spTgt>
                                        </p:tgtEl>
                                        <p:attrNameLst>
                                          <p:attrName>style.visibility</p:attrName>
                                        </p:attrNameLst>
                                      </p:cBhvr>
                                      <p:to>
                                        <p:strVal val="visible"/>
                                      </p:to>
                                    </p:set>
                                    <p:anim calcmode="lin" valueType="num">
                                      <p:cBhvr>
                                        <p:cTn id="106" dur="1000" fill="hold"/>
                                        <p:tgtEl>
                                          <p:spTgt spid="247811">
                                            <p:txEl>
                                              <p:pRg st="9" end="9"/>
                                            </p:txEl>
                                          </p:spTgt>
                                        </p:tgtEl>
                                        <p:attrNameLst>
                                          <p:attrName>ppt_w</p:attrName>
                                        </p:attrNameLst>
                                      </p:cBhvr>
                                      <p:tavLst>
                                        <p:tav tm="0">
                                          <p:val>
                                            <p:strVal val="#ppt_w*0.70"/>
                                          </p:val>
                                        </p:tav>
                                        <p:tav tm="100000">
                                          <p:val>
                                            <p:strVal val="#ppt_w"/>
                                          </p:val>
                                        </p:tav>
                                      </p:tavLst>
                                    </p:anim>
                                    <p:anim calcmode="lin" valueType="num">
                                      <p:cBhvr>
                                        <p:cTn id="107" dur="1000" fill="hold"/>
                                        <p:tgtEl>
                                          <p:spTgt spid="247811">
                                            <p:txEl>
                                              <p:pRg st="9" end="9"/>
                                            </p:txEl>
                                          </p:spTgt>
                                        </p:tgtEl>
                                        <p:attrNameLst>
                                          <p:attrName>ppt_h</p:attrName>
                                        </p:attrNameLst>
                                      </p:cBhvr>
                                      <p:tavLst>
                                        <p:tav tm="0">
                                          <p:val>
                                            <p:strVal val="#ppt_h"/>
                                          </p:val>
                                        </p:tav>
                                        <p:tav tm="100000">
                                          <p:val>
                                            <p:strVal val="#ppt_h"/>
                                          </p:val>
                                        </p:tav>
                                      </p:tavLst>
                                    </p:anim>
                                    <p:animEffect transition="in" filter="fade">
                                      <p:cBhvr>
                                        <p:cTn id="108" dur="1000"/>
                                        <p:tgtEl>
                                          <p:spTgt spid="247811">
                                            <p:txEl>
                                              <p:pRg st="9" end="9"/>
                                            </p:txEl>
                                          </p:spTgt>
                                        </p:tgtEl>
                                      </p:cBhvr>
                                    </p:animEffect>
                                  </p:childTnLst>
                                </p:cTn>
                              </p:par>
                            </p:childTnLst>
                          </p:cTn>
                        </p:par>
                        <p:par>
                          <p:cTn id="109" fill="hold">
                            <p:stCondLst>
                              <p:cond delay="1000"/>
                            </p:stCondLst>
                            <p:childTnLst>
                              <p:par>
                                <p:cTn id="110" presetID="55" presetClass="entr" presetSubtype="0" fill="hold" nodeType="afterEffect">
                                  <p:stCondLst>
                                    <p:cond delay="0"/>
                                  </p:stCondLst>
                                  <p:childTnLst>
                                    <p:set>
                                      <p:cBhvr>
                                        <p:cTn id="111" dur="1" fill="hold">
                                          <p:stCondLst>
                                            <p:cond delay="0"/>
                                          </p:stCondLst>
                                        </p:cTn>
                                        <p:tgtEl>
                                          <p:spTgt spid="4"/>
                                        </p:tgtEl>
                                        <p:attrNameLst>
                                          <p:attrName>style.visibility</p:attrName>
                                        </p:attrNameLst>
                                      </p:cBhvr>
                                      <p:to>
                                        <p:strVal val="visible"/>
                                      </p:to>
                                    </p:set>
                                    <p:anim calcmode="lin" valueType="num">
                                      <p:cBhvr>
                                        <p:cTn id="112" dur="1000" fill="hold"/>
                                        <p:tgtEl>
                                          <p:spTgt spid="4"/>
                                        </p:tgtEl>
                                        <p:attrNameLst>
                                          <p:attrName>ppt_w</p:attrName>
                                        </p:attrNameLst>
                                      </p:cBhvr>
                                      <p:tavLst>
                                        <p:tav tm="0">
                                          <p:val>
                                            <p:strVal val="#ppt_w*0.70"/>
                                          </p:val>
                                        </p:tav>
                                        <p:tav tm="100000">
                                          <p:val>
                                            <p:strVal val="#ppt_w"/>
                                          </p:val>
                                        </p:tav>
                                      </p:tavLst>
                                    </p:anim>
                                    <p:anim calcmode="lin" valueType="num">
                                      <p:cBhvr>
                                        <p:cTn id="113" dur="1000" fill="hold"/>
                                        <p:tgtEl>
                                          <p:spTgt spid="4"/>
                                        </p:tgtEl>
                                        <p:attrNameLst>
                                          <p:attrName>ppt_h</p:attrName>
                                        </p:attrNameLst>
                                      </p:cBhvr>
                                      <p:tavLst>
                                        <p:tav tm="0">
                                          <p:val>
                                            <p:strVal val="#ppt_h"/>
                                          </p:val>
                                        </p:tav>
                                        <p:tav tm="100000">
                                          <p:val>
                                            <p:strVal val="#ppt_h"/>
                                          </p:val>
                                        </p:tav>
                                      </p:tavLst>
                                    </p:anim>
                                    <p:animEffect transition="in" filter="fade">
                                      <p:cBhvr>
                                        <p:cTn id="114" dur="1000"/>
                                        <p:tgtEl>
                                          <p:spTgt spid="4"/>
                                        </p:tgtEl>
                                      </p:cBhvr>
                                    </p:animEffect>
                                  </p:childTnLst>
                                </p:cTn>
                              </p:par>
                            </p:childTnLst>
                          </p:cTn>
                        </p:par>
                        <p:par>
                          <p:cTn id="115" fill="hold">
                            <p:stCondLst>
                              <p:cond delay="2000"/>
                            </p:stCondLst>
                            <p:childTnLst>
                              <p:par>
                                <p:cTn id="116" presetID="9" presetClass="entr" presetSubtype="0" fill="hold" grpId="0" nodeType="afterEffect">
                                  <p:stCondLst>
                                    <p:cond delay="0"/>
                                  </p:stCondLst>
                                  <p:childTnLst>
                                    <p:set>
                                      <p:cBhvr>
                                        <p:cTn id="117" dur="1" fill="hold">
                                          <p:stCondLst>
                                            <p:cond delay="0"/>
                                          </p:stCondLst>
                                        </p:cTn>
                                        <p:tgtEl>
                                          <p:spTgt spid="247951"/>
                                        </p:tgtEl>
                                        <p:attrNameLst>
                                          <p:attrName>style.visibility</p:attrName>
                                        </p:attrNameLst>
                                      </p:cBhvr>
                                      <p:to>
                                        <p:strVal val="visible"/>
                                      </p:to>
                                    </p:set>
                                    <p:animEffect transition="in" filter="dissolve">
                                      <p:cBhvr>
                                        <p:cTn id="118" dur="500"/>
                                        <p:tgtEl>
                                          <p:spTgt spid="247951"/>
                                        </p:tgtEl>
                                      </p:cBhvr>
                                    </p:animEffect>
                                  </p:childTnLst>
                                </p:cTn>
                              </p:par>
                            </p:childTnLst>
                          </p:cTn>
                        </p:par>
                        <p:par>
                          <p:cTn id="119" fill="hold">
                            <p:stCondLst>
                              <p:cond delay="2500"/>
                            </p:stCondLst>
                            <p:childTnLst>
                              <p:par>
                                <p:cTn id="120" presetID="9" presetClass="entr" presetSubtype="0" fill="hold" grpId="0" nodeType="afterEffect">
                                  <p:stCondLst>
                                    <p:cond delay="0"/>
                                  </p:stCondLst>
                                  <p:childTnLst>
                                    <p:set>
                                      <p:cBhvr>
                                        <p:cTn id="121" dur="1" fill="hold">
                                          <p:stCondLst>
                                            <p:cond delay="0"/>
                                          </p:stCondLst>
                                        </p:cTn>
                                        <p:tgtEl>
                                          <p:spTgt spid="247952"/>
                                        </p:tgtEl>
                                        <p:attrNameLst>
                                          <p:attrName>style.visibility</p:attrName>
                                        </p:attrNameLst>
                                      </p:cBhvr>
                                      <p:to>
                                        <p:strVal val="visible"/>
                                      </p:to>
                                    </p:set>
                                    <p:animEffect transition="in" filter="dissolve">
                                      <p:cBhvr>
                                        <p:cTn id="122" dur="500"/>
                                        <p:tgtEl>
                                          <p:spTgt spid="247952"/>
                                        </p:tgtEl>
                                      </p:cBhvr>
                                    </p:animEffect>
                                  </p:childTnLst>
                                </p:cTn>
                              </p:par>
                            </p:childTnLst>
                          </p:cTn>
                        </p:par>
                        <p:par>
                          <p:cTn id="123" fill="hold">
                            <p:stCondLst>
                              <p:cond delay="3000"/>
                            </p:stCondLst>
                            <p:childTnLst>
                              <p:par>
                                <p:cTn id="124" presetID="9" presetClass="entr" presetSubtype="0" fill="hold" grpId="0" nodeType="afterEffect">
                                  <p:stCondLst>
                                    <p:cond delay="0"/>
                                  </p:stCondLst>
                                  <p:childTnLst>
                                    <p:set>
                                      <p:cBhvr>
                                        <p:cTn id="125" dur="1" fill="hold">
                                          <p:stCondLst>
                                            <p:cond delay="0"/>
                                          </p:stCondLst>
                                        </p:cTn>
                                        <p:tgtEl>
                                          <p:spTgt spid="247953"/>
                                        </p:tgtEl>
                                        <p:attrNameLst>
                                          <p:attrName>style.visibility</p:attrName>
                                        </p:attrNameLst>
                                      </p:cBhvr>
                                      <p:to>
                                        <p:strVal val="visible"/>
                                      </p:to>
                                    </p:set>
                                    <p:animEffect transition="in" filter="dissolve">
                                      <p:cBhvr>
                                        <p:cTn id="126" dur="500"/>
                                        <p:tgtEl>
                                          <p:spTgt spid="247953"/>
                                        </p:tgtEl>
                                      </p:cBhvr>
                                    </p:animEffect>
                                  </p:childTnLst>
                                </p:cTn>
                              </p:par>
                            </p:childTnLst>
                          </p:cTn>
                        </p:par>
                        <p:par>
                          <p:cTn id="127" fill="hold">
                            <p:stCondLst>
                              <p:cond delay="3500"/>
                            </p:stCondLst>
                            <p:childTnLst>
                              <p:par>
                                <p:cTn id="128" presetID="9" presetClass="entr" presetSubtype="0" fill="hold" grpId="0" nodeType="afterEffect">
                                  <p:stCondLst>
                                    <p:cond delay="0"/>
                                  </p:stCondLst>
                                  <p:childTnLst>
                                    <p:set>
                                      <p:cBhvr>
                                        <p:cTn id="129" dur="1" fill="hold">
                                          <p:stCondLst>
                                            <p:cond delay="0"/>
                                          </p:stCondLst>
                                        </p:cTn>
                                        <p:tgtEl>
                                          <p:spTgt spid="247954"/>
                                        </p:tgtEl>
                                        <p:attrNameLst>
                                          <p:attrName>style.visibility</p:attrName>
                                        </p:attrNameLst>
                                      </p:cBhvr>
                                      <p:to>
                                        <p:strVal val="visible"/>
                                      </p:to>
                                    </p:set>
                                    <p:animEffect transition="in" filter="dissolve">
                                      <p:cBhvr>
                                        <p:cTn id="130" dur="500"/>
                                        <p:tgtEl>
                                          <p:spTgt spid="24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autoUpdateAnimBg="0"/>
      <p:bldP spid="247811" grpId="0" build="p" autoUpdateAnimBg="0" advAuto="0"/>
      <p:bldP spid="247920" grpId="0"/>
      <p:bldP spid="247939" grpId="0" animBg="1"/>
      <p:bldP spid="247940" grpId="0" animBg="1"/>
      <p:bldP spid="247945" grpId="0" animBg="1"/>
      <p:bldP spid="247946" grpId="0" animBg="1"/>
      <p:bldP spid="247947" grpId="0" animBg="1"/>
      <p:bldP spid="247948" grpId="0" animBg="1"/>
      <p:bldP spid="247951" grpId="0" animBg="1"/>
      <p:bldP spid="247952" grpId="0" animBg="1"/>
      <p:bldP spid="247953" grpId="0" animBg="1"/>
      <p:bldP spid="24795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r" eaLnBrk="1" hangingPunct="1"/>
            <a:r>
              <a:rPr lang="he-IL" smtClean="0">
                <a:solidFill>
                  <a:schemeClr val="hlink"/>
                </a:solidFill>
              </a:rPr>
              <a:t>תרגיל 4</a:t>
            </a:r>
            <a:endParaRPr lang="en-US" smtClean="0">
              <a:solidFill>
                <a:schemeClr val="hlink"/>
              </a:solidFill>
            </a:endParaRPr>
          </a:p>
        </p:txBody>
      </p:sp>
      <p:sp>
        <p:nvSpPr>
          <p:cNvPr id="250883" name="Rectangle 3"/>
          <p:cNvSpPr>
            <a:spLocks noGrp="1" noChangeArrowheads="1"/>
          </p:cNvSpPr>
          <p:nvPr>
            <p:ph type="body" idx="1"/>
          </p:nvPr>
        </p:nvSpPr>
        <p:spPr>
          <a:xfrm>
            <a:off x="179388" y="2133600"/>
            <a:ext cx="8713787" cy="4130675"/>
          </a:xfrm>
        </p:spPr>
        <p:txBody>
          <a:bodyPr/>
          <a:lstStyle/>
          <a:p>
            <a:pPr eaLnBrk="1" hangingPunct="1">
              <a:lnSpc>
                <a:spcPct val="90000"/>
              </a:lnSpc>
            </a:pPr>
            <a:r>
              <a:rPr lang="he-IL" sz="2400" smtClean="0"/>
              <a:t>נתון: 55% לומדים לתואר במנהל עסקים </a:t>
            </a:r>
            <a:r>
              <a:rPr lang="en-US" sz="2400" smtClean="0"/>
              <a:t>P(A)</a:t>
            </a:r>
            <a:r>
              <a:rPr lang="he-IL" sz="2400" smtClean="0"/>
              <a:t>. 60% לומדים לתואר בכלכלה </a:t>
            </a:r>
            <a:r>
              <a:rPr lang="en-US" sz="2400" smtClean="0"/>
              <a:t>P(B)</a:t>
            </a:r>
            <a:r>
              <a:rPr lang="he-IL" sz="2400" smtClean="0"/>
              <a:t>. 15% לומדים לתואר הן למנהל עסקים והן לכלכלה </a:t>
            </a:r>
            <a:r>
              <a:rPr lang="en-US" sz="2400" smtClean="0"/>
              <a:t>P(A</a:t>
            </a:r>
            <a:r>
              <a:rPr lang="en-US" sz="2400" smtClean="0">
                <a:sym typeface="Symbol" pitchFamily="18" charset="2"/>
              </a:rPr>
              <a:t>B)</a:t>
            </a:r>
            <a:r>
              <a:rPr lang="he-IL" sz="2400" smtClean="0"/>
              <a:t>.  </a:t>
            </a:r>
          </a:p>
          <a:p>
            <a:pPr eaLnBrk="1" hangingPunct="1">
              <a:lnSpc>
                <a:spcPct val="90000"/>
              </a:lnSpc>
            </a:pPr>
            <a:endParaRPr lang="he-IL" sz="2400" smtClean="0"/>
          </a:p>
          <a:p>
            <a:pPr lvl="1" eaLnBrk="1" hangingPunct="1">
              <a:lnSpc>
                <a:spcPct val="110000"/>
              </a:lnSpc>
              <a:buSzPct val="80000"/>
              <a:buFont typeface="Wingdings" pitchFamily="2" charset="2"/>
              <a:buChar char=""/>
            </a:pPr>
            <a:r>
              <a:rPr lang="he-IL" sz="2000" smtClean="0"/>
              <a:t>מה ההסתברות שסטודנט מסוים לא לומד לתואר במנהל עסקים ולא לכלכלה (ולא בשניהם)? </a:t>
            </a:r>
          </a:p>
          <a:p>
            <a:pPr lvl="1" eaLnBrk="1" hangingPunct="1">
              <a:lnSpc>
                <a:spcPct val="110000"/>
              </a:lnSpc>
              <a:buClr>
                <a:srgbClr val="FF9966"/>
              </a:buClr>
              <a:buSzPct val="80000"/>
              <a:buFont typeface="Wingdings" pitchFamily="2" charset="2"/>
              <a:buChar char=""/>
            </a:pPr>
            <a:r>
              <a:rPr lang="he-IL" sz="2000" smtClean="0"/>
              <a:t>המשלים של האיחוד. </a:t>
            </a:r>
            <a:r>
              <a:rPr lang="en-US" sz="1600" smtClean="0"/>
              <a:t>P(A) </a:t>
            </a:r>
            <a:r>
              <a:rPr lang="en-US" sz="1600" smtClean="0">
                <a:sym typeface="Symbol" pitchFamily="18" charset="2"/>
              </a:rPr>
              <a:t>+ P(B) - </a:t>
            </a:r>
            <a:r>
              <a:rPr lang="en-US" sz="1600" smtClean="0"/>
              <a:t>P(A</a:t>
            </a:r>
            <a:r>
              <a:rPr lang="en-US" sz="1600" smtClean="0">
                <a:sym typeface="Symbol" pitchFamily="18" charset="2"/>
              </a:rPr>
              <a:t>B) = 60% + 55% - 15% = 100%</a:t>
            </a:r>
            <a:r>
              <a:rPr lang="he-IL" sz="2000" smtClean="0">
                <a:sym typeface="Symbol" pitchFamily="18" charset="2"/>
              </a:rPr>
              <a:t>. ולכן 0%.</a:t>
            </a:r>
            <a:endParaRPr lang="he-IL" sz="2000" smtClean="0"/>
          </a:p>
          <a:p>
            <a:pPr lvl="1" eaLnBrk="1" hangingPunct="1">
              <a:lnSpc>
                <a:spcPct val="110000"/>
              </a:lnSpc>
              <a:buSzPct val="80000"/>
              <a:buFont typeface="Wingdings" pitchFamily="2" charset="2"/>
              <a:buChar char=""/>
            </a:pPr>
            <a:r>
              <a:rPr lang="he-IL" sz="2000" smtClean="0"/>
              <a:t>מה ההסתברות שסטודנט מסוים לומד רק מנהל עסקים?</a:t>
            </a:r>
          </a:p>
          <a:p>
            <a:pPr lvl="1" eaLnBrk="1" hangingPunct="1">
              <a:lnSpc>
                <a:spcPct val="110000"/>
              </a:lnSpc>
              <a:buSzPct val="80000"/>
              <a:buFont typeface="Wingdings" pitchFamily="2" charset="2"/>
              <a:buChar char=""/>
            </a:pPr>
            <a:r>
              <a:rPr lang="en-US" sz="2000" smtClean="0"/>
              <a:t>P(A) </a:t>
            </a:r>
            <a:r>
              <a:rPr lang="en-US" sz="2000" smtClean="0">
                <a:sym typeface="Symbol" pitchFamily="18" charset="2"/>
              </a:rPr>
              <a:t>- </a:t>
            </a:r>
            <a:r>
              <a:rPr lang="en-US" sz="2000" smtClean="0"/>
              <a:t>P(A</a:t>
            </a:r>
            <a:r>
              <a:rPr lang="en-US" sz="2000" smtClean="0">
                <a:sym typeface="Symbol" pitchFamily="18" charset="2"/>
              </a:rPr>
              <a:t>B) = 55%% - 15% = 40%</a:t>
            </a:r>
            <a:r>
              <a:rPr lang="he-IL" sz="2000" smtClean="0">
                <a:sym typeface="Symbol" pitchFamily="18" charset="2"/>
              </a:rPr>
              <a:t>.</a:t>
            </a:r>
            <a:endParaRPr lang="en-US" sz="2000" smtClean="0">
              <a:sym typeface="Symbol" pitchFamily="18" charset="2"/>
            </a:endParaRPr>
          </a:p>
          <a:p>
            <a:pPr lvl="1" eaLnBrk="1" hangingPunct="1">
              <a:lnSpc>
                <a:spcPct val="110000"/>
              </a:lnSpc>
              <a:buSzPct val="80000"/>
              <a:buFont typeface="Wingdings" pitchFamily="2" charset="2"/>
              <a:buChar char=""/>
            </a:pPr>
            <a:r>
              <a:rPr lang="he-IL" sz="2000" smtClean="0"/>
              <a:t>מה ההסתברות שסטודנט מסוים לומד רק מנהל עסקים או רק כלכלה? </a:t>
            </a:r>
          </a:p>
          <a:p>
            <a:pPr lvl="1" eaLnBrk="1" hangingPunct="1">
              <a:lnSpc>
                <a:spcPct val="110000"/>
              </a:lnSpc>
              <a:buSzPct val="80000"/>
              <a:buFont typeface="Wingdings" pitchFamily="2" charset="2"/>
              <a:buChar char=""/>
            </a:pPr>
            <a:r>
              <a:rPr lang="en-US" sz="1800" b="1" smtClean="0"/>
              <a:t>P(A) – P(A</a:t>
            </a:r>
            <a:r>
              <a:rPr lang="en-US" sz="1800" b="1" smtClean="0">
                <a:sym typeface="Symbol" pitchFamily="18" charset="2"/>
              </a:rPr>
              <a:t>B) + P(B) - </a:t>
            </a:r>
            <a:r>
              <a:rPr lang="en-US" sz="1800" b="1" smtClean="0"/>
              <a:t>P(A</a:t>
            </a:r>
            <a:r>
              <a:rPr lang="en-US" sz="1800" b="1" smtClean="0">
                <a:sym typeface="Symbol" pitchFamily="18" charset="2"/>
              </a:rPr>
              <a:t>B) = 55% - 15% + 60% - 15% = 85%</a:t>
            </a:r>
            <a:r>
              <a:rPr lang="he-IL" sz="1800" b="1" smtClean="0">
                <a:sym typeface="Symbol" pitchFamily="18" charset="2"/>
              </a:rPr>
              <a:t>.</a:t>
            </a:r>
          </a:p>
        </p:txBody>
      </p:sp>
      <p:sp>
        <p:nvSpPr>
          <p:cNvPr id="162820" name="Oval 71"/>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fade">
                                      <p:cBhvr>
                                        <p:cTn id="7" dur="2000"/>
                                        <p:tgtEl>
                                          <p:spTgt spid="2508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0883">
                                            <p:txEl>
                                              <p:pRg st="2" end="2"/>
                                            </p:txEl>
                                          </p:spTgt>
                                        </p:tgtEl>
                                        <p:attrNameLst>
                                          <p:attrName>style.visibility</p:attrName>
                                        </p:attrNameLst>
                                      </p:cBhvr>
                                      <p:to>
                                        <p:strVal val="visible"/>
                                      </p:to>
                                    </p:set>
                                    <p:animEffect transition="in" filter="fade">
                                      <p:cBhvr>
                                        <p:cTn id="11" dur="2000"/>
                                        <p:tgtEl>
                                          <p:spTgt spid="25088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0883">
                                            <p:txEl>
                                              <p:pRg st="3" end="3"/>
                                            </p:txEl>
                                          </p:spTgt>
                                        </p:tgtEl>
                                        <p:attrNameLst>
                                          <p:attrName>style.visibility</p:attrName>
                                        </p:attrNameLst>
                                      </p:cBhvr>
                                      <p:to>
                                        <p:strVal val="visible"/>
                                      </p:to>
                                    </p:set>
                                    <p:animEffect transition="in" filter="fade">
                                      <p:cBhvr>
                                        <p:cTn id="16" dur="2000"/>
                                        <p:tgtEl>
                                          <p:spTgt spid="250883">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0883">
                                            <p:txEl>
                                              <p:pRg st="4" end="4"/>
                                            </p:txEl>
                                          </p:spTgt>
                                        </p:tgtEl>
                                        <p:attrNameLst>
                                          <p:attrName>style.visibility</p:attrName>
                                        </p:attrNameLst>
                                      </p:cBhvr>
                                      <p:to>
                                        <p:strVal val="visible"/>
                                      </p:to>
                                    </p:set>
                                    <p:animEffect transition="in" filter="fade">
                                      <p:cBhvr>
                                        <p:cTn id="20" dur="2000"/>
                                        <p:tgtEl>
                                          <p:spTgt spid="25088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0883">
                                            <p:txEl>
                                              <p:pRg st="5" end="5"/>
                                            </p:txEl>
                                          </p:spTgt>
                                        </p:tgtEl>
                                        <p:attrNameLst>
                                          <p:attrName>style.visibility</p:attrName>
                                        </p:attrNameLst>
                                      </p:cBhvr>
                                      <p:to>
                                        <p:strVal val="visible"/>
                                      </p:to>
                                    </p:set>
                                    <p:animEffect transition="in" filter="fade">
                                      <p:cBhvr>
                                        <p:cTn id="25" dur="2000"/>
                                        <p:tgtEl>
                                          <p:spTgt spid="250883">
                                            <p:txEl>
                                              <p:pRg st="5" end="5"/>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50883">
                                            <p:txEl>
                                              <p:pRg st="6" end="6"/>
                                            </p:txEl>
                                          </p:spTgt>
                                        </p:tgtEl>
                                        <p:attrNameLst>
                                          <p:attrName>style.visibility</p:attrName>
                                        </p:attrNameLst>
                                      </p:cBhvr>
                                      <p:to>
                                        <p:strVal val="visible"/>
                                      </p:to>
                                    </p:set>
                                    <p:animEffect transition="in" filter="fade">
                                      <p:cBhvr>
                                        <p:cTn id="29" dur="2000"/>
                                        <p:tgtEl>
                                          <p:spTgt spid="25088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0883">
                                            <p:txEl>
                                              <p:pRg st="7" end="7"/>
                                            </p:txEl>
                                          </p:spTgt>
                                        </p:tgtEl>
                                        <p:attrNameLst>
                                          <p:attrName>style.visibility</p:attrName>
                                        </p:attrNameLst>
                                      </p:cBhvr>
                                      <p:to>
                                        <p:strVal val="visible"/>
                                      </p:to>
                                    </p:set>
                                    <p:animEffect transition="in" filter="fade">
                                      <p:cBhvr>
                                        <p:cTn id="34" dur="2000"/>
                                        <p:tgtEl>
                                          <p:spTgt spid="250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r" eaLnBrk="1" hangingPunct="1"/>
            <a:r>
              <a:rPr lang="he-IL" smtClean="0">
                <a:solidFill>
                  <a:schemeClr val="hlink"/>
                </a:solidFill>
              </a:rPr>
              <a:t>תרגיל 5</a:t>
            </a:r>
            <a:endParaRPr lang="en-US" smtClean="0">
              <a:solidFill>
                <a:schemeClr val="hlink"/>
              </a:solidFill>
            </a:endParaRPr>
          </a:p>
        </p:txBody>
      </p:sp>
      <p:sp>
        <p:nvSpPr>
          <p:cNvPr id="251907" name="Rectangle 3"/>
          <p:cNvSpPr>
            <a:spLocks noGrp="1" noChangeArrowheads="1"/>
          </p:cNvSpPr>
          <p:nvPr>
            <p:ph type="body" idx="1"/>
          </p:nvPr>
        </p:nvSpPr>
        <p:spPr>
          <a:xfrm>
            <a:off x="250825" y="1916113"/>
            <a:ext cx="8704263" cy="4941887"/>
          </a:xfrm>
        </p:spPr>
        <p:txBody>
          <a:bodyPr/>
          <a:lstStyle/>
          <a:p>
            <a:pPr eaLnBrk="1" hangingPunct="1"/>
            <a:r>
              <a:rPr lang="he-IL" sz="2400" smtClean="0"/>
              <a:t>נתון: א. 0.55 מהאוכלוסייה שותים קפה </a:t>
            </a:r>
            <a:r>
              <a:rPr lang="en-US" sz="2400" smtClean="0"/>
              <a:t>P(A)</a:t>
            </a:r>
            <a:r>
              <a:rPr lang="he-IL" sz="2400" smtClean="0"/>
              <a:t>. ב. 0.35 מהאוכלוסייה שותים תה </a:t>
            </a:r>
            <a:r>
              <a:rPr lang="en-US" sz="2400" smtClean="0"/>
              <a:t>P(B)</a:t>
            </a:r>
            <a:r>
              <a:rPr lang="he-IL" sz="2400" smtClean="0"/>
              <a:t>. ג. 0.13 מהאוכלוסייה שותים הן קפה והן תה </a:t>
            </a:r>
            <a:r>
              <a:rPr lang="en-US" sz="2400" smtClean="0"/>
              <a:t>P(A</a:t>
            </a:r>
            <a:r>
              <a:rPr lang="en-US" sz="2400" smtClean="0">
                <a:sym typeface="Symbol" pitchFamily="18" charset="2"/>
              </a:rPr>
              <a:t>B)</a:t>
            </a:r>
            <a:r>
              <a:rPr lang="he-IL" sz="2400" smtClean="0"/>
              <a:t>. נבחר אדם אחד מהאוכלוסייה מה ההסתברות שהוא:</a:t>
            </a:r>
          </a:p>
          <a:p>
            <a:pPr lvl="1" eaLnBrk="1" hangingPunct="1">
              <a:lnSpc>
                <a:spcPct val="120000"/>
              </a:lnSpc>
              <a:buSzPct val="80000"/>
              <a:buFont typeface="Wingdings" pitchFamily="2" charset="2"/>
              <a:buChar char=""/>
            </a:pPr>
            <a:r>
              <a:rPr lang="he-IL" sz="2000" smtClean="0"/>
              <a:t>שותה תה או קפה או שניהם? </a:t>
            </a:r>
          </a:p>
          <a:p>
            <a:pPr lvl="1" eaLnBrk="1" hangingPunct="1">
              <a:lnSpc>
                <a:spcPct val="120000"/>
              </a:lnSpc>
              <a:buClr>
                <a:srgbClr val="FF9966"/>
              </a:buClr>
              <a:buSzPct val="80000"/>
              <a:buFont typeface="Wingdings" pitchFamily="2" charset="2"/>
              <a:buChar char=""/>
            </a:pPr>
            <a:r>
              <a:rPr lang="he-IL" sz="2000" smtClean="0"/>
              <a:t>איחוד מאורעות שאינם זרים  </a:t>
            </a:r>
            <a:r>
              <a:rPr lang="en-US" sz="2000" smtClean="0"/>
              <a:t>0.55 + 0.35 - 0.13 = 0.77</a:t>
            </a:r>
            <a:r>
              <a:rPr lang="he-IL" sz="2000" smtClean="0"/>
              <a:t>.</a:t>
            </a:r>
          </a:p>
          <a:p>
            <a:pPr lvl="1" eaLnBrk="1" hangingPunct="1">
              <a:lnSpc>
                <a:spcPct val="120000"/>
              </a:lnSpc>
              <a:buSzPct val="80000"/>
              <a:buFont typeface="Wingdings" pitchFamily="2" charset="2"/>
              <a:buChar char=""/>
            </a:pPr>
            <a:r>
              <a:rPr lang="he-IL" sz="2000" smtClean="0"/>
              <a:t>שותה רק קפה?</a:t>
            </a:r>
          </a:p>
          <a:p>
            <a:pPr lvl="1" eaLnBrk="1" hangingPunct="1">
              <a:lnSpc>
                <a:spcPct val="120000"/>
              </a:lnSpc>
              <a:buSzPct val="80000"/>
              <a:buFont typeface="Wingdings" pitchFamily="2" charset="2"/>
              <a:buChar char=""/>
            </a:pPr>
            <a:r>
              <a:rPr lang="en-US" sz="2000" smtClean="0"/>
              <a:t>P(B) – P(A</a:t>
            </a:r>
            <a:r>
              <a:rPr lang="en-US" sz="2000" smtClean="0">
                <a:sym typeface="Symbol" pitchFamily="18" charset="2"/>
              </a:rPr>
              <a:t>B) = 0. 55 – 0.13 = 0.42</a:t>
            </a:r>
          </a:p>
          <a:p>
            <a:pPr lvl="1" eaLnBrk="1" hangingPunct="1">
              <a:lnSpc>
                <a:spcPct val="120000"/>
              </a:lnSpc>
              <a:buSzPct val="80000"/>
              <a:buFont typeface="Wingdings" pitchFamily="2" charset="2"/>
              <a:buChar char=""/>
            </a:pPr>
            <a:r>
              <a:rPr lang="he-IL" sz="2000" smtClean="0"/>
              <a:t>שותה משקה אחד בלבד? </a:t>
            </a:r>
          </a:p>
          <a:p>
            <a:pPr lvl="1" eaLnBrk="1" hangingPunct="1">
              <a:lnSpc>
                <a:spcPct val="120000"/>
              </a:lnSpc>
              <a:buSzPct val="80000"/>
              <a:buFont typeface="Wingdings" pitchFamily="2" charset="2"/>
              <a:buChar char=""/>
            </a:pPr>
            <a:r>
              <a:rPr lang="en-US" sz="2000" smtClean="0"/>
              <a:t>P(A) – P(A</a:t>
            </a:r>
            <a:r>
              <a:rPr lang="en-US" sz="2000" smtClean="0">
                <a:sym typeface="Symbol" pitchFamily="18" charset="2"/>
              </a:rPr>
              <a:t>B) + P(B) - </a:t>
            </a:r>
            <a:r>
              <a:rPr lang="en-US" sz="2000" smtClean="0"/>
              <a:t>P(A</a:t>
            </a:r>
            <a:r>
              <a:rPr lang="en-US" sz="2000" smtClean="0">
                <a:sym typeface="Symbol" pitchFamily="18" charset="2"/>
              </a:rPr>
              <a:t>B) = 0.55 + 0.35 – 0.26 = 0.64</a:t>
            </a:r>
            <a:r>
              <a:rPr lang="he-IL" sz="2000" smtClean="0">
                <a:sym typeface="Symbol" pitchFamily="18" charset="2"/>
              </a:rPr>
              <a:t>.</a:t>
            </a:r>
            <a:endParaRPr lang="he-IL" sz="2000" smtClean="0"/>
          </a:p>
          <a:p>
            <a:pPr lvl="1" eaLnBrk="1" hangingPunct="1">
              <a:lnSpc>
                <a:spcPct val="120000"/>
              </a:lnSpc>
              <a:buSzPct val="80000"/>
              <a:buFont typeface="Wingdings" pitchFamily="2" charset="2"/>
              <a:buChar char=""/>
            </a:pPr>
            <a:r>
              <a:rPr lang="he-IL" sz="2000" smtClean="0"/>
              <a:t>לא שותה כלל?</a:t>
            </a:r>
          </a:p>
          <a:p>
            <a:pPr lvl="1" eaLnBrk="1" hangingPunct="1">
              <a:lnSpc>
                <a:spcPct val="120000"/>
              </a:lnSpc>
              <a:buSzPct val="80000"/>
              <a:buFont typeface="Wingdings" pitchFamily="2" charset="2"/>
              <a:buChar char=""/>
            </a:pPr>
            <a:r>
              <a:rPr lang="he-IL" sz="2000" smtClean="0"/>
              <a:t>המשלים של שותה תה או קפה או שניהם. </a:t>
            </a:r>
            <a:r>
              <a:rPr lang="en-US" sz="2000" smtClean="0"/>
              <a:t>1 – 0.77 = 0.23</a:t>
            </a:r>
            <a:r>
              <a:rPr lang="he-IL" sz="2000" smtClean="0"/>
              <a:t>.</a:t>
            </a:r>
          </a:p>
        </p:txBody>
      </p:sp>
      <p:grpSp>
        <p:nvGrpSpPr>
          <p:cNvPr id="2" name="Group 4"/>
          <p:cNvGrpSpPr>
            <a:grpSpLocks/>
          </p:cNvGrpSpPr>
          <p:nvPr/>
        </p:nvGrpSpPr>
        <p:grpSpPr bwMode="auto">
          <a:xfrm>
            <a:off x="827088" y="2997200"/>
            <a:ext cx="1512887" cy="935038"/>
            <a:chOff x="657" y="1888"/>
            <a:chExt cx="1089" cy="680"/>
          </a:xfrm>
        </p:grpSpPr>
        <p:sp>
          <p:nvSpPr>
            <p:cNvPr id="163866" name="Rectangle 5"/>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63867" name="Oval 6"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3868" name="Oval 7"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3869" name="Rectangle 8"/>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3870" name="Rectangle 9"/>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63871" name="Oval 10"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3" name="Group 31"/>
          <p:cNvGrpSpPr>
            <a:grpSpLocks/>
          </p:cNvGrpSpPr>
          <p:nvPr/>
        </p:nvGrpSpPr>
        <p:grpSpPr bwMode="auto">
          <a:xfrm>
            <a:off x="2627313" y="3933825"/>
            <a:ext cx="1512887" cy="935038"/>
            <a:chOff x="1655" y="2478"/>
            <a:chExt cx="953" cy="589"/>
          </a:xfrm>
        </p:grpSpPr>
        <p:sp>
          <p:nvSpPr>
            <p:cNvPr id="163861" name="Rectangle 12"/>
            <p:cNvSpPr>
              <a:spLocks noChangeArrowheads="1"/>
            </p:cNvSpPr>
            <p:nvPr/>
          </p:nvSpPr>
          <p:spPr bwMode="auto">
            <a:xfrm>
              <a:off x="1655" y="247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3862" name="Oval 13" descr="קו אנכי כהה"/>
            <p:cNvSpPr>
              <a:spLocks noChangeArrowheads="1"/>
            </p:cNvSpPr>
            <p:nvPr/>
          </p:nvSpPr>
          <p:spPr bwMode="auto">
            <a:xfrm>
              <a:off x="1801" y="258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3863" name="Oval 14"/>
            <p:cNvSpPr>
              <a:spLocks noChangeArrowheads="1"/>
            </p:cNvSpPr>
            <p:nvPr/>
          </p:nvSpPr>
          <p:spPr bwMode="auto">
            <a:xfrm>
              <a:off x="2094" y="2580"/>
              <a:ext cx="366" cy="359"/>
            </a:xfrm>
            <a:prstGeom prst="ellipse">
              <a:avLst/>
            </a:prstGeom>
            <a:noFill/>
            <a:ln w="9525">
              <a:solidFill>
                <a:schemeClr val="tx1"/>
              </a:solidFill>
              <a:miter lim="800000"/>
              <a:headEnd/>
              <a:tailEnd/>
            </a:ln>
          </p:spPr>
          <p:txBody>
            <a:bodyPr wrap="none" anchor="ctr"/>
            <a:lstStyle/>
            <a:p>
              <a:pPr algn="ctr"/>
              <a:r>
                <a:rPr lang="en-US" sz="1800" b="1"/>
                <a:t>B</a:t>
              </a:r>
            </a:p>
          </p:txBody>
        </p:sp>
        <p:sp>
          <p:nvSpPr>
            <p:cNvPr id="163864" name="Rectangle 15"/>
            <p:cNvSpPr>
              <a:spLocks noChangeArrowheads="1"/>
            </p:cNvSpPr>
            <p:nvPr/>
          </p:nvSpPr>
          <p:spPr bwMode="auto">
            <a:xfrm>
              <a:off x="2413" y="247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3865" name="Oval 16"/>
            <p:cNvSpPr>
              <a:spLocks noChangeArrowheads="1"/>
            </p:cNvSpPr>
            <p:nvPr/>
          </p:nvSpPr>
          <p:spPr bwMode="auto">
            <a:xfrm>
              <a:off x="2094" y="2657"/>
              <a:ext cx="74" cy="205"/>
            </a:xfrm>
            <a:prstGeom prst="ellipse">
              <a:avLst/>
            </a:prstGeom>
            <a:solidFill>
              <a:schemeClr val="bg1"/>
            </a:solidFill>
            <a:ln w="9525">
              <a:solidFill>
                <a:schemeClr val="tx1"/>
              </a:solidFill>
              <a:miter lim="800000"/>
              <a:headEnd/>
              <a:tailEnd/>
            </a:ln>
          </p:spPr>
          <p:txBody>
            <a:bodyPr wrap="none" anchor="ctr"/>
            <a:lstStyle/>
            <a:p>
              <a:endParaRPr lang="he-IL"/>
            </a:p>
          </p:txBody>
        </p:sp>
      </p:grpSp>
      <p:grpSp>
        <p:nvGrpSpPr>
          <p:cNvPr id="4" name="Group 17"/>
          <p:cNvGrpSpPr>
            <a:grpSpLocks/>
          </p:cNvGrpSpPr>
          <p:nvPr/>
        </p:nvGrpSpPr>
        <p:grpSpPr bwMode="auto">
          <a:xfrm>
            <a:off x="179388" y="4652963"/>
            <a:ext cx="1512887" cy="935037"/>
            <a:chOff x="113" y="3158"/>
            <a:chExt cx="953" cy="589"/>
          </a:xfrm>
        </p:grpSpPr>
        <p:sp>
          <p:nvSpPr>
            <p:cNvPr id="163855" name="Rectangle 18"/>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3856" name="Oval 19"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3857" name="Oval 20"/>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3858" name="Rectangle 21"/>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3859" name="Rectangle 22"/>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3860" name="Oval 23"/>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5" name="Group 24"/>
          <p:cNvGrpSpPr>
            <a:grpSpLocks/>
          </p:cNvGrpSpPr>
          <p:nvPr/>
        </p:nvGrpSpPr>
        <p:grpSpPr bwMode="auto">
          <a:xfrm>
            <a:off x="971550" y="5734050"/>
            <a:ext cx="1512888" cy="935038"/>
            <a:chOff x="612" y="3612"/>
            <a:chExt cx="953" cy="589"/>
          </a:xfrm>
        </p:grpSpPr>
        <p:sp>
          <p:nvSpPr>
            <p:cNvPr id="163849" name="Rectangle 25"/>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3850" name="Oval 26"/>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3851" name="Rectangle 27"/>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3852" name="Oval 28"/>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3853" name="Rectangle 29"/>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3854" name="Oval 30"/>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
        <p:nvSpPr>
          <p:cNvPr id="163848" name="Oval 32"/>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fade">
                                      <p:cBhvr>
                                        <p:cTn id="7" dur="2000"/>
                                        <p:tgtEl>
                                          <p:spTgt spid="25190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animEffect transition="in" filter="fade">
                                      <p:cBhvr>
                                        <p:cTn id="11" dur="2000"/>
                                        <p:tgtEl>
                                          <p:spTgt spid="2519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1907">
                                            <p:txEl>
                                              <p:pRg st="2" end="2"/>
                                            </p:txEl>
                                          </p:spTgt>
                                        </p:tgtEl>
                                        <p:attrNameLst>
                                          <p:attrName>style.visibility</p:attrName>
                                        </p:attrNameLst>
                                      </p:cBhvr>
                                      <p:to>
                                        <p:strVal val="visible"/>
                                      </p:to>
                                    </p:set>
                                    <p:animEffect transition="in" filter="fade">
                                      <p:cBhvr>
                                        <p:cTn id="16" dur="2000"/>
                                        <p:tgtEl>
                                          <p:spTgt spid="251907">
                                            <p:txEl>
                                              <p:pRg st="2" end="2"/>
                                            </p:txEl>
                                          </p:spTgt>
                                        </p:tgtEl>
                                      </p:cBhvr>
                                    </p:animEffect>
                                  </p:childTnLst>
                                </p:cTn>
                              </p:par>
                            </p:childTnLst>
                          </p:cTn>
                        </p:par>
                        <p:par>
                          <p:cTn id="17" fill="hold">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1907">
                                            <p:txEl>
                                              <p:pRg st="3" end="3"/>
                                            </p:txEl>
                                          </p:spTgt>
                                        </p:tgtEl>
                                        <p:attrNameLst>
                                          <p:attrName>style.visibility</p:attrName>
                                        </p:attrNameLst>
                                      </p:cBhvr>
                                      <p:to>
                                        <p:strVal val="visible"/>
                                      </p:to>
                                    </p:set>
                                    <p:animEffect transition="in" filter="fade">
                                      <p:cBhvr>
                                        <p:cTn id="27" dur="2000"/>
                                        <p:tgtEl>
                                          <p:spTgt spid="2519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1907">
                                            <p:txEl>
                                              <p:pRg st="4" end="4"/>
                                            </p:txEl>
                                          </p:spTgt>
                                        </p:tgtEl>
                                        <p:attrNameLst>
                                          <p:attrName>style.visibility</p:attrName>
                                        </p:attrNameLst>
                                      </p:cBhvr>
                                      <p:to>
                                        <p:strVal val="visible"/>
                                      </p:to>
                                    </p:set>
                                    <p:animEffect transition="in" filter="fade">
                                      <p:cBhvr>
                                        <p:cTn id="32" dur="2000"/>
                                        <p:tgtEl>
                                          <p:spTgt spid="251907">
                                            <p:txEl>
                                              <p:pRg st="4" end="4"/>
                                            </p:txEl>
                                          </p:spTgt>
                                        </p:tgtEl>
                                      </p:cBhvr>
                                    </p:animEffect>
                                  </p:childTnLst>
                                </p:cTn>
                              </p:par>
                            </p:childTnLst>
                          </p:cTn>
                        </p:par>
                        <p:par>
                          <p:cTn id="33" fill="hold">
                            <p:stCondLst>
                              <p:cond delay="2000"/>
                            </p:stCondLst>
                            <p:childTnLst>
                              <p:par>
                                <p:cTn id="34" presetID="49" presetClass="entr" presetSubtype="0" decel="100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 calcmode="lin" valueType="num">
                                      <p:cBhvr>
                                        <p:cTn id="38" dur="500" fill="hold"/>
                                        <p:tgtEl>
                                          <p:spTgt spid="3"/>
                                        </p:tgtEl>
                                        <p:attrNameLst>
                                          <p:attrName>style.rotation</p:attrName>
                                        </p:attrNameLst>
                                      </p:cBhvr>
                                      <p:tavLst>
                                        <p:tav tm="0">
                                          <p:val>
                                            <p:fltVal val="360"/>
                                          </p:val>
                                        </p:tav>
                                        <p:tav tm="100000">
                                          <p:val>
                                            <p:fltVal val="0"/>
                                          </p:val>
                                        </p:tav>
                                      </p:tavLst>
                                    </p:anim>
                                    <p:animEffect transition="in" filter="fade">
                                      <p:cBhvr>
                                        <p:cTn id="39" dur="500"/>
                                        <p:tgtEl>
                                          <p:spTgt spid="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51907">
                                            <p:txEl>
                                              <p:pRg st="5" end="5"/>
                                            </p:txEl>
                                          </p:spTgt>
                                        </p:tgtEl>
                                        <p:attrNameLst>
                                          <p:attrName>style.visibility</p:attrName>
                                        </p:attrNameLst>
                                      </p:cBhvr>
                                      <p:to>
                                        <p:strVal val="visible"/>
                                      </p:to>
                                    </p:set>
                                    <p:animEffect transition="in" filter="fade">
                                      <p:cBhvr>
                                        <p:cTn id="43" dur="2000"/>
                                        <p:tgtEl>
                                          <p:spTgt spid="25190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1907">
                                            <p:txEl>
                                              <p:pRg st="6" end="6"/>
                                            </p:txEl>
                                          </p:spTgt>
                                        </p:tgtEl>
                                        <p:attrNameLst>
                                          <p:attrName>style.visibility</p:attrName>
                                        </p:attrNameLst>
                                      </p:cBhvr>
                                      <p:to>
                                        <p:strVal val="visible"/>
                                      </p:to>
                                    </p:set>
                                    <p:animEffect transition="in" filter="fade">
                                      <p:cBhvr>
                                        <p:cTn id="48" dur="2000"/>
                                        <p:tgtEl>
                                          <p:spTgt spid="251907">
                                            <p:txEl>
                                              <p:pRg st="6" end="6"/>
                                            </p:txEl>
                                          </p:spTgt>
                                        </p:tgtEl>
                                      </p:cBhvr>
                                    </p:animEffect>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 calcmode="lin" valueType="num">
                                      <p:cBhvr>
                                        <p:cTn id="54" dur="500" fill="hold"/>
                                        <p:tgtEl>
                                          <p:spTgt spid="4"/>
                                        </p:tgtEl>
                                        <p:attrNameLst>
                                          <p:attrName>style.rotation</p:attrName>
                                        </p:attrNameLst>
                                      </p:cBhvr>
                                      <p:tavLst>
                                        <p:tav tm="0">
                                          <p:val>
                                            <p:fltVal val="360"/>
                                          </p:val>
                                        </p:tav>
                                        <p:tav tm="100000">
                                          <p:val>
                                            <p:fltVal val="0"/>
                                          </p:val>
                                        </p:tav>
                                      </p:tavLst>
                                    </p:anim>
                                    <p:animEffect transition="in" filter="fade">
                                      <p:cBhvr>
                                        <p:cTn id="55" dur="500"/>
                                        <p:tgtEl>
                                          <p:spTgt spid="4"/>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251907">
                                            <p:txEl>
                                              <p:pRg st="7" end="7"/>
                                            </p:txEl>
                                          </p:spTgt>
                                        </p:tgtEl>
                                        <p:attrNameLst>
                                          <p:attrName>style.visibility</p:attrName>
                                        </p:attrNameLst>
                                      </p:cBhvr>
                                      <p:to>
                                        <p:strVal val="visible"/>
                                      </p:to>
                                    </p:set>
                                    <p:animEffect transition="in" filter="fade">
                                      <p:cBhvr>
                                        <p:cTn id="59" dur="2000"/>
                                        <p:tgtEl>
                                          <p:spTgt spid="25190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1907">
                                            <p:txEl>
                                              <p:pRg st="8" end="8"/>
                                            </p:txEl>
                                          </p:spTgt>
                                        </p:tgtEl>
                                        <p:attrNameLst>
                                          <p:attrName>style.visibility</p:attrName>
                                        </p:attrNameLst>
                                      </p:cBhvr>
                                      <p:to>
                                        <p:strVal val="visible"/>
                                      </p:to>
                                    </p:set>
                                    <p:animEffect transition="in" filter="fade">
                                      <p:cBhvr>
                                        <p:cTn id="64" dur="2000"/>
                                        <p:tgtEl>
                                          <p:spTgt spid="251907">
                                            <p:txEl>
                                              <p:pRg st="8" end="8"/>
                                            </p:txEl>
                                          </p:spTgt>
                                        </p:tgtEl>
                                      </p:cBhvr>
                                    </p:animEffect>
                                  </p:childTnLst>
                                </p:cTn>
                              </p:par>
                            </p:childTnLst>
                          </p:cTn>
                        </p:par>
                        <p:par>
                          <p:cTn id="65" fill="hold">
                            <p:stCondLst>
                              <p:cond delay="2000"/>
                            </p:stCondLst>
                            <p:childTnLst>
                              <p:par>
                                <p:cTn id="66" presetID="49" presetClass="entr" presetSubtype="0" decel="10000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 calcmode="lin" valueType="num">
                                      <p:cBhvr>
                                        <p:cTn id="70" dur="500" fill="hold"/>
                                        <p:tgtEl>
                                          <p:spTgt spid="5"/>
                                        </p:tgtEl>
                                        <p:attrNameLst>
                                          <p:attrName>style.rotation</p:attrName>
                                        </p:attrNameLst>
                                      </p:cBhvr>
                                      <p:tavLst>
                                        <p:tav tm="0">
                                          <p:val>
                                            <p:fltVal val="360"/>
                                          </p:val>
                                        </p:tav>
                                        <p:tav tm="100000">
                                          <p:val>
                                            <p:fltVal val="0"/>
                                          </p:val>
                                        </p:tav>
                                      </p:tavLst>
                                    </p:anim>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r" eaLnBrk="1" hangingPunct="1"/>
            <a:r>
              <a:rPr lang="he-IL" smtClean="0">
                <a:solidFill>
                  <a:schemeClr val="hlink"/>
                </a:solidFill>
              </a:rPr>
              <a:t>תרגיל 6</a:t>
            </a:r>
            <a:endParaRPr lang="en-US" smtClean="0">
              <a:solidFill>
                <a:schemeClr val="hlink"/>
              </a:solidFill>
            </a:endParaRPr>
          </a:p>
        </p:txBody>
      </p:sp>
      <p:sp>
        <p:nvSpPr>
          <p:cNvPr id="248835" name="Rectangle 3"/>
          <p:cNvSpPr>
            <a:spLocks noGrp="1" noChangeArrowheads="1"/>
          </p:cNvSpPr>
          <p:nvPr>
            <p:ph type="body" idx="1"/>
          </p:nvPr>
        </p:nvSpPr>
        <p:spPr>
          <a:xfrm>
            <a:off x="1304925" y="1773238"/>
            <a:ext cx="7839075" cy="5084762"/>
          </a:xfrm>
        </p:spPr>
        <p:txBody>
          <a:bodyPr/>
          <a:lstStyle/>
          <a:p>
            <a:pPr eaLnBrk="1" hangingPunct="1">
              <a:lnSpc>
                <a:spcPct val="90000"/>
              </a:lnSpc>
            </a:pPr>
            <a:r>
              <a:rPr lang="he-IL" sz="2000" smtClean="0"/>
              <a:t>נתון: א. ההסתברות שמצלמה </a:t>
            </a:r>
            <a:r>
              <a:rPr lang="en-US" sz="2000" smtClean="0"/>
              <a:t>A</a:t>
            </a:r>
            <a:r>
              <a:rPr lang="he-IL" sz="2000" smtClean="0"/>
              <a:t> תתקלקל ביום מסוים היא 9%. ההסתברות שמצלמה </a:t>
            </a:r>
            <a:r>
              <a:rPr lang="en-US" sz="2000" smtClean="0"/>
              <a:t>B</a:t>
            </a:r>
            <a:r>
              <a:rPr lang="he-IL" sz="2000" smtClean="0"/>
              <a:t> תתקלקל ביום מסוים היא 7%. ההסתברות שלפחות מצלמה אחת תתקלקל ביום מסוים היא 15%. מה ההסתברות ל:</a:t>
            </a:r>
          </a:p>
          <a:p>
            <a:pPr lvl="1" eaLnBrk="1" hangingPunct="1">
              <a:buSzTx/>
              <a:buFont typeface="Wingdings" pitchFamily="2" charset="2"/>
              <a:buChar char=""/>
            </a:pPr>
            <a:r>
              <a:rPr lang="he-IL" sz="2000" smtClean="0"/>
              <a:t>שתי המצלמות תתקלקלנה (החיתוך)? </a:t>
            </a:r>
          </a:p>
          <a:p>
            <a:pPr lvl="1" eaLnBrk="1" hangingPunct="1">
              <a:buSzPct val="120000"/>
              <a:buFont typeface="Wingdings" pitchFamily="2" charset="2"/>
              <a:buChar char=""/>
            </a:pPr>
            <a:r>
              <a:rPr lang="en-US" sz="1600" smtClean="0"/>
              <a:t>P(A) </a:t>
            </a:r>
            <a:r>
              <a:rPr lang="en-US" sz="1600" smtClean="0">
                <a:sym typeface="Symbol" pitchFamily="18" charset="2"/>
              </a:rPr>
              <a:t>+ P(B) - </a:t>
            </a:r>
            <a:r>
              <a:rPr lang="en-US" sz="1600" b="1" smtClean="0">
                <a:solidFill>
                  <a:srgbClr val="0066FF"/>
                </a:solidFill>
              </a:rPr>
              <a:t>P(A</a:t>
            </a:r>
            <a:r>
              <a:rPr lang="en-US" sz="1600" b="1" smtClean="0">
                <a:solidFill>
                  <a:srgbClr val="0066FF"/>
                </a:solidFill>
                <a:sym typeface="Symbol" pitchFamily="18" charset="2"/>
              </a:rPr>
              <a:t>B)</a:t>
            </a:r>
            <a:r>
              <a:rPr lang="en-US" sz="1600" smtClean="0">
                <a:sym typeface="Symbol" pitchFamily="18" charset="2"/>
              </a:rPr>
              <a:t> = 9% + 7% - </a:t>
            </a:r>
            <a:r>
              <a:rPr lang="en-US" sz="1600" b="1" smtClean="0">
                <a:solidFill>
                  <a:srgbClr val="0066FF"/>
                </a:solidFill>
                <a:sym typeface="Symbol" pitchFamily="18" charset="2"/>
              </a:rPr>
              <a:t>?</a:t>
            </a:r>
            <a:r>
              <a:rPr lang="en-US" sz="1600" smtClean="0">
                <a:sym typeface="Symbol" pitchFamily="18" charset="2"/>
              </a:rPr>
              <a:t> = 15%</a:t>
            </a:r>
            <a:r>
              <a:rPr lang="he-IL" sz="1600" smtClean="0">
                <a:sym typeface="Symbol" pitchFamily="18" charset="2"/>
              </a:rPr>
              <a:t>.</a:t>
            </a:r>
            <a:r>
              <a:rPr lang="he-IL" sz="2000" smtClean="0">
                <a:sym typeface="Symbol" pitchFamily="18" charset="2"/>
              </a:rPr>
              <a:t> </a:t>
            </a:r>
            <a:r>
              <a:rPr lang="he-IL" sz="2000" b="1" u="sng" smtClean="0">
                <a:sym typeface="Symbol" pitchFamily="18" charset="2"/>
              </a:rPr>
              <a:t>ולכן </a:t>
            </a:r>
            <a:r>
              <a:rPr lang="en-US" sz="2000" b="1" u="sng" smtClean="0">
                <a:solidFill>
                  <a:srgbClr val="0066FF"/>
                </a:solidFill>
              </a:rPr>
              <a:t>P(A</a:t>
            </a:r>
            <a:r>
              <a:rPr lang="en-US" sz="2000" b="1" u="sng" smtClean="0">
                <a:solidFill>
                  <a:srgbClr val="0066FF"/>
                </a:solidFill>
                <a:sym typeface="Symbol" pitchFamily="18" charset="2"/>
              </a:rPr>
              <a:t>B)</a:t>
            </a:r>
            <a:r>
              <a:rPr lang="en-US" sz="2000" b="1" u="sng" smtClean="0">
                <a:sym typeface="Symbol" pitchFamily="18" charset="2"/>
              </a:rPr>
              <a:t> = 1% </a:t>
            </a:r>
            <a:r>
              <a:rPr lang="he-IL" sz="2000" b="1" u="sng" smtClean="0">
                <a:sym typeface="Symbol" pitchFamily="18" charset="2"/>
              </a:rPr>
              <a:t>.</a:t>
            </a:r>
            <a:endParaRPr lang="he-IL" sz="2000" b="1" u="sng" smtClean="0"/>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לפחות אחת המצלמות תקינה (המשלים לשתי המצלמות תתקלקלנה)?</a:t>
            </a:r>
          </a:p>
          <a:p>
            <a:pPr lvl="1" eaLnBrk="1" hangingPunct="1">
              <a:buSzTx/>
              <a:buFont typeface="Wingdings" pitchFamily="2" charset="2"/>
              <a:buChar char=""/>
            </a:pPr>
            <a:r>
              <a:rPr lang="en-US" sz="2000" smtClean="0"/>
              <a:t>P(A</a:t>
            </a:r>
            <a:r>
              <a:rPr lang="en-US" sz="2000" smtClean="0">
                <a:sym typeface="Symbol" pitchFamily="18" charset="2"/>
              </a:rPr>
              <a:t>B) = 100% - 1% = 99%</a:t>
            </a:r>
            <a:r>
              <a:rPr lang="he-IL" sz="2000" smtClean="0">
                <a:sym typeface="Symbol" pitchFamily="18" charset="2"/>
              </a:rPr>
              <a:t>. </a:t>
            </a:r>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רק מצלמה אחת תעבוד (או רק מצלמה אחת תתקלקל - בדיאגראמה)? </a:t>
            </a:r>
          </a:p>
          <a:p>
            <a:pPr lvl="1" eaLnBrk="1" hangingPunct="1">
              <a:buSzTx/>
              <a:buFont typeface="Wingdings" pitchFamily="2" charset="2"/>
              <a:buChar char=""/>
            </a:pPr>
            <a:r>
              <a:rPr lang="en-US" sz="1800" b="1" smtClean="0"/>
              <a:t>P(A) – P(A</a:t>
            </a:r>
            <a:r>
              <a:rPr lang="en-US" sz="1800" b="1" smtClean="0">
                <a:sym typeface="Symbol" pitchFamily="18" charset="2"/>
              </a:rPr>
              <a:t>B) + P(B) - </a:t>
            </a:r>
            <a:r>
              <a:rPr lang="en-US" sz="1800" b="1" smtClean="0"/>
              <a:t>P(A</a:t>
            </a:r>
            <a:r>
              <a:rPr lang="en-US" sz="1800" b="1" smtClean="0">
                <a:sym typeface="Symbol" pitchFamily="18" charset="2"/>
              </a:rPr>
              <a:t>B) = 9% - 1% + 7% - 1% = 14%</a:t>
            </a:r>
            <a:r>
              <a:rPr lang="he-IL" sz="1800" b="1" smtClean="0">
                <a:sym typeface="Symbol" pitchFamily="18" charset="2"/>
              </a:rPr>
              <a:t>.</a:t>
            </a:r>
            <a:endParaRPr lang="he-IL" sz="1800" b="1" smtClean="0"/>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שתי המצלמות תקינות? (המשלים של לפחות מצלמה אחת תתקלקל).</a:t>
            </a:r>
          </a:p>
          <a:p>
            <a:pPr lvl="1" eaLnBrk="1" hangingPunct="1">
              <a:buSzTx/>
              <a:buFont typeface="Wingdings" pitchFamily="2" charset="2"/>
              <a:buChar char=""/>
            </a:pPr>
            <a:r>
              <a:rPr lang="he-IL" sz="2000" smtClean="0"/>
              <a:t> </a:t>
            </a:r>
            <a:r>
              <a:rPr lang="en-US" sz="2000" smtClean="0"/>
              <a:t>100% - 15% = 85%</a:t>
            </a:r>
            <a:r>
              <a:rPr lang="he-IL" sz="2000" smtClean="0"/>
              <a:t>.</a:t>
            </a:r>
          </a:p>
        </p:txBody>
      </p:sp>
      <p:grpSp>
        <p:nvGrpSpPr>
          <p:cNvPr id="2" name="Group 71"/>
          <p:cNvGrpSpPr>
            <a:grpSpLocks/>
          </p:cNvGrpSpPr>
          <p:nvPr/>
        </p:nvGrpSpPr>
        <p:grpSpPr bwMode="auto">
          <a:xfrm>
            <a:off x="214313" y="2571750"/>
            <a:ext cx="1512887" cy="935038"/>
            <a:chOff x="0" y="1933"/>
            <a:chExt cx="953" cy="589"/>
          </a:xfrm>
        </p:grpSpPr>
        <p:sp>
          <p:nvSpPr>
            <p:cNvPr id="164891" name="Rectangle 51"/>
            <p:cNvSpPr>
              <a:spLocks noChangeArrowheads="1"/>
            </p:cNvSpPr>
            <p:nvPr/>
          </p:nvSpPr>
          <p:spPr bwMode="auto">
            <a:xfrm>
              <a:off x="0" y="1933"/>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4892" name="Oval 52"/>
            <p:cNvSpPr>
              <a:spLocks noChangeArrowheads="1"/>
            </p:cNvSpPr>
            <p:nvPr/>
          </p:nvSpPr>
          <p:spPr bwMode="auto">
            <a:xfrm>
              <a:off x="146"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4893" name="Oval 53"/>
            <p:cNvSpPr>
              <a:spLocks noChangeArrowheads="1"/>
            </p:cNvSpPr>
            <p:nvPr/>
          </p:nvSpPr>
          <p:spPr bwMode="auto">
            <a:xfrm>
              <a:off x="439"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4894" name="Rectangle 54"/>
            <p:cNvSpPr>
              <a:spLocks noChangeArrowheads="1"/>
            </p:cNvSpPr>
            <p:nvPr/>
          </p:nvSpPr>
          <p:spPr bwMode="auto">
            <a:xfrm>
              <a:off x="758" y="1933"/>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4895" name="Rectangle 55"/>
            <p:cNvSpPr>
              <a:spLocks noChangeArrowheads="1"/>
            </p:cNvSpPr>
            <p:nvPr/>
          </p:nvSpPr>
          <p:spPr bwMode="auto">
            <a:xfrm>
              <a:off x="318" y="2365"/>
              <a:ext cx="365" cy="154"/>
            </a:xfrm>
            <a:prstGeom prst="rect">
              <a:avLst/>
            </a:prstGeom>
            <a:noFill/>
            <a:ln w="9525">
              <a:noFill/>
              <a:miter lim="800000"/>
              <a:headEnd/>
              <a:tailEnd/>
            </a:ln>
          </p:spPr>
          <p:txBody>
            <a:bodyPr wrap="none" anchor="ctr"/>
            <a:lstStyle/>
            <a:p>
              <a:pPr algn="ctr"/>
              <a:r>
                <a:rPr lang="en-US" sz="1400" b="1">
                  <a:sym typeface="Symbol" pitchFamily="18" charset="2"/>
                </a:rPr>
                <a:t>A </a:t>
              </a:r>
              <a:r>
                <a:rPr lang="en-US" sz="1600" b="1">
                  <a:sym typeface="Symbol" pitchFamily="18" charset="2"/>
                </a:rPr>
                <a:t></a:t>
              </a:r>
              <a:r>
                <a:rPr lang="en-US" sz="1400" b="1">
                  <a:sym typeface="Symbol" pitchFamily="18" charset="2"/>
                </a:rPr>
                <a:t> B</a:t>
              </a:r>
            </a:p>
          </p:txBody>
        </p:sp>
        <p:sp>
          <p:nvSpPr>
            <p:cNvPr id="164896" name="Oval 56" descr="רשת קטנה"/>
            <p:cNvSpPr>
              <a:spLocks noChangeArrowheads="1"/>
            </p:cNvSpPr>
            <p:nvPr/>
          </p:nvSpPr>
          <p:spPr bwMode="auto">
            <a:xfrm>
              <a:off x="439" y="2112"/>
              <a:ext cx="74" cy="205"/>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3" name="Group 73"/>
          <p:cNvGrpSpPr>
            <a:grpSpLocks/>
          </p:cNvGrpSpPr>
          <p:nvPr/>
        </p:nvGrpSpPr>
        <p:grpSpPr bwMode="auto">
          <a:xfrm>
            <a:off x="647700" y="3579813"/>
            <a:ext cx="1512888" cy="935037"/>
            <a:chOff x="1519" y="2614"/>
            <a:chExt cx="953" cy="589"/>
          </a:xfrm>
        </p:grpSpPr>
        <p:sp>
          <p:nvSpPr>
            <p:cNvPr id="164885" name="Rectangle 58"/>
            <p:cNvSpPr>
              <a:spLocks noChangeArrowheads="1"/>
            </p:cNvSpPr>
            <p:nvPr/>
          </p:nvSpPr>
          <p:spPr bwMode="auto">
            <a:xfrm>
              <a:off x="1519" y="2614"/>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4886" name="Oval 59" descr="קו אנכי כהה"/>
            <p:cNvSpPr>
              <a:spLocks noChangeArrowheads="1"/>
            </p:cNvSpPr>
            <p:nvPr/>
          </p:nvSpPr>
          <p:spPr bwMode="auto">
            <a:xfrm>
              <a:off x="1665" y="2716"/>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4887" name="Oval 60"/>
            <p:cNvSpPr>
              <a:spLocks noChangeArrowheads="1"/>
            </p:cNvSpPr>
            <p:nvPr/>
          </p:nvSpPr>
          <p:spPr bwMode="auto">
            <a:xfrm>
              <a:off x="1958" y="2716"/>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4888" name="Rectangle 61"/>
            <p:cNvSpPr>
              <a:spLocks noChangeArrowheads="1"/>
            </p:cNvSpPr>
            <p:nvPr/>
          </p:nvSpPr>
          <p:spPr bwMode="auto">
            <a:xfrm>
              <a:off x="2277" y="2614"/>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4889" name="Rectangle 62"/>
            <p:cNvSpPr>
              <a:spLocks noChangeArrowheads="1"/>
            </p:cNvSpPr>
            <p:nvPr/>
          </p:nvSpPr>
          <p:spPr bwMode="auto">
            <a:xfrm>
              <a:off x="1837" y="3046"/>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4890" name="Oval 63"/>
            <p:cNvSpPr>
              <a:spLocks noChangeArrowheads="1"/>
            </p:cNvSpPr>
            <p:nvPr/>
          </p:nvSpPr>
          <p:spPr bwMode="auto">
            <a:xfrm>
              <a:off x="1958" y="2793"/>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4" name="Group 64"/>
          <p:cNvGrpSpPr>
            <a:grpSpLocks/>
          </p:cNvGrpSpPr>
          <p:nvPr/>
        </p:nvGrpSpPr>
        <p:grpSpPr bwMode="auto">
          <a:xfrm>
            <a:off x="935038" y="5713413"/>
            <a:ext cx="1512887" cy="935037"/>
            <a:chOff x="612" y="3612"/>
            <a:chExt cx="953" cy="589"/>
          </a:xfrm>
        </p:grpSpPr>
        <p:sp>
          <p:nvSpPr>
            <p:cNvPr id="164879" name="Rectangle 65"/>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4880" name="Oval 66"/>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4881" name="Rectangle 67"/>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4882" name="Oval 68"/>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4883" name="Rectangle 69"/>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4884" name="Oval 70"/>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
        <p:nvSpPr>
          <p:cNvPr id="248904" name="Line 72"/>
          <p:cNvSpPr>
            <a:spLocks noChangeShapeType="1"/>
          </p:cNvSpPr>
          <p:nvPr/>
        </p:nvSpPr>
        <p:spPr bwMode="auto">
          <a:xfrm>
            <a:off x="5580063" y="4365625"/>
            <a:ext cx="504825" cy="0"/>
          </a:xfrm>
          <a:prstGeom prst="line">
            <a:avLst/>
          </a:prstGeom>
          <a:noFill/>
          <a:ln w="25400">
            <a:solidFill>
              <a:schemeClr val="tx1"/>
            </a:solidFill>
            <a:miter lim="800000"/>
            <a:headEnd/>
            <a:tailEnd/>
          </a:ln>
        </p:spPr>
        <p:txBody>
          <a:bodyPr wrap="none"/>
          <a:lstStyle/>
          <a:p>
            <a:endParaRPr lang="he-IL"/>
          </a:p>
        </p:txBody>
      </p:sp>
      <p:grpSp>
        <p:nvGrpSpPr>
          <p:cNvPr id="5" name="Group 74"/>
          <p:cNvGrpSpPr>
            <a:grpSpLocks/>
          </p:cNvGrpSpPr>
          <p:nvPr/>
        </p:nvGrpSpPr>
        <p:grpSpPr bwMode="auto">
          <a:xfrm>
            <a:off x="431800" y="4659313"/>
            <a:ext cx="1512888" cy="935037"/>
            <a:chOff x="113" y="3158"/>
            <a:chExt cx="953" cy="589"/>
          </a:xfrm>
        </p:grpSpPr>
        <p:sp>
          <p:nvSpPr>
            <p:cNvPr id="164873" name="Rectangle 75"/>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4874" name="Oval 76"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4875" name="Oval 77"/>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4876" name="Rectangle 78"/>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4877" name="Rectangle 79"/>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4878" name="Oval 80"/>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fade">
                                      <p:cBhvr>
                                        <p:cTn id="7" dur="2000"/>
                                        <p:tgtEl>
                                          <p:spTgt spid="24883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animEffect transition="in" filter="fade">
                                      <p:cBhvr>
                                        <p:cTn id="11" dur="2000"/>
                                        <p:tgtEl>
                                          <p:spTgt spid="2488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8835">
                                            <p:txEl>
                                              <p:pRg st="2" end="2"/>
                                            </p:txEl>
                                          </p:spTgt>
                                        </p:tgtEl>
                                        <p:attrNameLst>
                                          <p:attrName>style.visibility</p:attrName>
                                        </p:attrNameLst>
                                      </p:cBhvr>
                                      <p:to>
                                        <p:strVal val="visible"/>
                                      </p:to>
                                    </p:set>
                                    <p:animEffect transition="in" filter="fade">
                                      <p:cBhvr>
                                        <p:cTn id="16" dur="2000"/>
                                        <p:tgtEl>
                                          <p:spTgt spid="248835">
                                            <p:txEl>
                                              <p:pRg st="2" end="2"/>
                                            </p:txEl>
                                          </p:spTgt>
                                        </p:tgtEl>
                                      </p:cBhvr>
                                    </p:animEffect>
                                  </p:childTnLst>
                                </p:cTn>
                              </p:par>
                            </p:childTnLst>
                          </p:cTn>
                        </p:par>
                        <p:par>
                          <p:cTn id="17" fill="hold">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8835">
                                            <p:txEl>
                                              <p:pRg st="4" end="4"/>
                                            </p:txEl>
                                          </p:spTgt>
                                        </p:tgtEl>
                                        <p:attrNameLst>
                                          <p:attrName>style.visibility</p:attrName>
                                        </p:attrNameLst>
                                      </p:cBhvr>
                                      <p:to>
                                        <p:strVal val="visible"/>
                                      </p:to>
                                    </p:set>
                                    <p:animEffect transition="in" filter="fade">
                                      <p:cBhvr>
                                        <p:cTn id="27" dur="2000"/>
                                        <p:tgtEl>
                                          <p:spTgt spid="2488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8835">
                                            <p:txEl>
                                              <p:pRg st="5" end="5"/>
                                            </p:txEl>
                                          </p:spTgt>
                                        </p:tgtEl>
                                        <p:attrNameLst>
                                          <p:attrName>style.visibility</p:attrName>
                                        </p:attrNameLst>
                                      </p:cBhvr>
                                      <p:to>
                                        <p:strVal val="visible"/>
                                      </p:to>
                                    </p:set>
                                    <p:animEffect transition="in" filter="fade">
                                      <p:cBhvr>
                                        <p:cTn id="32" dur="2000"/>
                                        <p:tgtEl>
                                          <p:spTgt spid="248835">
                                            <p:txEl>
                                              <p:pRg st="5" end="5"/>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248904"/>
                                        </p:tgtEl>
                                        <p:attrNameLst>
                                          <p:attrName>style.visibility</p:attrName>
                                        </p:attrNameLst>
                                      </p:cBhvr>
                                      <p:to>
                                        <p:strVal val="visible"/>
                                      </p:to>
                                    </p:set>
                                    <p:anim calcmode="lin" valueType="num">
                                      <p:cBhvr>
                                        <p:cTn id="35" dur="1000" fill="hold"/>
                                        <p:tgtEl>
                                          <p:spTgt spid="248904"/>
                                        </p:tgtEl>
                                        <p:attrNameLst>
                                          <p:attrName>ppt_x</p:attrName>
                                        </p:attrNameLst>
                                      </p:cBhvr>
                                      <p:tavLst>
                                        <p:tav tm="0">
                                          <p:val>
                                            <p:strVal val="#ppt_x-.2"/>
                                          </p:val>
                                        </p:tav>
                                        <p:tav tm="100000">
                                          <p:val>
                                            <p:strVal val="#ppt_x"/>
                                          </p:val>
                                        </p:tav>
                                      </p:tavLst>
                                    </p:anim>
                                    <p:anim calcmode="lin" valueType="num">
                                      <p:cBhvr>
                                        <p:cTn id="36" dur="1000" fill="hold"/>
                                        <p:tgtEl>
                                          <p:spTgt spid="24890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48904"/>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 calcmode="lin" valueType="num">
                                      <p:cBhvr>
                                        <p:cTn id="43" dur="500" fill="hold"/>
                                        <p:tgtEl>
                                          <p:spTgt spid="3"/>
                                        </p:tgtEl>
                                        <p:attrNameLst>
                                          <p:attrName>style.rotation</p:attrName>
                                        </p:attrNameLst>
                                      </p:cBhvr>
                                      <p:tavLst>
                                        <p:tav tm="0">
                                          <p:val>
                                            <p:fltVal val="360"/>
                                          </p:val>
                                        </p:tav>
                                        <p:tav tm="100000">
                                          <p:val>
                                            <p:fltVal val="0"/>
                                          </p:val>
                                        </p:tav>
                                      </p:tavLst>
                                    </p:anim>
                                    <p:animEffect transition="in" filter="fade">
                                      <p:cBhvr>
                                        <p:cTn id="44" dur="500"/>
                                        <p:tgtEl>
                                          <p:spTgt spid="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48835">
                                            <p:txEl>
                                              <p:pRg st="7" end="7"/>
                                            </p:txEl>
                                          </p:spTgt>
                                        </p:tgtEl>
                                        <p:attrNameLst>
                                          <p:attrName>style.visibility</p:attrName>
                                        </p:attrNameLst>
                                      </p:cBhvr>
                                      <p:to>
                                        <p:strVal val="visible"/>
                                      </p:to>
                                    </p:set>
                                    <p:animEffect transition="in" filter="fade">
                                      <p:cBhvr>
                                        <p:cTn id="48" dur="2000"/>
                                        <p:tgtEl>
                                          <p:spTgt spid="24883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8835">
                                            <p:txEl>
                                              <p:pRg st="8" end="8"/>
                                            </p:txEl>
                                          </p:spTgt>
                                        </p:tgtEl>
                                        <p:attrNameLst>
                                          <p:attrName>style.visibility</p:attrName>
                                        </p:attrNameLst>
                                      </p:cBhvr>
                                      <p:to>
                                        <p:strVal val="visible"/>
                                      </p:to>
                                    </p:set>
                                    <p:animEffect transition="in" filter="fade">
                                      <p:cBhvr>
                                        <p:cTn id="53" dur="2000"/>
                                        <p:tgtEl>
                                          <p:spTgt spid="248835">
                                            <p:txEl>
                                              <p:pRg st="8" end="8"/>
                                            </p:txEl>
                                          </p:spTgt>
                                        </p:tgtEl>
                                      </p:cBhvr>
                                    </p:animEffect>
                                  </p:childTnLst>
                                </p:cTn>
                              </p:par>
                            </p:childTnLst>
                          </p:cTn>
                        </p:par>
                        <p:par>
                          <p:cTn id="54" fill="hold">
                            <p:stCondLst>
                              <p:cond delay="2000"/>
                            </p:stCondLst>
                            <p:childTnLst>
                              <p:par>
                                <p:cTn id="55" presetID="49" presetClass="entr" presetSubtype="0" decel="10000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 calcmode="lin" valueType="num">
                                      <p:cBhvr>
                                        <p:cTn id="59" dur="500" fill="hold"/>
                                        <p:tgtEl>
                                          <p:spTgt spid="5"/>
                                        </p:tgtEl>
                                        <p:attrNameLst>
                                          <p:attrName>style.rotation</p:attrName>
                                        </p:attrNameLst>
                                      </p:cBhvr>
                                      <p:tavLst>
                                        <p:tav tm="0">
                                          <p:val>
                                            <p:fltVal val="360"/>
                                          </p:val>
                                        </p:tav>
                                        <p:tav tm="100000">
                                          <p:val>
                                            <p:fltVal val="0"/>
                                          </p:val>
                                        </p:tav>
                                      </p:tavLst>
                                    </p:anim>
                                    <p:animEffect transition="in" filter="fade">
                                      <p:cBhvr>
                                        <p:cTn id="60" dur="500"/>
                                        <p:tgtEl>
                                          <p:spTgt spid="5"/>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48835">
                                            <p:txEl>
                                              <p:pRg st="10" end="10"/>
                                            </p:txEl>
                                          </p:spTgt>
                                        </p:tgtEl>
                                        <p:attrNameLst>
                                          <p:attrName>style.visibility</p:attrName>
                                        </p:attrNameLst>
                                      </p:cBhvr>
                                      <p:to>
                                        <p:strVal val="visible"/>
                                      </p:to>
                                    </p:set>
                                    <p:animEffect transition="in" filter="fade">
                                      <p:cBhvr>
                                        <p:cTn id="64" dur="2000"/>
                                        <p:tgtEl>
                                          <p:spTgt spid="248835">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8835">
                                            <p:txEl>
                                              <p:pRg st="11" end="11"/>
                                            </p:txEl>
                                          </p:spTgt>
                                        </p:tgtEl>
                                        <p:attrNameLst>
                                          <p:attrName>style.visibility</p:attrName>
                                        </p:attrNameLst>
                                      </p:cBhvr>
                                      <p:to>
                                        <p:strVal val="visible"/>
                                      </p:to>
                                    </p:set>
                                    <p:animEffect transition="in" filter="fade">
                                      <p:cBhvr>
                                        <p:cTn id="69" dur="2000"/>
                                        <p:tgtEl>
                                          <p:spTgt spid="248835">
                                            <p:txEl>
                                              <p:pRg st="11" end="11"/>
                                            </p:txEl>
                                          </p:spTgt>
                                        </p:tgtEl>
                                      </p:cBhvr>
                                    </p:animEffect>
                                  </p:childTnLst>
                                </p:cTn>
                              </p:par>
                            </p:childTnLst>
                          </p:cTn>
                        </p:par>
                        <p:par>
                          <p:cTn id="70" fill="hold">
                            <p:stCondLst>
                              <p:cond delay="2000"/>
                            </p:stCondLst>
                            <p:childTnLst>
                              <p:par>
                                <p:cTn id="71" presetID="49" presetClass="entr" presetSubtype="0" decel="10000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 calcmode="lin" valueType="num">
                                      <p:cBhvr>
                                        <p:cTn id="75" dur="500" fill="hold"/>
                                        <p:tgtEl>
                                          <p:spTgt spid="4"/>
                                        </p:tgtEl>
                                        <p:attrNameLst>
                                          <p:attrName>style.rotation</p:attrName>
                                        </p:attrNameLst>
                                      </p:cBhvr>
                                      <p:tavLst>
                                        <p:tav tm="0">
                                          <p:val>
                                            <p:fltVal val="360"/>
                                          </p:val>
                                        </p:tav>
                                        <p:tav tm="100000">
                                          <p:val>
                                            <p:fltVal val="0"/>
                                          </p:val>
                                        </p:tav>
                                      </p:tavLst>
                                    </p:anim>
                                    <p:animEffect transition="in" filter="fade">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90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gn="r" eaLnBrk="1" hangingPunct="1"/>
            <a:r>
              <a:rPr lang="he-IL" smtClean="0">
                <a:solidFill>
                  <a:schemeClr val="hlink"/>
                </a:solidFill>
              </a:rPr>
              <a:t>תרגיל 7</a:t>
            </a:r>
            <a:endParaRPr lang="en-US" smtClean="0">
              <a:solidFill>
                <a:schemeClr val="hlink"/>
              </a:solidFill>
            </a:endParaRPr>
          </a:p>
        </p:txBody>
      </p:sp>
      <p:sp>
        <p:nvSpPr>
          <p:cNvPr id="249859" name="Rectangle 3"/>
          <p:cNvSpPr>
            <a:spLocks noGrp="1" noChangeArrowheads="1"/>
          </p:cNvSpPr>
          <p:nvPr>
            <p:ph type="body" idx="1"/>
          </p:nvPr>
        </p:nvSpPr>
        <p:spPr>
          <a:xfrm>
            <a:off x="1304925" y="1773238"/>
            <a:ext cx="7839075" cy="5084762"/>
          </a:xfrm>
        </p:spPr>
        <p:txBody>
          <a:bodyPr/>
          <a:lstStyle/>
          <a:p>
            <a:pPr eaLnBrk="1" hangingPunct="1">
              <a:lnSpc>
                <a:spcPct val="90000"/>
              </a:lnSpc>
            </a:pPr>
            <a:r>
              <a:rPr lang="he-IL" sz="2000" smtClean="0"/>
              <a:t>נתון: א. ההסתברות שמצלמה </a:t>
            </a:r>
            <a:r>
              <a:rPr lang="en-US" sz="2000" smtClean="0"/>
              <a:t>A</a:t>
            </a:r>
            <a:r>
              <a:rPr lang="he-IL" sz="2000" smtClean="0"/>
              <a:t> תעבוד ביום מסוים היא 91%. ההסתברות שמצלמה </a:t>
            </a:r>
            <a:r>
              <a:rPr lang="en-US" sz="2000" smtClean="0"/>
              <a:t>B</a:t>
            </a:r>
            <a:r>
              <a:rPr lang="he-IL" sz="2000" smtClean="0"/>
              <a:t> תעבוד ביום מסוים היא 93%. ההסתברות שלפחות מצלמה אחת תעבוד ביום מסוים היא 99%. מה ההסתברות ל:</a:t>
            </a:r>
          </a:p>
          <a:p>
            <a:pPr lvl="1" eaLnBrk="1" hangingPunct="1">
              <a:buSzTx/>
              <a:buFont typeface="Wingdings" pitchFamily="2" charset="2"/>
              <a:buChar char=""/>
            </a:pPr>
            <a:r>
              <a:rPr lang="he-IL" sz="2000" smtClean="0"/>
              <a:t>שתי המצלמות תקינות (החיתוך)? </a:t>
            </a:r>
          </a:p>
          <a:p>
            <a:pPr lvl="1" eaLnBrk="1" hangingPunct="1">
              <a:buSzPct val="120000"/>
              <a:buFont typeface="Wingdings" pitchFamily="2" charset="2"/>
              <a:buChar char=""/>
            </a:pPr>
            <a:r>
              <a:rPr lang="en-US" sz="1600" smtClean="0"/>
              <a:t>P(A) </a:t>
            </a:r>
            <a:r>
              <a:rPr lang="en-US" sz="1600" smtClean="0">
                <a:sym typeface="Symbol" pitchFamily="18" charset="2"/>
              </a:rPr>
              <a:t>+ P(B) - </a:t>
            </a:r>
            <a:r>
              <a:rPr lang="en-US" sz="1600" b="1" smtClean="0">
                <a:solidFill>
                  <a:srgbClr val="0066FF"/>
                </a:solidFill>
              </a:rPr>
              <a:t>P(A</a:t>
            </a:r>
            <a:r>
              <a:rPr lang="en-US" sz="1600" b="1" smtClean="0">
                <a:solidFill>
                  <a:srgbClr val="0066FF"/>
                </a:solidFill>
                <a:sym typeface="Symbol" pitchFamily="18" charset="2"/>
              </a:rPr>
              <a:t>B)</a:t>
            </a:r>
            <a:r>
              <a:rPr lang="en-US" sz="1600" smtClean="0">
                <a:sym typeface="Symbol" pitchFamily="18" charset="2"/>
              </a:rPr>
              <a:t> = 91% + 93% - </a:t>
            </a:r>
            <a:r>
              <a:rPr lang="en-US" sz="1600" b="1" smtClean="0">
                <a:solidFill>
                  <a:srgbClr val="0066FF"/>
                </a:solidFill>
                <a:sym typeface="Symbol" pitchFamily="18" charset="2"/>
              </a:rPr>
              <a:t>?</a:t>
            </a:r>
            <a:r>
              <a:rPr lang="en-US" sz="1600" smtClean="0">
                <a:sym typeface="Symbol" pitchFamily="18" charset="2"/>
              </a:rPr>
              <a:t> = 99%</a:t>
            </a:r>
            <a:r>
              <a:rPr lang="he-IL" sz="1600" smtClean="0">
                <a:sym typeface="Symbol" pitchFamily="18" charset="2"/>
              </a:rPr>
              <a:t>.</a:t>
            </a:r>
            <a:r>
              <a:rPr lang="he-IL" sz="2000" smtClean="0">
                <a:sym typeface="Symbol" pitchFamily="18" charset="2"/>
              </a:rPr>
              <a:t> </a:t>
            </a:r>
            <a:r>
              <a:rPr lang="he-IL" sz="2000" b="1" u="sng" smtClean="0">
                <a:sym typeface="Symbol" pitchFamily="18" charset="2"/>
              </a:rPr>
              <a:t>ולכן </a:t>
            </a:r>
            <a:r>
              <a:rPr lang="en-US" sz="2000" b="1" u="sng" smtClean="0">
                <a:solidFill>
                  <a:srgbClr val="0066FF"/>
                </a:solidFill>
              </a:rPr>
              <a:t>P(A</a:t>
            </a:r>
            <a:r>
              <a:rPr lang="en-US" sz="2000" b="1" u="sng" smtClean="0">
                <a:solidFill>
                  <a:srgbClr val="0066FF"/>
                </a:solidFill>
                <a:sym typeface="Symbol" pitchFamily="18" charset="2"/>
              </a:rPr>
              <a:t>B)</a:t>
            </a:r>
            <a:r>
              <a:rPr lang="en-US" sz="2000" b="1" u="sng" smtClean="0">
                <a:sym typeface="Symbol" pitchFamily="18" charset="2"/>
              </a:rPr>
              <a:t> = 85% </a:t>
            </a:r>
            <a:r>
              <a:rPr lang="he-IL" sz="2000" b="1" u="sng" smtClean="0">
                <a:sym typeface="Symbol" pitchFamily="18" charset="2"/>
              </a:rPr>
              <a:t>.</a:t>
            </a:r>
            <a:endParaRPr lang="he-IL" sz="2000" b="1" u="sng" smtClean="0"/>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לפחות אחת המצלמות מקולקלת (המשלים לשתי המצלמות תקינות)?</a:t>
            </a:r>
          </a:p>
          <a:p>
            <a:pPr lvl="1" eaLnBrk="1" hangingPunct="1">
              <a:buSzTx/>
              <a:buFont typeface="Wingdings" pitchFamily="2" charset="2"/>
              <a:buChar char=""/>
            </a:pPr>
            <a:r>
              <a:rPr lang="en-US" sz="2000" smtClean="0"/>
              <a:t>P(A</a:t>
            </a:r>
            <a:r>
              <a:rPr lang="en-US" sz="2000" smtClean="0">
                <a:sym typeface="Symbol" pitchFamily="18" charset="2"/>
              </a:rPr>
              <a:t>B) = 100% - 85% = 15%</a:t>
            </a:r>
            <a:r>
              <a:rPr lang="he-IL" sz="2000" smtClean="0">
                <a:sym typeface="Symbol" pitchFamily="18" charset="2"/>
              </a:rPr>
              <a:t>. </a:t>
            </a:r>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רק מצלמה אחת תקינה (או רק מצלמה אחת תתקלקל)? </a:t>
            </a:r>
          </a:p>
          <a:p>
            <a:pPr lvl="1" eaLnBrk="1" hangingPunct="1">
              <a:buSzTx/>
              <a:buFont typeface="Wingdings" pitchFamily="2" charset="2"/>
              <a:buChar char=""/>
            </a:pPr>
            <a:r>
              <a:rPr lang="en-US" sz="1800" b="1" smtClean="0"/>
              <a:t>P(A) – P(A</a:t>
            </a:r>
            <a:r>
              <a:rPr lang="en-US" sz="1800" b="1" smtClean="0">
                <a:sym typeface="Symbol" pitchFamily="18" charset="2"/>
              </a:rPr>
              <a:t>B) + P(B) - </a:t>
            </a:r>
            <a:r>
              <a:rPr lang="en-US" sz="1800" b="1" smtClean="0"/>
              <a:t>P(A</a:t>
            </a:r>
            <a:r>
              <a:rPr lang="en-US" sz="1800" b="1" smtClean="0">
                <a:sym typeface="Symbol" pitchFamily="18" charset="2"/>
              </a:rPr>
              <a:t>B) = 91% - 85% + 93% - 85% = 14%</a:t>
            </a:r>
            <a:r>
              <a:rPr lang="he-IL" sz="1800" b="1" smtClean="0">
                <a:sym typeface="Symbol" pitchFamily="18" charset="2"/>
              </a:rPr>
              <a:t>.</a:t>
            </a:r>
            <a:endParaRPr lang="he-IL" sz="1800" b="1" smtClean="0"/>
          </a:p>
          <a:p>
            <a:pPr lvl="1" eaLnBrk="1" hangingPunct="1">
              <a:buSzTx/>
              <a:buFont typeface="Wingdings" pitchFamily="2" charset="2"/>
              <a:buChar char=""/>
            </a:pPr>
            <a:endParaRPr lang="he-IL" sz="2000" smtClean="0"/>
          </a:p>
          <a:p>
            <a:pPr lvl="1" eaLnBrk="1" hangingPunct="1">
              <a:buSzTx/>
              <a:buFont typeface="Wingdings" pitchFamily="2" charset="2"/>
              <a:buChar char=""/>
            </a:pPr>
            <a:r>
              <a:rPr lang="he-IL" sz="2000" smtClean="0"/>
              <a:t>שתי המצלמות תתקלקלנה? (המשלים של לפחות מצלמה אחת תקינה).</a:t>
            </a:r>
          </a:p>
          <a:p>
            <a:pPr lvl="1" eaLnBrk="1" hangingPunct="1">
              <a:buSzTx/>
              <a:buFont typeface="Wingdings" pitchFamily="2" charset="2"/>
              <a:buChar char=""/>
            </a:pPr>
            <a:r>
              <a:rPr lang="en-US" sz="2000" smtClean="0"/>
              <a:t>100% - 99% = 1% </a:t>
            </a:r>
            <a:r>
              <a:rPr lang="he-IL" sz="2000" smtClean="0"/>
              <a:t>.</a:t>
            </a:r>
          </a:p>
        </p:txBody>
      </p:sp>
      <p:grpSp>
        <p:nvGrpSpPr>
          <p:cNvPr id="2" name="Group 40"/>
          <p:cNvGrpSpPr>
            <a:grpSpLocks/>
          </p:cNvGrpSpPr>
          <p:nvPr/>
        </p:nvGrpSpPr>
        <p:grpSpPr bwMode="auto">
          <a:xfrm>
            <a:off x="642938" y="3571875"/>
            <a:ext cx="1512887" cy="935038"/>
            <a:chOff x="431" y="2387"/>
            <a:chExt cx="953" cy="589"/>
          </a:xfrm>
        </p:grpSpPr>
        <p:sp>
          <p:nvSpPr>
            <p:cNvPr id="165915" name="Rectangle 12"/>
            <p:cNvSpPr>
              <a:spLocks noChangeArrowheads="1"/>
            </p:cNvSpPr>
            <p:nvPr/>
          </p:nvSpPr>
          <p:spPr bwMode="auto">
            <a:xfrm>
              <a:off x="431" y="2387"/>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5916" name="Oval 13" descr="קו אנכי כהה"/>
            <p:cNvSpPr>
              <a:spLocks noChangeArrowheads="1"/>
            </p:cNvSpPr>
            <p:nvPr/>
          </p:nvSpPr>
          <p:spPr bwMode="auto">
            <a:xfrm>
              <a:off x="577" y="2489"/>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5917" name="Oval 14"/>
            <p:cNvSpPr>
              <a:spLocks noChangeArrowheads="1"/>
            </p:cNvSpPr>
            <p:nvPr/>
          </p:nvSpPr>
          <p:spPr bwMode="auto">
            <a:xfrm>
              <a:off x="870" y="2489"/>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5918" name="Rectangle 15"/>
            <p:cNvSpPr>
              <a:spLocks noChangeArrowheads="1"/>
            </p:cNvSpPr>
            <p:nvPr/>
          </p:nvSpPr>
          <p:spPr bwMode="auto">
            <a:xfrm>
              <a:off x="1189" y="2387"/>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5919" name="Rectangle 16"/>
            <p:cNvSpPr>
              <a:spLocks noChangeArrowheads="1"/>
            </p:cNvSpPr>
            <p:nvPr/>
          </p:nvSpPr>
          <p:spPr bwMode="auto">
            <a:xfrm>
              <a:off x="749" y="2819"/>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5920" name="Oval 17"/>
            <p:cNvSpPr>
              <a:spLocks noChangeArrowheads="1"/>
            </p:cNvSpPr>
            <p:nvPr/>
          </p:nvSpPr>
          <p:spPr bwMode="auto">
            <a:xfrm>
              <a:off x="870" y="2566"/>
              <a:ext cx="74" cy="205"/>
            </a:xfrm>
            <a:prstGeom prst="ellipse">
              <a:avLst/>
            </a:prstGeom>
            <a:solidFill>
              <a:schemeClr val="bg1"/>
            </a:solidFill>
            <a:ln w="9525">
              <a:solidFill>
                <a:schemeClr val="tx1"/>
              </a:solidFill>
              <a:miter lim="800000"/>
              <a:headEnd/>
              <a:tailEnd/>
            </a:ln>
          </p:spPr>
          <p:txBody>
            <a:bodyPr wrap="none" anchor="ctr"/>
            <a:lstStyle/>
            <a:p>
              <a:endParaRPr lang="he-IL"/>
            </a:p>
          </p:txBody>
        </p:sp>
      </p:grpSp>
      <p:grpSp>
        <p:nvGrpSpPr>
          <p:cNvPr id="3" name="Group 18"/>
          <p:cNvGrpSpPr>
            <a:grpSpLocks/>
          </p:cNvGrpSpPr>
          <p:nvPr/>
        </p:nvGrpSpPr>
        <p:grpSpPr bwMode="auto">
          <a:xfrm>
            <a:off x="714375" y="5705475"/>
            <a:ext cx="1512888" cy="935038"/>
            <a:chOff x="612" y="3612"/>
            <a:chExt cx="953" cy="589"/>
          </a:xfrm>
        </p:grpSpPr>
        <p:sp>
          <p:nvSpPr>
            <p:cNvPr id="165909" name="Rectangle 19"/>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65910" name="Oval 20"/>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5911" name="Rectangle 21"/>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5912" name="Oval 22"/>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5913" name="Rectangle 23"/>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5914" name="Oval 24"/>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
        <p:nvSpPr>
          <p:cNvPr id="249881" name="Line 25"/>
          <p:cNvSpPr>
            <a:spLocks noChangeShapeType="1"/>
          </p:cNvSpPr>
          <p:nvPr/>
        </p:nvSpPr>
        <p:spPr bwMode="auto">
          <a:xfrm>
            <a:off x="5508625" y="4365625"/>
            <a:ext cx="504825" cy="0"/>
          </a:xfrm>
          <a:prstGeom prst="line">
            <a:avLst/>
          </a:prstGeom>
          <a:noFill/>
          <a:ln w="25400">
            <a:solidFill>
              <a:schemeClr val="tx1"/>
            </a:solidFill>
            <a:miter lim="800000"/>
            <a:headEnd/>
            <a:tailEnd/>
          </a:ln>
        </p:spPr>
        <p:txBody>
          <a:bodyPr wrap="none"/>
          <a:lstStyle/>
          <a:p>
            <a:endParaRPr lang="he-IL"/>
          </a:p>
        </p:txBody>
      </p:sp>
      <p:grpSp>
        <p:nvGrpSpPr>
          <p:cNvPr id="4" name="Group 26"/>
          <p:cNvGrpSpPr>
            <a:grpSpLocks/>
          </p:cNvGrpSpPr>
          <p:nvPr/>
        </p:nvGrpSpPr>
        <p:grpSpPr bwMode="auto">
          <a:xfrm>
            <a:off x="138113" y="4651375"/>
            <a:ext cx="1512887" cy="935038"/>
            <a:chOff x="113" y="3158"/>
            <a:chExt cx="953" cy="589"/>
          </a:xfrm>
        </p:grpSpPr>
        <p:sp>
          <p:nvSpPr>
            <p:cNvPr id="165903" name="Rectangle 27"/>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5904" name="Oval 28"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65905" name="Oval 29"/>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65906" name="Rectangle 30"/>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5907" name="Rectangle 31"/>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5908" name="Oval 32"/>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5" name="Group 33"/>
          <p:cNvGrpSpPr>
            <a:grpSpLocks/>
          </p:cNvGrpSpPr>
          <p:nvPr/>
        </p:nvGrpSpPr>
        <p:grpSpPr bwMode="auto">
          <a:xfrm>
            <a:off x="138113" y="2563813"/>
            <a:ext cx="1512887" cy="935037"/>
            <a:chOff x="0" y="1933"/>
            <a:chExt cx="953" cy="589"/>
          </a:xfrm>
        </p:grpSpPr>
        <p:sp>
          <p:nvSpPr>
            <p:cNvPr id="165897" name="Rectangle 34"/>
            <p:cNvSpPr>
              <a:spLocks noChangeArrowheads="1"/>
            </p:cNvSpPr>
            <p:nvPr/>
          </p:nvSpPr>
          <p:spPr bwMode="auto">
            <a:xfrm>
              <a:off x="0" y="1933"/>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65898" name="Oval 35"/>
            <p:cNvSpPr>
              <a:spLocks noChangeArrowheads="1"/>
            </p:cNvSpPr>
            <p:nvPr/>
          </p:nvSpPr>
          <p:spPr bwMode="auto">
            <a:xfrm>
              <a:off x="146"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65899" name="Oval 36"/>
            <p:cNvSpPr>
              <a:spLocks noChangeArrowheads="1"/>
            </p:cNvSpPr>
            <p:nvPr/>
          </p:nvSpPr>
          <p:spPr bwMode="auto">
            <a:xfrm>
              <a:off x="439"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65900" name="Rectangle 37"/>
            <p:cNvSpPr>
              <a:spLocks noChangeArrowheads="1"/>
            </p:cNvSpPr>
            <p:nvPr/>
          </p:nvSpPr>
          <p:spPr bwMode="auto">
            <a:xfrm>
              <a:off x="758" y="1933"/>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65901" name="Rectangle 38"/>
            <p:cNvSpPr>
              <a:spLocks noChangeArrowheads="1"/>
            </p:cNvSpPr>
            <p:nvPr/>
          </p:nvSpPr>
          <p:spPr bwMode="auto">
            <a:xfrm>
              <a:off x="318" y="2365"/>
              <a:ext cx="365" cy="154"/>
            </a:xfrm>
            <a:prstGeom prst="rect">
              <a:avLst/>
            </a:prstGeom>
            <a:noFill/>
            <a:ln w="9525">
              <a:noFill/>
              <a:miter lim="800000"/>
              <a:headEnd/>
              <a:tailEnd/>
            </a:ln>
          </p:spPr>
          <p:txBody>
            <a:bodyPr wrap="none" anchor="ctr"/>
            <a:lstStyle/>
            <a:p>
              <a:pPr algn="ctr"/>
              <a:r>
                <a:rPr lang="en-US" sz="1400" b="1">
                  <a:sym typeface="Symbol" pitchFamily="18" charset="2"/>
                </a:rPr>
                <a:t>A </a:t>
              </a:r>
              <a:r>
                <a:rPr lang="en-US" sz="1600" b="1">
                  <a:sym typeface="Symbol" pitchFamily="18" charset="2"/>
                </a:rPr>
                <a:t></a:t>
              </a:r>
              <a:r>
                <a:rPr lang="en-US" sz="1400" b="1">
                  <a:sym typeface="Symbol" pitchFamily="18" charset="2"/>
                </a:rPr>
                <a:t> B</a:t>
              </a:r>
            </a:p>
          </p:txBody>
        </p:sp>
        <p:sp>
          <p:nvSpPr>
            <p:cNvPr id="165902" name="Oval 39" descr="רשת קטנה"/>
            <p:cNvSpPr>
              <a:spLocks noChangeArrowheads="1"/>
            </p:cNvSpPr>
            <p:nvPr/>
          </p:nvSpPr>
          <p:spPr bwMode="auto">
            <a:xfrm>
              <a:off x="439" y="2112"/>
              <a:ext cx="74" cy="205"/>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fade">
                                      <p:cBhvr>
                                        <p:cTn id="7" dur="2000"/>
                                        <p:tgtEl>
                                          <p:spTgt spid="24985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animEffect transition="in" filter="fade">
                                      <p:cBhvr>
                                        <p:cTn id="11" dur="2000"/>
                                        <p:tgtEl>
                                          <p:spTgt spid="24985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9859">
                                            <p:txEl>
                                              <p:pRg st="2" end="2"/>
                                            </p:txEl>
                                          </p:spTgt>
                                        </p:tgtEl>
                                        <p:attrNameLst>
                                          <p:attrName>style.visibility</p:attrName>
                                        </p:attrNameLst>
                                      </p:cBhvr>
                                      <p:to>
                                        <p:strVal val="visible"/>
                                      </p:to>
                                    </p:set>
                                    <p:animEffect transition="in" filter="fade">
                                      <p:cBhvr>
                                        <p:cTn id="16" dur="2000"/>
                                        <p:tgtEl>
                                          <p:spTgt spid="249859">
                                            <p:txEl>
                                              <p:pRg st="2" end="2"/>
                                            </p:txEl>
                                          </p:spTgt>
                                        </p:tgtEl>
                                      </p:cBhvr>
                                    </p:animEffect>
                                  </p:childTnLst>
                                </p:cTn>
                              </p:par>
                            </p:childTnLst>
                          </p:cTn>
                        </p:par>
                        <p:par>
                          <p:cTn id="17" fill="hold">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9859">
                                            <p:txEl>
                                              <p:pRg st="4" end="4"/>
                                            </p:txEl>
                                          </p:spTgt>
                                        </p:tgtEl>
                                        <p:attrNameLst>
                                          <p:attrName>style.visibility</p:attrName>
                                        </p:attrNameLst>
                                      </p:cBhvr>
                                      <p:to>
                                        <p:strVal val="visible"/>
                                      </p:to>
                                    </p:set>
                                    <p:animEffect transition="in" filter="fade">
                                      <p:cBhvr>
                                        <p:cTn id="27" dur="2000"/>
                                        <p:tgtEl>
                                          <p:spTgt spid="249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9859">
                                            <p:txEl>
                                              <p:pRg st="5" end="5"/>
                                            </p:txEl>
                                          </p:spTgt>
                                        </p:tgtEl>
                                        <p:attrNameLst>
                                          <p:attrName>style.visibility</p:attrName>
                                        </p:attrNameLst>
                                      </p:cBhvr>
                                      <p:to>
                                        <p:strVal val="visible"/>
                                      </p:to>
                                    </p:set>
                                    <p:animEffect transition="in" filter="fade">
                                      <p:cBhvr>
                                        <p:cTn id="32" dur="2000"/>
                                        <p:tgtEl>
                                          <p:spTgt spid="249859">
                                            <p:txEl>
                                              <p:pRg st="5" end="5"/>
                                            </p:txEl>
                                          </p:spTgt>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249881"/>
                                        </p:tgtEl>
                                        <p:attrNameLst>
                                          <p:attrName>style.visibility</p:attrName>
                                        </p:attrNameLst>
                                      </p:cBhvr>
                                      <p:to>
                                        <p:strVal val="visible"/>
                                      </p:to>
                                    </p:set>
                                    <p:anim calcmode="lin" valueType="num">
                                      <p:cBhvr>
                                        <p:cTn id="35" dur="1000" fill="hold"/>
                                        <p:tgtEl>
                                          <p:spTgt spid="249881"/>
                                        </p:tgtEl>
                                        <p:attrNameLst>
                                          <p:attrName>ppt_x</p:attrName>
                                        </p:attrNameLst>
                                      </p:cBhvr>
                                      <p:tavLst>
                                        <p:tav tm="0">
                                          <p:val>
                                            <p:strVal val="#ppt_x-.2"/>
                                          </p:val>
                                        </p:tav>
                                        <p:tav tm="100000">
                                          <p:val>
                                            <p:strVal val="#ppt_x"/>
                                          </p:val>
                                        </p:tav>
                                      </p:tavLst>
                                    </p:anim>
                                    <p:anim calcmode="lin" valueType="num">
                                      <p:cBhvr>
                                        <p:cTn id="36" dur="1000" fill="hold"/>
                                        <p:tgtEl>
                                          <p:spTgt spid="24988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49881"/>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 calcmode="lin" valueType="num">
                                      <p:cBhvr>
                                        <p:cTn id="43" dur="500" fill="hold"/>
                                        <p:tgtEl>
                                          <p:spTgt spid="2"/>
                                        </p:tgtEl>
                                        <p:attrNameLst>
                                          <p:attrName>style.rotation</p:attrName>
                                        </p:attrNameLst>
                                      </p:cBhvr>
                                      <p:tavLst>
                                        <p:tav tm="0">
                                          <p:val>
                                            <p:fltVal val="360"/>
                                          </p:val>
                                        </p:tav>
                                        <p:tav tm="100000">
                                          <p:val>
                                            <p:fltVal val="0"/>
                                          </p:val>
                                        </p:tav>
                                      </p:tavLst>
                                    </p:anim>
                                    <p:animEffect transition="in" filter="fade">
                                      <p:cBhvr>
                                        <p:cTn id="44" dur="500"/>
                                        <p:tgtEl>
                                          <p:spTgt spid="2"/>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49859">
                                            <p:txEl>
                                              <p:pRg st="7" end="7"/>
                                            </p:txEl>
                                          </p:spTgt>
                                        </p:tgtEl>
                                        <p:attrNameLst>
                                          <p:attrName>style.visibility</p:attrName>
                                        </p:attrNameLst>
                                      </p:cBhvr>
                                      <p:to>
                                        <p:strVal val="visible"/>
                                      </p:to>
                                    </p:set>
                                    <p:animEffect transition="in" filter="fade">
                                      <p:cBhvr>
                                        <p:cTn id="48" dur="2000"/>
                                        <p:tgtEl>
                                          <p:spTgt spid="24985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9859">
                                            <p:txEl>
                                              <p:pRg st="8" end="8"/>
                                            </p:txEl>
                                          </p:spTgt>
                                        </p:tgtEl>
                                        <p:attrNameLst>
                                          <p:attrName>style.visibility</p:attrName>
                                        </p:attrNameLst>
                                      </p:cBhvr>
                                      <p:to>
                                        <p:strVal val="visible"/>
                                      </p:to>
                                    </p:set>
                                    <p:animEffect transition="in" filter="fade">
                                      <p:cBhvr>
                                        <p:cTn id="53" dur="2000"/>
                                        <p:tgtEl>
                                          <p:spTgt spid="249859">
                                            <p:txEl>
                                              <p:pRg st="8" end="8"/>
                                            </p:txEl>
                                          </p:spTgt>
                                        </p:tgtEl>
                                      </p:cBhvr>
                                    </p:animEffect>
                                  </p:childTnLst>
                                </p:cTn>
                              </p:par>
                            </p:childTnLst>
                          </p:cTn>
                        </p:par>
                        <p:par>
                          <p:cTn id="54" fill="hold">
                            <p:stCondLst>
                              <p:cond delay="2000"/>
                            </p:stCondLst>
                            <p:childTnLst>
                              <p:par>
                                <p:cTn id="55" presetID="49" presetClass="entr" presetSubtype="0" decel="10000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360"/>
                                          </p:val>
                                        </p:tav>
                                        <p:tav tm="100000">
                                          <p:val>
                                            <p:fltVal val="0"/>
                                          </p:val>
                                        </p:tav>
                                      </p:tavLst>
                                    </p:anim>
                                    <p:animEffect transition="in" filter="fade">
                                      <p:cBhvr>
                                        <p:cTn id="60" dur="500"/>
                                        <p:tgtEl>
                                          <p:spTgt spid="4"/>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49859">
                                            <p:txEl>
                                              <p:pRg st="10" end="10"/>
                                            </p:txEl>
                                          </p:spTgt>
                                        </p:tgtEl>
                                        <p:attrNameLst>
                                          <p:attrName>style.visibility</p:attrName>
                                        </p:attrNameLst>
                                      </p:cBhvr>
                                      <p:to>
                                        <p:strVal val="visible"/>
                                      </p:to>
                                    </p:set>
                                    <p:animEffect transition="in" filter="fade">
                                      <p:cBhvr>
                                        <p:cTn id="64" dur="2000"/>
                                        <p:tgtEl>
                                          <p:spTgt spid="249859">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9859">
                                            <p:txEl>
                                              <p:pRg st="11" end="11"/>
                                            </p:txEl>
                                          </p:spTgt>
                                        </p:tgtEl>
                                        <p:attrNameLst>
                                          <p:attrName>style.visibility</p:attrName>
                                        </p:attrNameLst>
                                      </p:cBhvr>
                                      <p:to>
                                        <p:strVal val="visible"/>
                                      </p:to>
                                    </p:set>
                                    <p:animEffect transition="in" filter="fade">
                                      <p:cBhvr>
                                        <p:cTn id="69" dur="2000"/>
                                        <p:tgtEl>
                                          <p:spTgt spid="249859">
                                            <p:txEl>
                                              <p:pRg st="11" end="11"/>
                                            </p:txEl>
                                          </p:spTgt>
                                        </p:tgtEl>
                                      </p:cBhvr>
                                    </p:animEffect>
                                  </p:childTnLst>
                                </p:cTn>
                              </p:par>
                            </p:childTnLst>
                          </p:cTn>
                        </p:par>
                        <p:par>
                          <p:cTn id="70" fill="hold">
                            <p:stCondLst>
                              <p:cond delay="2000"/>
                            </p:stCondLst>
                            <p:childTnLst>
                              <p:par>
                                <p:cTn id="71" presetID="49" presetClass="entr" presetSubtype="0" decel="10000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 calcmode="lin" valueType="num">
                                      <p:cBhvr>
                                        <p:cTn id="75" dur="500" fill="hold"/>
                                        <p:tgtEl>
                                          <p:spTgt spid="3"/>
                                        </p:tgtEl>
                                        <p:attrNameLst>
                                          <p:attrName>style.rotation</p:attrName>
                                        </p:attrNameLst>
                                      </p:cBhvr>
                                      <p:tavLst>
                                        <p:tav tm="0">
                                          <p:val>
                                            <p:fltVal val="360"/>
                                          </p:val>
                                        </p:tav>
                                        <p:tav tm="100000">
                                          <p:val>
                                            <p:fltVal val="0"/>
                                          </p:val>
                                        </p:tav>
                                      </p:tavLst>
                                    </p:anim>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P spid="2498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50938" y="914400"/>
            <a:ext cx="7612062" cy="846138"/>
          </a:xfrm>
        </p:spPr>
        <p:txBody>
          <a:bodyPr/>
          <a:lstStyle/>
          <a:p>
            <a:pPr algn="r" eaLnBrk="1" hangingPunct="1"/>
            <a:r>
              <a:rPr lang="he-IL" altLang="en-US" smtClean="0">
                <a:solidFill>
                  <a:schemeClr val="hlink"/>
                </a:solidFill>
              </a:rPr>
              <a:t>תרגול</a:t>
            </a:r>
            <a:endParaRPr lang="en-US" smtClean="0">
              <a:solidFill>
                <a:schemeClr val="hlink"/>
              </a:solidFill>
            </a:endParaRPr>
          </a:p>
        </p:txBody>
      </p:sp>
      <p:sp>
        <p:nvSpPr>
          <p:cNvPr id="83971" name="Rectangle 36"/>
          <p:cNvSpPr>
            <a:spLocks noChangeArrowheads="1"/>
          </p:cNvSpPr>
          <p:nvPr/>
        </p:nvSpPr>
        <p:spPr bwMode="auto">
          <a:xfrm>
            <a:off x="7132638" y="3960813"/>
            <a:ext cx="1554162" cy="233203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בני נוער בגילאים 12 עד 18 בארה"ב</a:t>
            </a:r>
            <a:endParaRPr lang="en-US" sz="2000">
              <a:latin typeface="Times New Roman" pitchFamily="18" charset="0"/>
            </a:endParaRPr>
          </a:p>
        </p:txBody>
      </p:sp>
      <p:sp>
        <p:nvSpPr>
          <p:cNvPr id="65570" name="Rectangle 34"/>
          <p:cNvSpPr>
            <a:spLocks noChangeArrowheads="1"/>
          </p:cNvSpPr>
          <p:nvPr/>
        </p:nvSpPr>
        <p:spPr bwMode="auto">
          <a:xfrm>
            <a:off x="5578475" y="3960813"/>
            <a:ext cx="1554163" cy="233203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בן נוער (אחד)</a:t>
            </a:r>
            <a:endParaRPr lang="en-US" sz="2000">
              <a:latin typeface="Times New Roman" pitchFamily="18" charset="0"/>
            </a:endParaRPr>
          </a:p>
        </p:txBody>
      </p:sp>
      <p:sp>
        <p:nvSpPr>
          <p:cNvPr id="65568" name="Rectangle 32"/>
          <p:cNvSpPr>
            <a:spLocks noChangeArrowheads="1"/>
          </p:cNvSpPr>
          <p:nvPr/>
        </p:nvSpPr>
        <p:spPr bwMode="auto">
          <a:xfrm>
            <a:off x="4022725" y="3960813"/>
            <a:ext cx="1555750" cy="7334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קלוריות</a:t>
            </a:r>
            <a:endParaRPr lang="en-US" sz="2000">
              <a:latin typeface="Times New Roman" pitchFamily="18" charset="0"/>
            </a:endParaRPr>
          </a:p>
        </p:txBody>
      </p:sp>
      <p:sp>
        <p:nvSpPr>
          <p:cNvPr id="65566" name="Rectangle 30"/>
          <p:cNvSpPr>
            <a:spLocks noChangeArrowheads="1"/>
          </p:cNvSpPr>
          <p:nvPr/>
        </p:nvSpPr>
        <p:spPr bwMode="auto">
          <a:xfrm>
            <a:off x="2468563" y="3960813"/>
            <a:ext cx="1554162" cy="7334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2000 קלוריות (ליום)</a:t>
            </a:r>
            <a:endParaRPr lang="en-US" sz="2000">
              <a:latin typeface="Times New Roman" pitchFamily="18" charset="0"/>
            </a:endParaRPr>
          </a:p>
        </p:txBody>
      </p:sp>
      <p:sp>
        <p:nvSpPr>
          <p:cNvPr id="65564" name="Rectangle 28"/>
          <p:cNvSpPr>
            <a:spLocks noChangeArrowheads="1"/>
          </p:cNvSpPr>
          <p:nvPr/>
        </p:nvSpPr>
        <p:spPr bwMode="auto">
          <a:xfrm>
            <a:off x="914400" y="3960813"/>
            <a:ext cx="1554163" cy="7334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אוסף התצפיות של הקלוריות</a:t>
            </a:r>
            <a:endParaRPr lang="en-US" sz="2000">
              <a:latin typeface="Times New Roman" pitchFamily="18" charset="0"/>
            </a:endParaRPr>
          </a:p>
        </p:txBody>
      </p:sp>
      <p:sp>
        <p:nvSpPr>
          <p:cNvPr id="65540" name="Rectangle 4"/>
          <p:cNvSpPr>
            <a:spLocks noChangeArrowheads="1"/>
          </p:cNvSpPr>
          <p:nvPr/>
        </p:nvSpPr>
        <p:spPr bwMode="auto">
          <a:xfrm>
            <a:off x="4022725" y="5426075"/>
            <a:ext cx="1555750" cy="8667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מין</a:t>
            </a:r>
            <a:endParaRPr lang="en-US" sz="2000">
              <a:latin typeface="Times New Roman" pitchFamily="18" charset="0"/>
            </a:endParaRPr>
          </a:p>
        </p:txBody>
      </p:sp>
      <p:sp>
        <p:nvSpPr>
          <p:cNvPr id="65541" name="Rectangle 5"/>
          <p:cNvSpPr>
            <a:spLocks noChangeArrowheads="1"/>
          </p:cNvSpPr>
          <p:nvPr/>
        </p:nvSpPr>
        <p:spPr bwMode="auto">
          <a:xfrm>
            <a:off x="2468563" y="5426075"/>
            <a:ext cx="1554162" cy="8667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זכר</a:t>
            </a:r>
            <a:endParaRPr lang="en-US" sz="2000">
              <a:latin typeface="Times New Roman" pitchFamily="18" charset="0"/>
            </a:endParaRPr>
          </a:p>
        </p:txBody>
      </p:sp>
      <p:sp>
        <p:nvSpPr>
          <p:cNvPr id="65542" name="Rectangle 6"/>
          <p:cNvSpPr>
            <a:spLocks noChangeArrowheads="1"/>
          </p:cNvSpPr>
          <p:nvPr/>
        </p:nvSpPr>
        <p:spPr bwMode="auto">
          <a:xfrm>
            <a:off x="914400" y="5426075"/>
            <a:ext cx="1554163" cy="8667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אוסף התצפיות של המינים</a:t>
            </a:r>
            <a:endParaRPr lang="en-US" sz="2000">
              <a:latin typeface="Times New Roman" pitchFamily="18" charset="0"/>
            </a:endParaRPr>
          </a:p>
        </p:txBody>
      </p:sp>
      <p:sp>
        <p:nvSpPr>
          <p:cNvPr id="65545" name="Rectangle 9"/>
          <p:cNvSpPr>
            <a:spLocks noChangeArrowheads="1"/>
          </p:cNvSpPr>
          <p:nvPr/>
        </p:nvSpPr>
        <p:spPr bwMode="auto">
          <a:xfrm>
            <a:off x="4022725" y="4694238"/>
            <a:ext cx="1555750" cy="73183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גיל</a:t>
            </a:r>
            <a:endParaRPr lang="en-US" sz="2000">
              <a:latin typeface="Times New Roman" pitchFamily="18" charset="0"/>
            </a:endParaRPr>
          </a:p>
        </p:txBody>
      </p:sp>
      <p:sp>
        <p:nvSpPr>
          <p:cNvPr id="65546" name="Rectangle 10"/>
          <p:cNvSpPr>
            <a:spLocks noChangeArrowheads="1"/>
          </p:cNvSpPr>
          <p:nvPr/>
        </p:nvSpPr>
        <p:spPr bwMode="auto">
          <a:xfrm>
            <a:off x="2468563" y="4694238"/>
            <a:ext cx="1554162" cy="73183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17 </a:t>
            </a:r>
            <a:endParaRPr lang="en-US" sz="2000">
              <a:latin typeface="Times New Roman" pitchFamily="18" charset="0"/>
            </a:endParaRPr>
          </a:p>
        </p:txBody>
      </p:sp>
      <p:sp>
        <p:nvSpPr>
          <p:cNvPr id="65547" name="Rectangle 11"/>
          <p:cNvSpPr>
            <a:spLocks noChangeArrowheads="1"/>
          </p:cNvSpPr>
          <p:nvPr/>
        </p:nvSpPr>
        <p:spPr bwMode="auto">
          <a:xfrm>
            <a:off x="914400" y="4694238"/>
            <a:ext cx="1554163" cy="73183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אוסף התצפיות של הגילאים</a:t>
            </a:r>
            <a:endParaRPr lang="en-US" sz="2000">
              <a:latin typeface="Times New Roman" pitchFamily="18" charset="0"/>
            </a:endParaRPr>
          </a:p>
        </p:txBody>
      </p:sp>
      <p:sp>
        <p:nvSpPr>
          <p:cNvPr id="83982" name="Rectangle 12" descr="נייר עיתון"/>
          <p:cNvSpPr>
            <a:spLocks noChangeArrowheads="1"/>
          </p:cNvSpPr>
          <p:nvPr/>
        </p:nvSpPr>
        <p:spPr bwMode="auto">
          <a:xfrm>
            <a:off x="7132638" y="3200400"/>
            <a:ext cx="1554162" cy="760413"/>
          </a:xfrm>
          <a:prstGeom prst="rect">
            <a:avLst/>
          </a:prstGeom>
          <a:blipFill dpi="0" rotWithShape="0">
            <a:blip r:embed="rId3"/>
            <a:srcRect/>
            <a:tile tx="0" ty="0" sx="100000" sy="100000" flip="none" algn="tl"/>
          </a:blipFill>
          <a:ln w="9525">
            <a:noFill/>
            <a:miter lim="800000"/>
            <a:headEnd/>
            <a:tailEnd/>
          </a:ln>
        </p:spPr>
        <p:txBody>
          <a:bodyPr/>
          <a:lstStyle/>
          <a:p>
            <a:pPr algn="ctr">
              <a:spcBef>
                <a:spcPct val="20000"/>
              </a:spcBef>
              <a:buClr>
                <a:schemeClr val="folHlink"/>
              </a:buClr>
              <a:buSzPct val="60000"/>
              <a:buFont typeface="Wingdings" pitchFamily="2" charset="2"/>
              <a:buNone/>
            </a:pPr>
            <a:r>
              <a:rPr lang="he-IL" sz="2000" b="1">
                <a:solidFill>
                  <a:schemeClr val="tx2"/>
                </a:solidFill>
                <a:latin typeface="Times New Roman" pitchFamily="18" charset="0"/>
                <a:cs typeface="David" pitchFamily="34" charset="-79"/>
              </a:rPr>
              <a:t>אוכלוסיית המחקר</a:t>
            </a:r>
            <a:endParaRPr lang="en-US" sz="2000" b="1">
              <a:solidFill>
                <a:schemeClr val="tx2"/>
              </a:solidFill>
              <a:latin typeface="Times New Roman" pitchFamily="18" charset="0"/>
              <a:cs typeface="David" pitchFamily="34" charset="-79"/>
            </a:endParaRPr>
          </a:p>
        </p:txBody>
      </p:sp>
      <p:sp>
        <p:nvSpPr>
          <p:cNvPr id="65549" name="Rectangle 13" descr="נייר עיתון"/>
          <p:cNvSpPr>
            <a:spLocks noChangeArrowheads="1"/>
          </p:cNvSpPr>
          <p:nvPr/>
        </p:nvSpPr>
        <p:spPr bwMode="auto">
          <a:xfrm>
            <a:off x="5578475" y="3200400"/>
            <a:ext cx="1554163" cy="760413"/>
          </a:xfrm>
          <a:prstGeom prst="rect">
            <a:avLst/>
          </a:prstGeom>
          <a:blipFill dpi="0" rotWithShape="0">
            <a:blip r:embed="rId3"/>
            <a:srcRect/>
            <a:tile tx="0" ty="0" sx="100000" sy="100000" flip="none" algn="tl"/>
          </a:blipFill>
          <a:ln w="9525">
            <a:noFill/>
            <a:miter lim="800000"/>
            <a:headEnd/>
            <a:tailEnd/>
          </a:ln>
        </p:spPr>
        <p:txBody>
          <a:bodyPr/>
          <a:lstStyle/>
          <a:p>
            <a:pPr algn="ctr">
              <a:spcBef>
                <a:spcPct val="20000"/>
              </a:spcBef>
              <a:buClr>
                <a:schemeClr val="folHlink"/>
              </a:buClr>
              <a:buSzPct val="60000"/>
              <a:buFont typeface="Wingdings" pitchFamily="2" charset="2"/>
              <a:buNone/>
            </a:pPr>
            <a:r>
              <a:rPr lang="he-IL" sz="2000" b="1">
                <a:solidFill>
                  <a:schemeClr val="tx2"/>
                </a:solidFill>
                <a:latin typeface="Times New Roman" pitchFamily="18" charset="0"/>
                <a:cs typeface="David" pitchFamily="34" charset="-79"/>
              </a:rPr>
              <a:t>מקרה</a:t>
            </a:r>
            <a:endParaRPr lang="en-US" sz="2000" b="1">
              <a:solidFill>
                <a:schemeClr val="tx2"/>
              </a:solidFill>
              <a:latin typeface="Times New Roman" pitchFamily="18" charset="0"/>
              <a:cs typeface="David" pitchFamily="34" charset="-79"/>
            </a:endParaRPr>
          </a:p>
        </p:txBody>
      </p:sp>
      <p:sp>
        <p:nvSpPr>
          <p:cNvPr id="65550" name="Rectangle 14" descr="נייר עיתון"/>
          <p:cNvSpPr>
            <a:spLocks noChangeArrowheads="1"/>
          </p:cNvSpPr>
          <p:nvPr/>
        </p:nvSpPr>
        <p:spPr bwMode="auto">
          <a:xfrm>
            <a:off x="4022725" y="3200400"/>
            <a:ext cx="1555750" cy="760413"/>
          </a:xfrm>
          <a:prstGeom prst="rect">
            <a:avLst/>
          </a:prstGeom>
          <a:blipFill dpi="0" rotWithShape="0">
            <a:blip r:embed="rId3"/>
            <a:srcRect/>
            <a:tile tx="0" ty="0" sx="100000" sy="100000" flip="none" algn="tl"/>
          </a:blipFill>
          <a:ln w="9525">
            <a:noFill/>
            <a:miter lim="800000"/>
            <a:headEnd/>
            <a:tailEnd/>
          </a:ln>
        </p:spPr>
        <p:txBody>
          <a:bodyPr/>
          <a:lstStyle/>
          <a:p>
            <a:pPr algn="ctr">
              <a:spcBef>
                <a:spcPct val="20000"/>
              </a:spcBef>
              <a:buClr>
                <a:schemeClr val="folHlink"/>
              </a:buClr>
              <a:buSzPct val="60000"/>
              <a:buFont typeface="Wingdings" pitchFamily="2" charset="2"/>
              <a:buNone/>
            </a:pPr>
            <a:r>
              <a:rPr lang="he-IL" sz="2000" b="1">
                <a:solidFill>
                  <a:schemeClr val="tx2"/>
                </a:solidFill>
                <a:latin typeface="Times New Roman" pitchFamily="18" charset="0"/>
                <a:cs typeface="David" pitchFamily="34" charset="-79"/>
              </a:rPr>
              <a:t>משתנה</a:t>
            </a:r>
            <a:endParaRPr lang="en-US" sz="2000" b="1">
              <a:solidFill>
                <a:schemeClr val="tx2"/>
              </a:solidFill>
              <a:latin typeface="Times New Roman" pitchFamily="18" charset="0"/>
              <a:cs typeface="David" pitchFamily="34" charset="-79"/>
            </a:endParaRPr>
          </a:p>
        </p:txBody>
      </p:sp>
      <p:sp>
        <p:nvSpPr>
          <p:cNvPr id="65551" name="Rectangle 15" descr="נייר עיתון"/>
          <p:cNvSpPr>
            <a:spLocks noChangeArrowheads="1"/>
          </p:cNvSpPr>
          <p:nvPr/>
        </p:nvSpPr>
        <p:spPr bwMode="auto">
          <a:xfrm>
            <a:off x="2468563" y="3200400"/>
            <a:ext cx="1554162" cy="760413"/>
          </a:xfrm>
          <a:prstGeom prst="rect">
            <a:avLst/>
          </a:prstGeom>
          <a:blipFill dpi="0" rotWithShape="0">
            <a:blip r:embed="rId3"/>
            <a:srcRect/>
            <a:tile tx="0" ty="0" sx="100000" sy="100000" flip="none" algn="tl"/>
          </a:blipFill>
          <a:ln w="9525">
            <a:noFill/>
            <a:miter lim="800000"/>
            <a:headEnd/>
            <a:tailEnd/>
          </a:ln>
        </p:spPr>
        <p:txBody>
          <a:bodyPr/>
          <a:lstStyle/>
          <a:p>
            <a:pPr algn="ctr">
              <a:spcBef>
                <a:spcPct val="20000"/>
              </a:spcBef>
              <a:buClr>
                <a:schemeClr val="folHlink"/>
              </a:buClr>
              <a:buSzPct val="60000"/>
              <a:buFont typeface="Wingdings" pitchFamily="2" charset="2"/>
              <a:buNone/>
            </a:pPr>
            <a:r>
              <a:rPr lang="he-IL" sz="2000" b="1">
                <a:solidFill>
                  <a:schemeClr val="tx2"/>
                </a:solidFill>
                <a:latin typeface="Times New Roman" pitchFamily="18" charset="0"/>
                <a:cs typeface="David" pitchFamily="34" charset="-79"/>
              </a:rPr>
              <a:t>תצפית</a:t>
            </a:r>
            <a:endParaRPr lang="en-US" sz="2000" b="1">
              <a:solidFill>
                <a:schemeClr val="tx2"/>
              </a:solidFill>
              <a:latin typeface="Times New Roman" pitchFamily="18" charset="0"/>
              <a:cs typeface="David" pitchFamily="34" charset="-79"/>
            </a:endParaRPr>
          </a:p>
          <a:p>
            <a:pPr algn="ctr">
              <a:spcBef>
                <a:spcPct val="20000"/>
              </a:spcBef>
              <a:buClr>
                <a:schemeClr val="folHlink"/>
              </a:buClr>
              <a:buSzPct val="60000"/>
              <a:buFont typeface="Wingdings" pitchFamily="2" charset="2"/>
              <a:buNone/>
            </a:pPr>
            <a:endParaRPr lang="en-US" sz="2000" b="1">
              <a:solidFill>
                <a:schemeClr val="tx2"/>
              </a:solidFill>
              <a:latin typeface="Times New Roman" pitchFamily="18" charset="0"/>
              <a:cs typeface="David" pitchFamily="34" charset="-79"/>
            </a:endParaRPr>
          </a:p>
        </p:txBody>
      </p:sp>
      <p:sp>
        <p:nvSpPr>
          <p:cNvPr id="65552" name="Rectangle 16" descr="נייר עיתון"/>
          <p:cNvSpPr>
            <a:spLocks noChangeArrowheads="1"/>
          </p:cNvSpPr>
          <p:nvPr/>
        </p:nvSpPr>
        <p:spPr bwMode="auto">
          <a:xfrm>
            <a:off x="914400" y="3200400"/>
            <a:ext cx="1554163" cy="760413"/>
          </a:xfrm>
          <a:prstGeom prst="rect">
            <a:avLst/>
          </a:prstGeom>
          <a:blipFill dpi="0" rotWithShape="0">
            <a:blip r:embed="rId3"/>
            <a:srcRect/>
            <a:tile tx="0" ty="0" sx="100000" sy="100000" flip="none" algn="tl"/>
          </a:blipFill>
          <a:ln w="9525">
            <a:noFill/>
            <a:miter lim="800000"/>
            <a:headEnd/>
            <a:tailEnd/>
          </a:ln>
        </p:spPr>
        <p:txBody>
          <a:bodyPr/>
          <a:lstStyle/>
          <a:p>
            <a:pPr algn="ctr">
              <a:spcBef>
                <a:spcPct val="20000"/>
              </a:spcBef>
              <a:buClr>
                <a:schemeClr val="folHlink"/>
              </a:buClr>
              <a:buSzPct val="60000"/>
              <a:buFont typeface="Wingdings" pitchFamily="2" charset="2"/>
              <a:buNone/>
            </a:pPr>
            <a:r>
              <a:rPr lang="he-IL" sz="2000" b="1">
                <a:solidFill>
                  <a:schemeClr val="tx2"/>
                </a:solidFill>
                <a:latin typeface="Times New Roman" pitchFamily="18" charset="0"/>
                <a:cs typeface="David" pitchFamily="34" charset="-79"/>
              </a:rPr>
              <a:t>אוכלוסייה סטטיסטית</a:t>
            </a:r>
            <a:endParaRPr lang="en-US" sz="2000" b="1">
              <a:solidFill>
                <a:schemeClr val="tx2"/>
              </a:solidFill>
              <a:latin typeface="Times New Roman" pitchFamily="18" charset="0"/>
              <a:cs typeface="David" pitchFamily="34" charset="-79"/>
            </a:endParaRPr>
          </a:p>
        </p:txBody>
      </p:sp>
      <p:sp>
        <p:nvSpPr>
          <p:cNvPr id="83987" name="Line 17"/>
          <p:cNvSpPr>
            <a:spLocks noChangeShapeType="1"/>
          </p:cNvSpPr>
          <p:nvPr/>
        </p:nvSpPr>
        <p:spPr bwMode="auto">
          <a:xfrm>
            <a:off x="914400" y="3200400"/>
            <a:ext cx="7772400" cy="0"/>
          </a:xfrm>
          <a:prstGeom prst="line">
            <a:avLst/>
          </a:prstGeom>
          <a:noFill/>
          <a:ln w="28575" cap="sq">
            <a:solidFill>
              <a:schemeClr val="tx1"/>
            </a:solidFill>
            <a:miter lim="800000"/>
            <a:headEnd/>
            <a:tailEnd/>
          </a:ln>
        </p:spPr>
        <p:txBody>
          <a:bodyPr wrap="none"/>
          <a:lstStyle/>
          <a:p>
            <a:endParaRPr lang="he-IL"/>
          </a:p>
        </p:txBody>
      </p:sp>
      <p:sp>
        <p:nvSpPr>
          <p:cNvPr id="83988" name="Line 18"/>
          <p:cNvSpPr>
            <a:spLocks noChangeShapeType="1"/>
          </p:cNvSpPr>
          <p:nvPr/>
        </p:nvSpPr>
        <p:spPr bwMode="auto">
          <a:xfrm>
            <a:off x="914400" y="3960813"/>
            <a:ext cx="7772400" cy="0"/>
          </a:xfrm>
          <a:prstGeom prst="line">
            <a:avLst/>
          </a:prstGeom>
          <a:noFill/>
          <a:ln w="12700">
            <a:solidFill>
              <a:schemeClr val="tx1"/>
            </a:solidFill>
            <a:miter lim="800000"/>
            <a:headEnd/>
            <a:tailEnd/>
          </a:ln>
        </p:spPr>
        <p:txBody>
          <a:bodyPr wrap="none"/>
          <a:lstStyle/>
          <a:p>
            <a:endParaRPr lang="he-IL"/>
          </a:p>
        </p:txBody>
      </p:sp>
      <p:sp>
        <p:nvSpPr>
          <p:cNvPr id="83989" name="Line 19"/>
          <p:cNvSpPr>
            <a:spLocks noChangeShapeType="1"/>
          </p:cNvSpPr>
          <p:nvPr/>
        </p:nvSpPr>
        <p:spPr bwMode="auto">
          <a:xfrm>
            <a:off x="914400" y="5426075"/>
            <a:ext cx="4664075" cy="0"/>
          </a:xfrm>
          <a:prstGeom prst="line">
            <a:avLst/>
          </a:prstGeom>
          <a:noFill/>
          <a:ln w="12700">
            <a:solidFill>
              <a:schemeClr val="tx1"/>
            </a:solidFill>
            <a:miter lim="800000"/>
            <a:headEnd/>
            <a:tailEnd/>
          </a:ln>
        </p:spPr>
        <p:txBody>
          <a:bodyPr wrap="none"/>
          <a:lstStyle/>
          <a:p>
            <a:endParaRPr lang="he-IL"/>
          </a:p>
        </p:txBody>
      </p:sp>
      <p:sp>
        <p:nvSpPr>
          <p:cNvPr id="83990" name="Line 20"/>
          <p:cNvSpPr>
            <a:spLocks noChangeShapeType="1"/>
          </p:cNvSpPr>
          <p:nvPr/>
        </p:nvSpPr>
        <p:spPr bwMode="auto">
          <a:xfrm>
            <a:off x="914400" y="6292850"/>
            <a:ext cx="7772400" cy="0"/>
          </a:xfrm>
          <a:prstGeom prst="line">
            <a:avLst/>
          </a:prstGeom>
          <a:noFill/>
          <a:ln w="28575" cap="sq">
            <a:solidFill>
              <a:schemeClr val="tx1"/>
            </a:solidFill>
            <a:miter lim="800000"/>
            <a:headEnd/>
            <a:tailEnd/>
          </a:ln>
        </p:spPr>
        <p:txBody>
          <a:bodyPr wrap="none"/>
          <a:lstStyle/>
          <a:p>
            <a:endParaRPr lang="he-IL"/>
          </a:p>
        </p:txBody>
      </p:sp>
      <p:sp>
        <p:nvSpPr>
          <p:cNvPr id="83991" name="Line 21"/>
          <p:cNvSpPr>
            <a:spLocks noChangeShapeType="1"/>
          </p:cNvSpPr>
          <p:nvPr/>
        </p:nvSpPr>
        <p:spPr bwMode="auto">
          <a:xfrm>
            <a:off x="914400" y="3200400"/>
            <a:ext cx="0" cy="3092450"/>
          </a:xfrm>
          <a:prstGeom prst="line">
            <a:avLst/>
          </a:prstGeom>
          <a:noFill/>
          <a:ln w="28575" cap="sq">
            <a:solidFill>
              <a:schemeClr val="tx1"/>
            </a:solidFill>
            <a:miter lim="800000"/>
            <a:headEnd/>
            <a:tailEnd/>
          </a:ln>
        </p:spPr>
        <p:txBody>
          <a:bodyPr wrap="none"/>
          <a:lstStyle/>
          <a:p>
            <a:endParaRPr lang="he-IL"/>
          </a:p>
        </p:txBody>
      </p:sp>
      <p:sp>
        <p:nvSpPr>
          <p:cNvPr id="83992" name="Line 22"/>
          <p:cNvSpPr>
            <a:spLocks noChangeShapeType="1"/>
          </p:cNvSpPr>
          <p:nvPr/>
        </p:nvSpPr>
        <p:spPr bwMode="auto">
          <a:xfrm>
            <a:off x="2468563" y="3200400"/>
            <a:ext cx="0" cy="3092450"/>
          </a:xfrm>
          <a:prstGeom prst="line">
            <a:avLst/>
          </a:prstGeom>
          <a:noFill/>
          <a:ln w="12700">
            <a:solidFill>
              <a:schemeClr val="tx1"/>
            </a:solidFill>
            <a:miter lim="800000"/>
            <a:headEnd/>
            <a:tailEnd/>
          </a:ln>
        </p:spPr>
        <p:txBody>
          <a:bodyPr wrap="none"/>
          <a:lstStyle/>
          <a:p>
            <a:endParaRPr lang="he-IL"/>
          </a:p>
        </p:txBody>
      </p:sp>
      <p:sp>
        <p:nvSpPr>
          <p:cNvPr id="83993" name="Line 23"/>
          <p:cNvSpPr>
            <a:spLocks noChangeShapeType="1"/>
          </p:cNvSpPr>
          <p:nvPr/>
        </p:nvSpPr>
        <p:spPr bwMode="auto">
          <a:xfrm>
            <a:off x="4022725" y="3200400"/>
            <a:ext cx="0" cy="3092450"/>
          </a:xfrm>
          <a:prstGeom prst="line">
            <a:avLst/>
          </a:prstGeom>
          <a:noFill/>
          <a:ln w="12700">
            <a:solidFill>
              <a:schemeClr val="tx1"/>
            </a:solidFill>
            <a:miter lim="800000"/>
            <a:headEnd/>
            <a:tailEnd/>
          </a:ln>
        </p:spPr>
        <p:txBody>
          <a:bodyPr wrap="none"/>
          <a:lstStyle/>
          <a:p>
            <a:endParaRPr lang="he-IL"/>
          </a:p>
        </p:txBody>
      </p:sp>
      <p:sp>
        <p:nvSpPr>
          <p:cNvPr id="83994" name="Line 24"/>
          <p:cNvSpPr>
            <a:spLocks noChangeShapeType="1"/>
          </p:cNvSpPr>
          <p:nvPr/>
        </p:nvSpPr>
        <p:spPr bwMode="auto">
          <a:xfrm>
            <a:off x="5578475" y="3200400"/>
            <a:ext cx="0" cy="3092450"/>
          </a:xfrm>
          <a:prstGeom prst="line">
            <a:avLst/>
          </a:prstGeom>
          <a:noFill/>
          <a:ln w="12700">
            <a:solidFill>
              <a:schemeClr val="tx1"/>
            </a:solidFill>
            <a:miter lim="800000"/>
            <a:headEnd/>
            <a:tailEnd/>
          </a:ln>
        </p:spPr>
        <p:txBody>
          <a:bodyPr wrap="none"/>
          <a:lstStyle/>
          <a:p>
            <a:endParaRPr lang="he-IL"/>
          </a:p>
        </p:txBody>
      </p:sp>
      <p:sp>
        <p:nvSpPr>
          <p:cNvPr id="83995" name="Line 25"/>
          <p:cNvSpPr>
            <a:spLocks noChangeShapeType="1"/>
          </p:cNvSpPr>
          <p:nvPr/>
        </p:nvSpPr>
        <p:spPr bwMode="auto">
          <a:xfrm>
            <a:off x="7132638" y="3200400"/>
            <a:ext cx="0" cy="3092450"/>
          </a:xfrm>
          <a:prstGeom prst="line">
            <a:avLst/>
          </a:prstGeom>
          <a:noFill/>
          <a:ln w="12700">
            <a:solidFill>
              <a:schemeClr val="tx1"/>
            </a:solidFill>
            <a:miter lim="800000"/>
            <a:headEnd/>
            <a:tailEnd/>
          </a:ln>
        </p:spPr>
        <p:txBody>
          <a:bodyPr wrap="none"/>
          <a:lstStyle/>
          <a:p>
            <a:endParaRPr lang="he-IL"/>
          </a:p>
        </p:txBody>
      </p:sp>
      <p:sp>
        <p:nvSpPr>
          <p:cNvPr id="83996" name="Line 26"/>
          <p:cNvSpPr>
            <a:spLocks noChangeShapeType="1"/>
          </p:cNvSpPr>
          <p:nvPr/>
        </p:nvSpPr>
        <p:spPr bwMode="auto">
          <a:xfrm>
            <a:off x="8686800" y="3200400"/>
            <a:ext cx="0" cy="3092450"/>
          </a:xfrm>
          <a:prstGeom prst="line">
            <a:avLst/>
          </a:prstGeom>
          <a:noFill/>
          <a:ln w="28575" cap="sq">
            <a:solidFill>
              <a:schemeClr val="tx1"/>
            </a:solidFill>
            <a:miter lim="800000"/>
            <a:headEnd/>
            <a:tailEnd/>
          </a:ln>
        </p:spPr>
        <p:txBody>
          <a:bodyPr wrap="none"/>
          <a:lstStyle/>
          <a:p>
            <a:endParaRPr lang="he-IL"/>
          </a:p>
        </p:txBody>
      </p:sp>
      <p:sp>
        <p:nvSpPr>
          <p:cNvPr id="83997" name="Line 29"/>
          <p:cNvSpPr>
            <a:spLocks noChangeShapeType="1"/>
          </p:cNvSpPr>
          <p:nvPr/>
        </p:nvSpPr>
        <p:spPr bwMode="auto">
          <a:xfrm>
            <a:off x="914400" y="4694238"/>
            <a:ext cx="4664075" cy="0"/>
          </a:xfrm>
          <a:prstGeom prst="line">
            <a:avLst/>
          </a:prstGeom>
          <a:noFill/>
          <a:ln w="12700">
            <a:solidFill>
              <a:schemeClr val="tx1"/>
            </a:solidFill>
            <a:miter lim="800000"/>
            <a:headEnd/>
            <a:tailEnd/>
          </a:ln>
        </p:spPr>
        <p:txBody>
          <a:bodyPr wrap="none"/>
          <a:lstStyle/>
          <a:p>
            <a:endParaRPr lang="he-IL"/>
          </a:p>
        </p:txBody>
      </p:sp>
      <p:sp>
        <p:nvSpPr>
          <p:cNvPr id="65563" name="Rectangle 27"/>
          <p:cNvSpPr>
            <a:spLocks noChangeArrowheads="1"/>
          </p:cNvSpPr>
          <p:nvPr/>
        </p:nvSpPr>
        <p:spPr bwMode="auto">
          <a:xfrm>
            <a:off x="914400" y="1905000"/>
            <a:ext cx="7772400" cy="1143000"/>
          </a:xfrm>
          <a:prstGeom prst="rect">
            <a:avLst/>
          </a:prstGeom>
          <a:noFill/>
          <a:ln w="12700">
            <a:solidFill>
              <a:schemeClr val="tx1"/>
            </a:solidFill>
            <a:miter lim="800000"/>
            <a:headEnd/>
            <a:tailEnd/>
          </a:ln>
        </p:spPr>
        <p:txBody>
          <a:bodyPr/>
          <a:lstStyle/>
          <a:p>
            <a:pPr algn="just"/>
            <a:r>
              <a:rPr lang="he-IL" sz="2000">
                <a:latin typeface="Times New Roman" pitchFamily="18" charset="0"/>
              </a:rPr>
              <a:t>במחקר שבדק הרגלי תזונה אצל נוער (גילאים 12 עד 18) בארה"ב השתתפו 200 בני נוער. במחקר נבדק א. כמה קלוריות הם צורכים במשך יום שלם. ב. גיל הנבדק. ג. מין הנבדק.  אלי נבדק מהמחקר בגיל 17 צרך 2000 קלוריות ליום.</a:t>
            </a:r>
            <a:r>
              <a:rPr lang="he-IL" sz="2400">
                <a:latin typeface="Times New Roman" pitchFamily="18" charset="0"/>
              </a:rPr>
              <a:t> </a:t>
            </a:r>
            <a:endParaRPr lang="en-US" sz="2400">
              <a:latin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5563"/>
                                        </p:tgtEl>
                                        <p:attrNameLst>
                                          <p:attrName>style.visibility</p:attrName>
                                        </p:attrNameLst>
                                      </p:cBhvr>
                                      <p:to>
                                        <p:strVal val="visible"/>
                                      </p:to>
                                    </p:set>
                                    <p:anim calcmode="lin" valueType="num">
                                      <p:cBhvr>
                                        <p:cTn id="7" dur="1000" fill="hold"/>
                                        <p:tgtEl>
                                          <p:spTgt spid="65563"/>
                                        </p:tgtEl>
                                        <p:attrNameLst>
                                          <p:attrName>ppt_w</p:attrName>
                                        </p:attrNameLst>
                                      </p:cBhvr>
                                      <p:tavLst>
                                        <p:tav tm="0">
                                          <p:val>
                                            <p:strVal val="#ppt_w*0.70"/>
                                          </p:val>
                                        </p:tav>
                                        <p:tav tm="100000">
                                          <p:val>
                                            <p:strVal val="#ppt_w"/>
                                          </p:val>
                                        </p:tav>
                                      </p:tavLst>
                                    </p:anim>
                                    <p:anim calcmode="lin" valueType="num">
                                      <p:cBhvr>
                                        <p:cTn id="8" dur="1000" fill="hold"/>
                                        <p:tgtEl>
                                          <p:spTgt spid="65563"/>
                                        </p:tgtEl>
                                        <p:attrNameLst>
                                          <p:attrName>ppt_h</p:attrName>
                                        </p:attrNameLst>
                                      </p:cBhvr>
                                      <p:tavLst>
                                        <p:tav tm="0">
                                          <p:val>
                                            <p:strVal val="#ppt_h"/>
                                          </p:val>
                                        </p:tav>
                                        <p:tav tm="100000">
                                          <p:val>
                                            <p:strVal val="#ppt_h"/>
                                          </p:val>
                                        </p:tav>
                                      </p:tavLst>
                                    </p:anim>
                                    <p:animEffect transition="in" filter="fade">
                                      <p:cBhvr>
                                        <p:cTn id="9" dur="1000"/>
                                        <p:tgtEl>
                                          <p:spTgt spid="65563"/>
                                        </p:tgtEl>
                                      </p:cBhvr>
                                    </p:animEffect>
                                  </p:childTnLst>
                                </p:cTn>
                              </p:par>
                            </p:childTnLst>
                          </p:cTn>
                        </p:par>
                        <p:par>
                          <p:cTn id="10" fill="hold">
                            <p:stCondLst>
                              <p:cond delay="1000"/>
                            </p:stCondLst>
                            <p:childTnLst>
                              <p:par>
                                <p:cTn id="11" presetID="29" presetClass="entr" presetSubtype="0" fill="hold" grpId="0" nodeType="afterEffect">
                                  <p:stCondLst>
                                    <p:cond delay="1000"/>
                                  </p:stCondLst>
                                  <p:childTnLst>
                                    <p:set>
                                      <p:cBhvr>
                                        <p:cTn id="12" dur="1" fill="hold">
                                          <p:stCondLst>
                                            <p:cond delay="0"/>
                                          </p:stCondLst>
                                        </p:cTn>
                                        <p:tgtEl>
                                          <p:spTgt spid="65549"/>
                                        </p:tgtEl>
                                        <p:attrNameLst>
                                          <p:attrName>style.visibility</p:attrName>
                                        </p:attrNameLst>
                                      </p:cBhvr>
                                      <p:to>
                                        <p:strVal val="visible"/>
                                      </p:to>
                                    </p:set>
                                    <p:anim calcmode="lin" valueType="num">
                                      <p:cBhvr>
                                        <p:cTn id="13" dur="1000" fill="hold"/>
                                        <p:tgtEl>
                                          <p:spTgt spid="65549"/>
                                        </p:tgtEl>
                                        <p:attrNameLst>
                                          <p:attrName>ppt_x</p:attrName>
                                        </p:attrNameLst>
                                      </p:cBhvr>
                                      <p:tavLst>
                                        <p:tav tm="0">
                                          <p:val>
                                            <p:strVal val="#ppt_x-.2"/>
                                          </p:val>
                                        </p:tav>
                                        <p:tav tm="100000">
                                          <p:val>
                                            <p:strVal val="#ppt_x"/>
                                          </p:val>
                                        </p:tav>
                                      </p:tavLst>
                                    </p:anim>
                                    <p:anim calcmode="lin" valueType="num">
                                      <p:cBhvr>
                                        <p:cTn id="14" dur="1000" fill="hold"/>
                                        <p:tgtEl>
                                          <p:spTgt spid="6554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554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5570"/>
                                        </p:tgtEl>
                                        <p:attrNameLst>
                                          <p:attrName>style.visibility</p:attrName>
                                        </p:attrNameLst>
                                      </p:cBhvr>
                                      <p:to>
                                        <p:strVal val="visible"/>
                                      </p:to>
                                    </p:set>
                                    <p:anim calcmode="lin" valueType="num">
                                      <p:cBhvr>
                                        <p:cTn id="20" dur="1000" fill="hold"/>
                                        <p:tgtEl>
                                          <p:spTgt spid="65570"/>
                                        </p:tgtEl>
                                        <p:attrNameLst>
                                          <p:attrName>ppt_w</p:attrName>
                                        </p:attrNameLst>
                                      </p:cBhvr>
                                      <p:tavLst>
                                        <p:tav tm="0">
                                          <p:val>
                                            <p:strVal val="#ppt_w*0.70"/>
                                          </p:val>
                                        </p:tav>
                                        <p:tav tm="100000">
                                          <p:val>
                                            <p:strVal val="#ppt_w"/>
                                          </p:val>
                                        </p:tav>
                                      </p:tavLst>
                                    </p:anim>
                                    <p:anim calcmode="lin" valueType="num">
                                      <p:cBhvr>
                                        <p:cTn id="21" dur="1000" fill="hold"/>
                                        <p:tgtEl>
                                          <p:spTgt spid="65570"/>
                                        </p:tgtEl>
                                        <p:attrNameLst>
                                          <p:attrName>ppt_h</p:attrName>
                                        </p:attrNameLst>
                                      </p:cBhvr>
                                      <p:tavLst>
                                        <p:tav tm="0">
                                          <p:val>
                                            <p:strVal val="#ppt_h"/>
                                          </p:val>
                                        </p:tav>
                                        <p:tav tm="100000">
                                          <p:val>
                                            <p:strVal val="#ppt_h"/>
                                          </p:val>
                                        </p:tav>
                                      </p:tavLst>
                                    </p:anim>
                                    <p:animEffect transition="in" filter="fade">
                                      <p:cBhvr>
                                        <p:cTn id="22" dur="1000"/>
                                        <p:tgtEl>
                                          <p:spTgt spid="65570"/>
                                        </p:tgtEl>
                                      </p:cBhvr>
                                    </p:animEffect>
                                  </p:childTnLst>
                                </p:cTn>
                              </p:par>
                            </p:childTnLst>
                          </p:cTn>
                        </p:par>
                        <p:par>
                          <p:cTn id="23" fill="hold">
                            <p:stCondLst>
                              <p:cond delay="1000"/>
                            </p:stCondLst>
                            <p:childTnLst>
                              <p:par>
                                <p:cTn id="24" presetID="29" presetClass="entr" presetSubtype="0" fill="hold" grpId="0" nodeType="afterEffect">
                                  <p:stCondLst>
                                    <p:cond delay="1000"/>
                                  </p:stCondLst>
                                  <p:childTnLst>
                                    <p:set>
                                      <p:cBhvr>
                                        <p:cTn id="25" dur="1" fill="hold">
                                          <p:stCondLst>
                                            <p:cond delay="0"/>
                                          </p:stCondLst>
                                        </p:cTn>
                                        <p:tgtEl>
                                          <p:spTgt spid="65550"/>
                                        </p:tgtEl>
                                        <p:attrNameLst>
                                          <p:attrName>style.visibility</p:attrName>
                                        </p:attrNameLst>
                                      </p:cBhvr>
                                      <p:to>
                                        <p:strVal val="visible"/>
                                      </p:to>
                                    </p:set>
                                    <p:anim calcmode="lin" valueType="num">
                                      <p:cBhvr>
                                        <p:cTn id="26" dur="1000" fill="hold"/>
                                        <p:tgtEl>
                                          <p:spTgt spid="65550"/>
                                        </p:tgtEl>
                                        <p:attrNameLst>
                                          <p:attrName>ppt_x</p:attrName>
                                        </p:attrNameLst>
                                      </p:cBhvr>
                                      <p:tavLst>
                                        <p:tav tm="0">
                                          <p:val>
                                            <p:strVal val="#ppt_x-.2"/>
                                          </p:val>
                                        </p:tav>
                                        <p:tav tm="100000">
                                          <p:val>
                                            <p:strVal val="#ppt_x"/>
                                          </p:val>
                                        </p:tav>
                                      </p:tavLst>
                                    </p:anim>
                                    <p:anim calcmode="lin" valueType="num">
                                      <p:cBhvr>
                                        <p:cTn id="27" dur="1000" fill="hold"/>
                                        <p:tgtEl>
                                          <p:spTgt spid="6555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555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5568"/>
                                        </p:tgtEl>
                                        <p:attrNameLst>
                                          <p:attrName>style.visibility</p:attrName>
                                        </p:attrNameLst>
                                      </p:cBhvr>
                                      <p:to>
                                        <p:strVal val="visible"/>
                                      </p:to>
                                    </p:set>
                                    <p:anim calcmode="lin" valueType="num">
                                      <p:cBhvr>
                                        <p:cTn id="33" dur="1000" fill="hold"/>
                                        <p:tgtEl>
                                          <p:spTgt spid="65568"/>
                                        </p:tgtEl>
                                        <p:attrNameLst>
                                          <p:attrName>ppt_w</p:attrName>
                                        </p:attrNameLst>
                                      </p:cBhvr>
                                      <p:tavLst>
                                        <p:tav tm="0">
                                          <p:val>
                                            <p:strVal val="#ppt_w*0.70"/>
                                          </p:val>
                                        </p:tav>
                                        <p:tav tm="100000">
                                          <p:val>
                                            <p:strVal val="#ppt_w"/>
                                          </p:val>
                                        </p:tav>
                                      </p:tavLst>
                                    </p:anim>
                                    <p:anim calcmode="lin" valueType="num">
                                      <p:cBhvr>
                                        <p:cTn id="34" dur="1000" fill="hold"/>
                                        <p:tgtEl>
                                          <p:spTgt spid="65568"/>
                                        </p:tgtEl>
                                        <p:attrNameLst>
                                          <p:attrName>ppt_h</p:attrName>
                                        </p:attrNameLst>
                                      </p:cBhvr>
                                      <p:tavLst>
                                        <p:tav tm="0">
                                          <p:val>
                                            <p:strVal val="#ppt_h"/>
                                          </p:val>
                                        </p:tav>
                                        <p:tav tm="100000">
                                          <p:val>
                                            <p:strVal val="#ppt_h"/>
                                          </p:val>
                                        </p:tav>
                                      </p:tavLst>
                                    </p:anim>
                                    <p:animEffect transition="in" filter="fade">
                                      <p:cBhvr>
                                        <p:cTn id="35" dur="1000"/>
                                        <p:tgtEl>
                                          <p:spTgt spid="65568"/>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5545"/>
                                        </p:tgtEl>
                                        <p:attrNameLst>
                                          <p:attrName>style.visibility</p:attrName>
                                        </p:attrNameLst>
                                      </p:cBhvr>
                                      <p:to>
                                        <p:strVal val="visible"/>
                                      </p:to>
                                    </p:set>
                                    <p:anim calcmode="lin" valueType="num">
                                      <p:cBhvr>
                                        <p:cTn id="40" dur="1000" fill="hold"/>
                                        <p:tgtEl>
                                          <p:spTgt spid="65545"/>
                                        </p:tgtEl>
                                        <p:attrNameLst>
                                          <p:attrName>ppt_w</p:attrName>
                                        </p:attrNameLst>
                                      </p:cBhvr>
                                      <p:tavLst>
                                        <p:tav tm="0">
                                          <p:val>
                                            <p:strVal val="#ppt_w*0.70"/>
                                          </p:val>
                                        </p:tav>
                                        <p:tav tm="100000">
                                          <p:val>
                                            <p:strVal val="#ppt_w"/>
                                          </p:val>
                                        </p:tav>
                                      </p:tavLst>
                                    </p:anim>
                                    <p:anim calcmode="lin" valueType="num">
                                      <p:cBhvr>
                                        <p:cTn id="41" dur="1000" fill="hold"/>
                                        <p:tgtEl>
                                          <p:spTgt spid="65545"/>
                                        </p:tgtEl>
                                        <p:attrNameLst>
                                          <p:attrName>ppt_h</p:attrName>
                                        </p:attrNameLst>
                                      </p:cBhvr>
                                      <p:tavLst>
                                        <p:tav tm="0">
                                          <p:val>
                                            <p:strVal val="#ppt_h"/>
                                          </p:val>
                                        </p:tav>
                                        <p:tav tm="100000">
                                          <p:val>
                                            <p:strVal val="#ppt_h"/>
                                          </p:val>
                                        </p:tav>
                                      </p:tavLst>
                                    </p:anim>
                                    <p:animEffect transition="in" filter="fade">
                                      <p:cBhvr>
                                        <p:cTn id="42" dur="1000"/>
                                        <p:tgtEl>
                                          <p:spTgt spid="6554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65540"/>
                                        </p:tgtEl>
                                        <p:attrNameLst>
                                          <p:attrName>style.visibility</p:attrName>
                                        </p:attrNameLst>
                                      </p:cBhvr>
                                      <p:to>
                                        <p:strVal val="visible"/>
                                      </p:to>
                                    </p:set>
                                    <p:anim calcmode="lin" valueType="num">
                                      <p:cBhvr>
                                        <p:cTn id="47" dur="1000" fill="hold"/>
                                        <p:tgtEl>
                                          <p:spTgt spid="65540"/>
                                        </p:tgtEl>
                                        <p:attrNameLst>
                                          <p:attrName>ppt_w</p:attrName>
                                        </p:attrNameLst>
                                      </p:cBhvr>
                                      <p:tavLst>
                                        <p:tav tm="0">
                                          <p:val>
                                            <p:strVal val="#ppt_w*0.70"/>
                                          </p:val>
                                        </p:tav>
                                        <p:tav tm="100000">
                                          <p:val>
                                            <p:strVal val="#ppt_w"/>
                                          </p:val>
                                        </p:tav>
                                      </p:tavLst>
                                    </p:anim>
                                    <p:anim calcmode="lin" valueType="num">
                                      <p:cBhvr>
                                        <p:cTn id="48" dur="1000" fill="hold"/>
                                        <p:tgtEl>
                                          <p:spTgt spid="65540"/>
                                        </p:tgtEl>
                                        <p:attrNameLst>
                                          <p:attrName>ppt_h</p:attrName>
                                        </p:attrNameLst>
                                      </p:cBhvr>
                                      <p:tavLst>
                                        <p:tav tm="0">
                                          <p:val>
                                            <p:strVal val="#ppt_h"/>
                                          </p:val>
                                        </p:tav>
                                        <p:tav tm="100000">
                                          <p:val>
                                            <p:strVal val="#ppt_h"/>
                                          </p:val>
                                        </p:tav>
                                      </p:tavLst>
                                    </p:anim>
                                    <p:animEffect transition="in" filter="fade">
                                      <p:cBhvr>
                                        <p:cTn id="49" dur="1000"/>
                                        <p:tgtEl>
                                          <p:spTgt spid="65540"/>
                                        </p:tgtEl>
                                      </p:cBhvr>
                                    </p:animEffect>
                                  </p:childTnLst>
                                </p:cTn>
                              </p:par>
                            </p:childTnLst>
                          </p:cTn>
                        </p:par>
                        <p:par>
                          <p:cTn id="50" fill="hold">
                            <p:stCondLst>
                              <p:cond delay="1000"/>
                            </p:stCondLst>
                            <p:childTnLst>
                              <p:par>
                                <p:cTn id="51" presetID="29" presetClass="entr" presetSubtype="0" fill="hold" grpId="0" nodeType="afterEffect">
                                  <p:stCondLst>
                                    <p:cond delay="1000"/>
                                  </p:stCondLst>
                                  <p:childTnLst>
                                    <p:set>
                                      <p:cBhvr>
                                        <p:cTn id="52" dur="1" fill="hold">
                                          <p:stCondLst>
                                            <p:cond delay="0"/>
                                          </p:stCondLst>
                                        </p:cTn>
                                        <p:tgtEl>
                                          <p:spTgt spid="65551"/>
                                        </p:tgtEl>
                                        <p:attrNameLst>
                                          <p:attrName>style.visibility</p:attrName>
                                        </p:attrNameLst>
                                      </p:cBhvr>
                                      <p:to>
                                        <p:strVal val="visible"/>
                                      </p:to>
                                    </p:set>
                                    <p:anim calcmode="lin" valueType="num">
                                      <p:cBhvr>
                                        <p:cTn id="53" dur="1000" fill="hold"/>
                                        <p:tgtEl>
                                          <p:spTgt spid="65551"/>
                                        </p:tgtEl>
                                        <p:attrNameLst>
                                          <p:attrName>ppt_x</p:attrName>
                                        </p:attrNameLst>
                                      </p:cBhvr>
                                      <p:tavLst>
                                        <p:tav tm="0">
                                          <p:val>
                                            <p:strVal val="#ppt_x-.2"/>
                                          </p:val>
                                        </p:tav>
                                        <p:tav tm="100000">
                                          <p:val>
                                            <p:strVal val="#ppt_x"/>
                                          </p:val>
                                        </p:tav>
                                      </p:tavLst>
                                    </p:anim>
                                    <p:anim calcmode="lin" valueType="num">
                                      <p:cBhvr>
                                        <p:cTn id="54" dur="1000" fill="hold"/>
                                        <p:tgtEl>
                                          <p:spTgt spid="6555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5551"/>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65566"/>
                                        </p:tgtEl>
                                        <p:attrNameLst>
                                          <p:attrName>style.visibility</p:attrName>
                                        </p:attrNameLst>
                                      </p:cBhvr>
                                      <p:to>
                                        <p:strVal val="visible"/>
                                      </p:to>
                                    </p:set>
                                    <p:anim calcmode="lin" valueType="num">
                                      <p:cBhvr>
                                        <p:cTn id="60" dur="1000" fill="hold"/>
                                        <p:tgtEl>
                                          <p:spTgt spid="65566"/>
                                        </p:tgtEl>
                                        <p:attrNameLst>
                                          <p:attrName>ppt_w</p:attrName>
                                        </p:attrNameLst>
                                      </p:cBhvr>
                                      <p:tavLst>
                                        <p:tav tm="0">
                                          <p:val>
                                            <p:strVal val="#ppt_w*0.70"/>
                                          </p:val>
                                        </p:tav>
                                        <p:tav tm="100000">
                                          <p:val>
                                            <p:strVal val="#ppt_w"/>
                                          </p:val>
                                        </p:tav>
                                      </p:tavLst>
                                    </p:anim>
                                    <p:anim calcmode="lin" valueType="num">
                                      <p:cBhvr>
                                        <p:cTn id="61" dur="1000" fill="hold"/>
                                        <p:tgtEl>
                                          <p:spTgt spid="65566"/>
                                        </p:tgtEl>
                                        <p:attrNameLst>
                                          <p:attrName>ppt_h</p:attrName>
                                        </p:attrNameLst>
                                      </p:cBhvr>
                                      <p:tavLst>
                                        <p:tav tm="0">
                                          <p:val>
                                            <p:strVal val="#ppt_h"/>
                                          </p:val>
                                        </p:tav>
                                        <p:tav tm="100000">
                                          <p:val>
                                            <p:strVal val="#ppt_h"/>
                                          </p:val>
                                        </p:tav>
                                      </p:tavLst>
                                    </p:anim>
                                    <p:animEffect transition="in" filter="fade">
                                      <p:cBhvr>
                                        <p:cTn id="62" dur="1000"/>
                                        <p:tgtEl>
                                          <p:spTgt spid="6556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65546"/>
                                        </p:tgtEl>
                                        <p:attrNameLst>
                                          <p:attrName>style.visibility</p:attrName>
                                        </p:attrNameLst>
                                      </p:cBhvr>
                                      <p:to>
                                        <p:strVal val="visible"/>
                                      </p:to>
                                    </p:set>
                                    <p:anim calcmode="lin" valueType="num">
                                      <p:cBhvr>
                                        <p:cTn id="67" dur="1000" fill="hold"/>
                                        <p:tgtEl>
                                          <p:spTgt spid="65546"/>
                                        </p:tgtEl>
                                        <p:attrNameLst>
                                          <p:attrName>ppt_w</p:attrName>
                                        </p:attrNameLst>
                                      </p:cBhvr>
                                      <p:tavLst>
                                        <p:tav tm="0">
                                          <p:val>
                                            <p:strVal val="#ppt_w*0.70"/>
                                          </p:val>
                                        </p:tav>
                                        <p:tav tm="100000">
                                          <p:val>
                                            <p:strVal val="#ppt_w"/>
                                          </p:val>
                                        </p:tav>
                                      </p:tavLst>
                                    </p:anim>
                                    <p:anim calcmode="lin" valueType="num">
                                      <p:cBhvr>
                                        <p:cTn id="68" dur="1000" fill="hold"/>
                                        <p:tgtEl>
                                          <p:spTgt spid="65546"/>
                                        </p:tgtEl>
                                        <p:attrNameLst>
                                          <p:attrName>ppt_h</p:attrName>
                                        </p:attrNameLst>
                                      </p:cBhvr>
                                      <p:tavLst>
                                        <p:tav tm="0">
                                          <p:val>
                                            <p:strVal val="#ppt_h"/>
                                          </p:val>
                                        </p:tav>
                                        <p:tav tm="100000">
                                          <p:val>
                                            <p:strVal val="#ppt_h"/>
                                          </p:val>
                                        </p:tav>
                                      </p:tavLst>
                                    </p:anim>
                                    <p:animEffect transition="in" filter="fade">
                                      <p:cBhvr>
                                        <p:cTn id="69" dur="1000"/>
                                        <p:tgtEl>
                                          <p:spTgt spid="65546"/>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65541"/>
                                        </p:tgtEl>
                                        <p:attrNameLst>
                                          <p:attrName>style.visibility</p:attrName>
                                        </p:attrNameLst>
                                      </p:cBhvr>
                                      <p:to>
                                        <p:strVal val="visible"/>
                                      </p:to>
                                    </p:set>
                                    <p:anim calcmode="lin" valueType="num">
                                      <p:cBhvr>
                                        <p:cTn id="74" dur="1000" fill="hold"/>
                                        <p:tgtEl>
                                          <p:spTgt spid="65541"/>
                                        </p:tgtEl>
                                        <p:attrNameLst>
                                          <p:attrName>ppt_w</p:attrName>
                                        </p:attrNameLst>
                                      </p:cBhvr>
                                      <p:tavLst>
                                        <p:tav tm="0">
                                          <p:val>
                                            <p:strVal val="#ppt_w*0.70"/>
                                          </p:val>
                                        </p:tav>
                                        <p:tav tm="100000">
                                          <p:val>
                                            <p:strVal val="#ppt_w"/>
                                          </p:val>
                                        </p:tav>
                                      </p:tavLst>
                                    </p:anim>
                                    <p:anim calcmode="lin" valueType="num">
                                      <p:cBhvr>
                                        <p:cTn id="75" dur="1000" fill="hold"/>
                                        <p:tgtEl>
                                          <p:spTgt spid="65541"/>
                                        </p:tgtEl>
                                        <p:attrNameLst>
                                          <p:attrName>ppt_h</p:attrName>
                                        </p:attrNameLst>
                                      </p:cBhvr>
                                      <p:tavLst>
                                        <p:tav tm="0">
                                          <p:val>
                                            <p:strVal val="#ppt_h"/>
                                          </p:val>
                                        </p:tav>
                                        <p:tav tm="100000">
                                          <p:val>
                                            <p:strVal val="#ppt_h"/>
                                          </p:val>
                                        </p:tav>
                                      </p:tavLst>
                                    </p:anim>
                                    <p:animEffect transition="in" filter="fade">
                                      <p:cBhvr>
                                        <p:cTn id="76" dur="1000"/>
                                        <p:tgtEl>
                                          <p:spTgt spid="65541"/>
                                        </p:tgtEl>
                                      </p:cBhvr>
                                    </p:animEffect>
                                  </p:childTnLst>
                                </p:cTn>
                              </p:par>
                            </p:childTnLst>
                          </p:cTn>
                        </p:par>
                        <p:par>
                          <p:cTn id="77" fill="hold">
                            <p:stCondLst>
                              <p:cond delay="1000"/>
                            </p:stCondLst>
                            <p:childTnLst>
                              <p:par>
                                <p:cTn id="78" presetID="29" presetClass="entr" presetSubtype="0" fill="hold" grpId="0" nodeType="afterEffect">
                                  <p:stCondLst>
                                    <p:cond delay="1000"/>
                                  </p:stCondLst>
                                  <p:childTnLst>
                                    <p:set>
                                      <p:cBhvr>
                                        <p:cTn id="79" dur="1" fill="hold">
                                          <p:stCondLst>
                                            <p:cond delay="0"/>
                                          </p:stCondLst>
                                        </p:cTn>
                                        <p:tgtEl>
                                          <p:spTgt spid="65552"/>
                                        </p:tgtEl>
                                        <p:attrNameLst>
                                          <p:attrName>style.visibility</p:attrName>
                                        </p:attrNameLst>
                                      </p:cBhvr>
                                      <p:to>
                                        <p:strVal val="visible"/>
                                      </p:to>
                                    </p:set>
                                    <p:anim calcmode="lin" valueType="num">
                                      <p:cBhvr>
                                        <p:cTn id="80" dur="1000" fill="hold"/>
                                        <p:tgtEl>
                                          <p:spTgt spid="65552"/>
                                        </p:tgtEl>
                                        <p:attrNameLst>
                                          <p:attrName>ppt_x</p:attrName>
                                        </p:attrNameLst>
                                      </p:cBhvr>
                                      <p:tavLst>
                                        <p:tav tm="0">
                                          <p:val>
                                            <p:strVal val="#ppt_x-.2"/>
                                          </p:val>
                                        </p:tav>
                                        <p:tav tm="100000">
                                          <p:val>
                                            <p:strVal val="#ppt_x"/>
                                          </p:val>
                                        </p:tav>
                                      </p:tavLst>
                                    </p:anim>
                                    <p:anim calcmode="lin" valueType="num">
                                      <p:cBhvr>
                                        <p:cTn id="81" dur="1000" fill="hold"/>
                                        <p:tgtEl>
                                          <p:spTgt spid="65552"/>
                                        </p:tgtEl>
                                        <p:attrNameLst>
                                          <p:attrName>ppt_y</p:attrName>
                                        </p:attrNameLst>
                                      </p:cBhvr>
                                      <p:tavLst>
                                        <p:tav tm="0">
                                          <p:val>
                                            <p:strVal val="#ppt_y"/>
                                          </p:val>
                                        </p:tav>
                                        <p:tav tm="100000">
                                          <p:val>
                                            <p:strVal val="#ppt_y"/>
                                          </p:val>
                                        </p:tav>
                                      </p:tavLst>
                                    </p:anim>
                                    <p:animEffect transition="in" filter="wipe(right)" prLst="gradientSize: 0.1">
                                      <p:cBhvr>
                                        <p:cTn id="82" dur="1000"/>
                                        <p:tgtEl>
                                          <p:spTgt spid="65552"/>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65564"/>
                                        </p:tgtEl>
                                        <p:attrNameLst>
                                          <p:attrName>style.visibility</p:attrName>
                                        </p:attrNameLst>
                                      </p:cBhvr>
                                      <p:to>
                                        <p:strVal val="visible"/>
                                      </p:to>
                                    </p:set>
                                    <p:anim calcmode="lin" valueType="num">
                                      <p:cBhvr>
                                        <p:cTn id="87" dur="1000" fill="hold"/>
                                        <p:tgtEl>
                                          <p:spTgt spid="65564"/>
                                        </p:tgtEl>
                                        <p:attrNameLst>
                                          <p:attrName>ppt_w</p:attrName>
                                        </p:attrNameLst>
                                      </p:cBhvr>
                                      <p:tavLst>
                                        <p:tav tm="0">
                                          <p:val>
                                            <p:strVal val="#ppt_w*0.70"/>
                                          </p:val>
                                        </p:tav>
                                        <p:tav tm="100000">
                                          <p:val>
                                            <p:strVal val="#ppt_w"/>
                                          </p:val>
                                        </p:tav>
                                      </p:tavLst>
                                    </p:anim>
                                    <p:anim calcmode="lin" valueType="num">
                                      <p:cBhvr>
                                        <p:cTn id="88" dur="1000" fill="hold"/>
                                        <p:tgtEl>
                                          <p:spTgt spid="65564"/>
                                        </p:tgtEl>
                                        <p:attrNameLst>
                                          <p:attrName>ppt_h</p:attrName>
                                        </p:attrNameLst>
                                      </p:cBhvr>
                                      <p:tavLst>
                                        <p:tav tm="0">
                                          <p:val>
                                            <p:strVal val="#ppt_h"/>
                                          </p:val>
                                        </p:tav>
                                        <p:tav tm="100000">
                                          <p:val>
                                            <p:strVal val="#ppt_h"/>
                                          </p:val>
                                        </p:tav>
                                      </p:tavLst>
                                    </p:anim>
                                    <p:animEffect transition="in" filter="fade">
                                      <p:cBhvr>
                                        <p:cTn id="89" dur="1000"/>
                                        <p:tgtEl>
                                          <p:spTgt spid="65564"/>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65547"/>
                                        </p:tgtEl>
                                        <p:attrNameLst>
                                          <p:attrName>style.visibility</p:attrName>
                                        </p:attrNameLst>
                                      </p:cBhvr>
                                      <p:to>
                                        <p:strVal val="visible"/>
                                      </p:to>
                                    </p:set>
                                    <p:anim calcmode="lin" valueType="num">
                                      <p:cBhvr>
                                        <p:cTn id="94" dur="1000" fill="hold"/>
                                        <p:tgtEl>
                                          <p:spTgt spid="65547"/>
                                        </p:tgtEl>
                                        <p:attrNameLst>
                                          <p:attrName>ppt_w</p:attrName>
                                        </p:attrNameLst>
                                      </p:cBhvr>
                                      <p:tavLst>
                                        <p:tav tm="0">
                                          <p:val>
                                            <p:strVal val="#ppt_w*0.70"/>
                                          </p:val>
                                        </p:tav>
                                        <p:tav tm="100000">
                                          <p:val>
                                            <p:strVal val="#ppt_w"/>
                                          </p:val>
                                        </p:tav>
                                      </p:tavLst>
                                    </p:anim>
                                    <p:anim calcmode="lin" valueType="num">
                                      <p:cBhvr>
                                        <p:cTn id="95" dur="1000" fill="hold"/>
                                        <p:tgtEl>
                                          <p:spTgt spid="65547"/>
                                        </p:tgtEl>
                                        <p:attrNameLst>
                                          <p:attrName>ppt_h</p:attrName>
                                        </p:attrNameLst>
                                      </p:cBhvr>
                                      <p:tavLst>
                                        <p:tav tm="0">
                                          <p:val>
                                            <p:strVal val="#ppt_h"/>
                                          </p:val>
                                        </p:tav>
                                        <p:tav tm="100000">
                                          <p:val>
                                            <p:strVal val="#ppt_h"/>
                                          </p:val>
                                        </p:tav>
                                      </p:tavLst>
                                    </p:anim>
                                    <p:animEffect transition="in" filter="fade">
                                      <p:cBhvr>
                                        <p:cTn id="96" dur="1000"/>
                                        <p:tgtEl>
                                          <p:spTgt spid="65547"/>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65542"/>
                                        </p:tgtEl>
                                        <p:attrNameLst>
                                          <p:attrName>style.visibility</p:attrName>
                                        </p:attrNameLst>
                                      </p:cBhvr>
                                      <p:to>
                                        <p:strVal val="visible"/>
                                      </p:to>
                                    </p:set>
                                    <p:anim calcmode="lin" valueType="num">
                                      <p:cBhvr>
                                        <p:cTn id="101" dur="1000" fill="hold"/>
                                        <p:tgtEl>
                                          <p:spTgt spid="65542"/>
                                        </p:tgtEl>
                                        <p:attrNameLst>
                                          <p:attrName>ppt_w</p:attrName>
                                        </p:attrNameLst>
                                      </p:cBhvr>
                                      <p:tavLst>
                                        <p:tav tm="0">
                                          <p:val>
                                            <p:strVal val="#ppt_w*0.70"/>
                                          </p:val>
                                        </p:tav>
                                        <p:tav tm="100000">
                                          <p:val>
                                            <p:strVal val="#ppt_w"/>
                                          </p:val>
                                        </p:tav>
                                      </p:tavLst>
                                    </p:anim>
                                    <p:anim calcmode="lin" valueType="num">
                                      <p:cBhvr>
                                        <p:cTn id="102" dur="1000" fill="hold"/>
                                        <p:tgtEl>
                                          <p:spTgt spid="65542"/>
                                        </p:tgtEl>
                                        <p:attrNameLst>
                                          <p:attrName>ppt_h</p:attrName>
                                        </p:attrNameLst>
                                      </p:cBhvr>
                                      <p:tavLst>
                                        <p:tav tm="0">
                                          <p:val>
                                            <p:strVal val="#ppt_h"/>
                                          </p:val>
                                        </p:tav>
                                        <p:tav tm="100000">
                                          <p:val>
                                            <p:strVal val="#ppt_h"/>
                                          </p:val>
                                        </p:tav>
                                      </p:tavLst>
                                    </p:anim>
                                    <p:animEffect transition="in" filter="fade">
                                      <p:cBhvr>
                                        <p:cTn id="103" dur="1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0" grpId="0"/>
      <p:bldP spid="65568" grpId="0"/>
      <p:bldP spid="65566" grpId="0"/>
      <p:bldP spid="65564" grpId="0"/>
      <p:bldP spid="65540" grpId="0"/>
      <p:bldP spid="65541" grpId="0"/>
      <p:bldP spid="65542" grpId="0"/>
      <p:bldP spid="65545" grpId="0"/>
      <p:bldP spid="65546" grpId="0"/>
      <p:bldP spid="65547" grpId="0"/>
      <p:bldP spid="65549" grpId="0" animBg="1"/>
      <p:bldP spid="65550" grpId="0" animBg="1"/>
      <p:bldP spid="65551" grpId="0" animBg="1"/>
      <p:bldP spid="65552" grpId="0" animBg="1"/>
      <p:bldP spid="6556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66915"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9: הסתברות מותנה – דיאגראמת עץ</a:t>
            </a:r>
            <a:endParaRPr lang="en-US" sz="2000" smtClean="0">
              <a:solidFill>
                <a:schemeClr val="tx2"/>
              </a:solidFill>
            </a:endParaRPr>
          </a:p>
        </p:txBody>
      </p:sp>
      <p:sp>
        <p:nvSpPr>
          <p:cNvPr id="166916" name="Text Box 4"/>
          <p:cNvSpPr txBox="1">
            <a:spLocks noChangeArrowheads="1"/>
          </p:cNvSpPr>
          <p:nvPr/>
        </p:nvSpPr>
        <p:spPr bwMode="auto">
          <a:xfrm>
            <a:off x="971550" y="4221163"/>
            <a:ext cx="7632700" cy="668337"/>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כרך ב' ע"מ 92-137.</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algn="r" eaLnBrk="1" hangingPunct="1"/>
            <a:r>
              <a:rPr lang="he-IL" sz="3200" smtClean="0"/>
              <a:t>הסתברות מותנה: הסתברות בתנאי </a:t>
            </a:r>
            <a:r>
              <a:rPr lang="en-US" sz="3200" smtClean="0"/>
              <a:t>A</a:t>
            </a:r>
            <a:r>
              <a:rPr lang="he-IL" sz="3200" smtClean="0"/>
              <a:t> של מאורע </a:t>
            </a:r>
            <a:r>
              <a:rPr lang="en-US" sz="3200" smtClean="0"/>
              <a:t>B</a:t>
            </a:r>
          </a:p>
        </p:txBody>
      </p:sp>
      <p:sp>
        <p:nvSpPr>
          <p:cNvPr id="217091" name="Rectangle 3"/>
          <p:cNvSpPr>
            <a:spLocks noGrp="1" noChangeArrowheads="1"/>
          </p:cNvSpPr>
          <p:nvPr>
            <p:ph type="body" idx="1"/>
          </p:nvPr>
        </p:nvSpPr>
        <p:spPr>
          <a:xfrm>
            <a:off x="395288" y="2017713"/>
            <a:ext cx="8559800" cy="4579937"/>
          </a:xfrm>
        </p:spPr>
        <p:txBody>
          <a:bodyPr/>
          <a:lstStyle/>
          <a:p>
            <a:pPr eaLnBrk="1" hangingPunct="1">
              <a:lnSpc>
                <a:spcPct val="80000"/>
              </a:lnSpc>
            </a:pPr>
            <a:r>
              <a:rPr lang="he-IL" sz="2400" smtClean="0"/>
              <a:t>ההסתברות שמאורע מסוים יקרה </a:t>
            </a:r>
            <a:r>
              <a:rPr lang="en-US" sz="2400" smtClean="0"/>
              <a:t>B</a:t>
            </a:r>
            <a:r>
              <a:rPr lang="he-IL" sz="2400" smtClean="0"/>
              <a:t> בהנחה שמאורע מסוים </a:t>
            </a:r>
            <a:r>
              <a:rPr lang="en-US" sz="2400" smtClean="0"/>
              <a:t>A</a:t>
            </a:r>
            <a:r>
              <a:rPr lang="he-IL" sz="2400" smtClean="0"/>
              <a:t> קרה </a:t>
            </a:r>
            <a:r>
              <a:rPr lang="en-US" sz="2400" smtClean="0"/>
              <a:t>P(B|A)</a:t>
            </a:r>
            <a:r>
              <a:rPr lang="he-IL" sz="2400" smtClean="0"/>
              <a:t>.</a:t>
            </a:r>
          </a:p>
          <a:p>
            <a:pPr eaLnBrk="1" hangingPunct="1">
              <a:lnSpc>
                <a:spcPct val="80000"/>
              </a:lnSpc>
            </a:pPr>
            <a:r>
              <a:rPr lang="he-IL" sz="2400" smtClean="0"/>
              <a:t>נוסחת החישוב: </a:t>
            </a:r>
          </a:p>
          <a:p>
            <a:pPr eaLnBrk="1" hangingPunct="1">
              <a:lnSpc>
                <a:spcPct val="80000"/>
              </a:lnSpc>
            </a:pPr>
            <a:r>
              <a:rPr lang="he-IL" sz="2400" smtClean="0"/>
              <a:t>דוגמא: אם ידוע כי בהטלה מסוימת של קובייה התקבל מספר זוגי {</a:t>
            </a:r>
            <a:r>
              <a:rPr lang="en-US" sz="2400" smtClean="0"/>
              <a:t>A</a:t>
            </a:r>
            <a:r>
              <a:rPr lang="he-IL" sz="2400" smtClean="0"/>
              <a:t>}, מה ההסתברות שהתוצאה שהתקבלה היא 6 {</a:t>
            </a:r>
            <a:r>
              <a:rPr lang="en-US" sz="2400" smtClean="0"/>
              <a:t>B</a:t>
            </a:r>
            <a:r>
              <a:rPr lang="he-IL" sz="2400" smtClean="0"/>
              <a:t>}.</a:t>
            </a:r>
          </a:p>
          <a:p>
            <a:pPr lvl="1" eaLnBrk="1" hangingPunct="1">
              <a:lnSpc>
                <a:spcPct val="80000"/>
              </a:lnSpc>
            </a:pPr>
            <a:r>
              <a:rPr lang="en-US" sz="2000" smtClean="0"/>
              <a:t>A</a:t>
            </a:r>
            <a:r>
              <a:rPr lang="he-IL" sz="2000" smtClean="0"/>
              <a:t> – זוגי, </a:t>
            </a:r>
            <a:r>
              <a:rPr lang="en-US" sz="2000" smtClean="0"/>
              <a:t>B</a:t>
            </a:r>
            <a:r>
              <a:rPr lang="he-IL" sz="2000" smtClean="0"/>
              <a:t> – 6.</a:t>
            </a:r>
          </a:p>
          <a:p>
            <a:pPr lvl="1" eaLnBrk="1" hangingPunct="1">
              <a:lnSpc>
                <a:spcPct val="80000"/>
              </a:lnSpc>
            </a:pPr>
            <a:r>
              <a:rPr lang="en-US" sz="2000" smtClean="0"/>
              <a:t>P(A) </a:t>
            </a:r>
            <a:r>
              <a:rPr lang="en-US" sz="2000" smtClean="0">
                <a:sym typeface="Symbol" pitchFamily="18" charset="2"/>
              </a:rPr>
              <a:t>= 3/6</a:t>
            </a:r>
            <a:r>
              <a:rPr lang="he-IL" sz="2000" smtClean="0"/>
              <a:t> {2, 4, 6}.</a:t>
            </a:r>
          </a:p>
          <a:p>
            <a:pPr lvl="1" eaLnBrk="1" hangingPunct="1">
              <a:lnSpc>
                <a:spcPct val="80000"/>
              </a:lnSpc>
            </a:pPr>
            <a:r>
              <a:rPr lang="en-US" sz="2000" smtClean="0"/>
              <a:t>P(</a:t>
            </a:r>
            <a:r>
              <a:rPr lang="en-US" sz="2000" smtClean="0">
                <a:sym typeface="Symbol" pitchFamily="18" charset="2"/>
              </a:rPr>
              <a:t>B</a:t>
            </a:r>
            <a:r>
              <a:rPr lang="en-US" sz="2000" smtClean="0"/>
              <a:t>) </a:t>
            </a:r>
            <a:r>
              <a:rPr lang="en-US" sz="2000" smtClean="0">
                <a:sym typeface="Symbol" pitchFamily="18" charset="2"/>
              </a:rPr>
              <a:t>= 1/6</a:t>
            </a:r>
            <a:r>
              <a:rPr lang="he-IL" sz="2000" smtClean="0"/>
              <a:t> {6}. </a:t>
            </a:r>
          </a:p>
          <a:p>
            <a:pPr lvl="1" eaLnBrk="1" hangingPunct="1">
              <a:lnSpc>
                <a:spcPct val="80000"/>
              </a:lnSpc>
            </a:pPr>
            <a:r>
              <a:rPr lang="en-US" sz="2000" smtClean="0"/>
              <a:t>P(A</a:t>
            </a:r>
            <a:r>
              <a:rPr lang="en-US" sz="2000" smtClean="0">
                <a:sym typeface="Symbol" pitchFamily="18" charset="2"/>
              </a:rPr>
              <a:t>B</a:t>
            </a:r>
            <a:r>
              <a:rPr lang="en-US" sz="2000" smtClean="0"/>
              <a:t>) </a:t>
            </a:r>
            <a:r>
              <a:rPr lang="en-US" sz="2000" smtClean="0">
                <a:sym typeface="Symbol" pitchFamily="18" charset="2"/>
              </a:rPr>
              <a:t>= 1/6</a:t>
            </a:r>
            <a:r>
              <a:rPr lang="he-IL" sz="2000" smtClean="0"/>
              <a:t> {6}. </a:t>
            </a:r>
          </a:p>
          <a:p>
            <a:pPr lvl="1" eaLnBrk="1" hangingPunct="1">
              <a:lnSpc>
                <a:spcPct val="80000"/>
              </a:lnSpc>
              <a:buFont typeface="Wingdings" pitchFamily="2" charset="2"/>
              <a:buNone/>
            </a:pPr>
            <a:endParaRPr lang="he-IL" sz="2000" smtClean="0"/>
          </a:p>
          <a:p>
            <a:pPr lvl="1" eaLnBrk="1" hangingPunct="1">
              <a:lnSpc>
                <a:spcPct val="80000"/>
              </a:lnSpc>
            </a:pPr>
            <a:endParaRPr lang="he-IL" sz="2000" smtClean="0"/>
          </a:p>
          <a:p>
            <a:pPr eaLnBrk="1" hangingPunct="1">
              <a:lnSpc>
                <a:spcPct val="80000"/>
              </a:lnSpc>
            </a:pPr>
            <a:r>
              <a:rPr lang="he-IL" sz="2400" smtClean="0"/>
              <a:t>ניתן לראות זאת גם כצמצום מרחב המדגם: </a:t>
            </a:r>
          </a:p>
          <a:p>
            <a:pPr lvl="1" eaLnBrk="1" hangingPunct="1">
              <a:lnSpc>
                <a:spcPct val="8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לפני תנאי </a:t>
            </a:r>
            <a:r>
              <a:rPr lang="en-US" sz="2000" smtClean="0">
                <a:sym typeface="Symbol" pitchFamily="18" charset="2"/>
              </a:rPr>
              <a:t>A</a:t>
            </a:r>
            <a:r>
              <a:rPr lang="he-IL" sz="2000" smtClean="0">
                <a:sym typeface="Symbol" pitchFamily="18" charset="2"/>
              </a:rPr>
              <a:t>{1, 2, 3, 4, 5, </a:t>
            </a:r>
            <a:r>
              <a:rPr lang="he-IL" sz="2000" smtClean="0">
                <a:solidFill>
                  <a:schemeClr val="hlink"/>
                </a:solidFill>
                <a:sym typeface="Symbol" pitchFamily="18" charset="2"/>
              </a:rPr>
              <a:t>6</a:t>
            </a:r>
            <a:r>
              <a:rPr lang="he-IL" sz="2000" smtClean="0">
                <a:sym typeface="Symbol" pitchFamily="18" charset="2"/>
              </a:rPr>
              <a:t>}.</a:t>
            </a:r>
          </a:p>
          <a:p>
            <a:pPr lvl="1" eaLnBrk="1" hangingPunct="1">
              <a:lnSpc>
                <a:spcPct val="8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אחרי תנאי </a:t>
            </a:r>
            <a:r>
              <a:rPr lang="en-US" sz="2000" smtClean="0">
                <a:sym typeface="Symbol" pitchFamily="18" charset="2"/>
              </a:rPr>
              <a:t>A</a:t>
            </a:r>
            <a:r>
              <a:rPr lang="he-IL" sz="2000" smtClean="0">
                <a:sym typeface="Symbol" pitchFamily="18" charset="2"/>
              </a:rPr>
              <a:t>  {2, 4, </a:t>
            </a:r>
            <a:r>
              <a:rPr lang="he-IL" sz="2000" smtClean="0">
                <a:solidFill>
                  <a:schemeClr val="hlink"/>
                </a:solidFill>
                <a:sym typeface="Symbol" pitchFamily="18" charset="2"/>
              </a:rPr>
              <a:t>6</a:t>
            </a:r>
            <a:r>
              <a:rPr lang="he-IL" sz="2000" smtClean="0">
                <a:sym typeface="Symbol" pitchFamily="18" charset="2"/>
              </a:rPr>
              <a:t>}.</a:t>
            </a:r>
            <a:endParaRPr lang="en-US" sz="2000" smtClean="0">
              <a:sym typeface="Symbol" pitchFamily="18" charset="2"/>
            </a:endParaRPr>
          </a:p>
        </p:txBody>
      </p:sp>
      <p:graphicFrame>
        <p:nvGraphicFramePr>
          <p:cNvPr id="217092" name="Object 4"/>
          <p:cNvGraphicFramePr>
            <a:graphicFrameLocks noChangeAspect="1"/>
          </p:cNvGraphicFramePr>
          <p:nvPr/>
        </p:nvGraphicFramePr>
        <p:xfrm>
          <a:off x="5435600" y="2349500"/>
          <a:ext cx="1439863" cy="474663"/>
        </p:xfrm>
        <a:graphic>
          <a:graphicData uri="http://schemas.openxmlformats.org/presentationml/2006/ole">
            <p:oleObj spid="_x0000_s21506" name="משוואה" r:id="rId4" imgW="1269720" imgH="419040" progId="Equation.3">
              <p:embed/>
            </p:oleObj>
          </a:graphicData>
        </a:graphic>
      </p:graphicFrame>
      <p:graphicFrame>
        <p:nvGraphicFramePr>
          <p:cNvPr id="217093" name="Object 5"/>
          <p:cNvGraphicFramePr>
            <a:graphicFrameLocks noChangeAspect="1"/>
          </p:cNvGraphicFramePr>
          <p:nvPr/>
        </p:nvGraphicFramePr>
        <p:xfrm>
          <a:off x="3995738" y="4076700"/>
          <a:ext cx="1808162" cy="628650"/>
        </p:xfrm>
        <a:graphic>
          <a:graphicData uri="http://schemas.openxmlformats.org/presentationml/2006/ole">
            <p:oleObj spid="_x0000_s21507" name="משוואה" r:id="rId5" imgW="1130040" imgH="393480" progId="Equation.3">
              <p:embed/>
            </p:oleObj>
          </a:graphicData>
        </a:graphic>
      </p:graphicFrame>
      <p:sp>
        <p:nvSpPr>
          <p:cNvPr id="217094" name="AutoShape 6">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fade">
                                      <p:cBhvr>
                                        <p:cTn id="7" dur="2000"/>
                                        <p:tgtEl>
                                          <p:spTgt spid="21709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animEffect transition="in" filter="fade">
                                      <p:cBhvr>
                                        <p:cTn id="11" dur="2000"/>
                                        <p:tgtEl>
                                          <p:spTgt spid="217091">
                                            <p:txEl>
                                              <p:pRg st="1" end="1"/>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217092"/>
                                        </p:tgtEl>
                                        <p:attrNameLst>
                                          <p:attrName>style.visibility</p:attrName>
                                        </p:attrNameLst>
                                      </p:cBhvr>
                                      <p:to>
                                        <p:strVal val="visible"/>
                                      </p:to>
                                    </p:set>
                                    <p:anim calcmode="lin" valueType="num">
                                      <p:cBhvr>
                                        <p:cTn id="14" dur="1000" fill="hold"/>
                                        <p:tgtEl>
                                          <p:spTgt spid="217092"/>
                                        </p:tgtEl>
                                        <p:attrNameLst>
                                          <p:attrName>ppt_w</p:attrName>
                                        </p:attrNameLst>
                                      </p:cBhvr>
                                      <p:tavLst>
                                        <p:tav tm="0">
                                          <p:val>
                                            <p:strVal val="#ppt_w*0.70"/>
                                          </p:val>
                                        </p:tav>
                                        <p:tav tm="100000">
                                          <p:val>
                                            <p:strVal val="#ppt_w"/>
                                          </p:val>
                                        </p:tav>
                                      </p:tavLst>
                                    </p:anim>
                                    <p:anim calcmode="lin" valueType="num">
                                      <p:cBhvr>
                                        <p:cTn id="15" dur="1000" fill="hold"/>
                                        <p:tgtEl>
                                          <p:spTgt spid="217092"/>
                                        </p:tgtEl>
                                        <p:attrNameLst>
                                          <p:attrName>ppt_h</p:attrName>
                                        </p:attrNameLst>
                                      </p:cBhvr>
                                      <p:tavLst>
                                        <p:tav tm="0">
                                          <p:val>
                                            <p:strVal val="#ppt_h"/>
                                          </p:val>
                                        </p:tav>
                                        <p:tav tm="100000">
                                          <p:val>
                                            <p:strVal val="#ppt_h"/>
                                          </p:val>
                                        </p:tav>
                                      </p:tavLst>
                                    </p:anim>
                                    <p:animEffect transition="in" filter="fade">
                                      <p:cBhvr>
                                        <p:cTn id="16" dur="1000"/>
                                        <p:tgtEl>
                                          <p:spTgt spid="217092"/>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17091">
                                            <p:txEl>
                                              <p:pRg st="2" end="2"/>
                                            </p:txEl>
                                          </p:spTgt>
                                        </p:tgtEl>
                                        <p:attrNameLst>
                                          <p:attrName>style.visibility</p:attrName>
                                        </p:attrNameLst>
                                      </p:cBhvr>
                                      <p:to>
                                        <p:strVal val="visible"/>
                                      </p:to>
                                    </p:set>
                                    <p:animEffect transition="in" filter="fade">
                                      <p:cBhvr>
                                        <p:cTn id="20" dur="2000"/>
                                        <p:tgtEl>
                                          <p:spTgt spid="21709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7091">
                                            <p:txEl>
                                              <p:pRg st="3" end="3"/>
                                            </p:txEl>
                                          </p:spTgt>
                                        </p:tgtEl>
                                        <p:attrNameLst>
                                          <p:attrName>style.visibility</p:attrName>
                                        </p:attrNameLst>
                                      </p:cBhvr>
                                      <p:to>
                                        <p:strVal val="visible"/>
                                      </p:to>
                                    </p:set>
                                    <p:animEffect transition="in" filter="fade">
                                      <p:cBhvr>
                                        <p:cTn id="23" dur="2000"/>
                                        <p:tgtEl>
                                          <p:spTgt spid="217091">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217091">
                                            <p:txEl>
                                              <p:pRg st="4" end="4"/>
                                            </p:txEl>
                                          </p:spTgt>
                                        </p:tgtEl>
                                        <p:attrNameLst>
                                          <p:attrName>style.visibility</p:attrName>
                                        </p:attrNameLst>
                                      </p:cBhvr>
                                      <p:to>
                                        <p:strVal val="visible"/>
                                      </p:to>
                                    </p:set>
                                    <p:animEffect transition="in" filter="fade">
                                      <p:cBhvr>
                                        <p:cTn id="27" dur="2000"/>
                                        <p:tgtEl>
                                          <p:spTgt spid="217091">
                                            <p:txEl>
                                              <p:pRg st="4" end="4"/>
                                            </p:tx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217091">
                                            <p:txEl>
                                              <p:pRg st="5" end="5"/>
                                            </p:txEl>
                                          </p:spTgt>
                                        </p:tgtEl>
                                        <p:attrNameLst>
                                          <p:attrName>style.visibility</p:attrName>
                                        </p:attrNameLst>
                                      </p:cBhvr>
                                      <p:to>
                                        <p:strVal val="visible"/>
                                      </p:to>
                                    </p:set>
                                    <p:animEffect transition="in" filter="fade">
                                      <p:cBhvr>
                                        <p:cTn id="31" dur="2000"/>
                                        <p:tgtEl>
                                          <p:spTgt spid="217091">
                                            <p:txEl>
                                              <p:pRg st="5" end="5"/>
                                            </p:txEl>
                                          </p:spTgt>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217091">
                                            <p:txEl>
                                              <p:pRg st="6" end="6"/>
                                            </p:txEl>
                                          </p:spTgt>
                                        </p:tgtEl>
                                        <p:attrNameLst>
                                          <p:attrName>style.visibility</p:attrName>
                                        </p:attrNameLst>
                                      </p:cBhvr>
                                      <p:to>
                                        <p:strVal val="visible"/>
                                      </p:to>
                                    </p:set>
                                    <p:animEffect transition="in" filter="fade">
                                      <p:cBhvr>
                                        <p:cTn id="35" dur="2000"/>
                                        <p:tgtEl>
                                          <p:spTgt spid="217091">
                                            <p:txEl>
                                              <p:pRg st="6" end="6"/>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217093"/>
                                        </p:tgtEl>
                                        <p:attrNameLst>
                                          <p:attrName>style.visibility</p:attrName>
                                        </p:attrNameLst>
                                      </p:cBhvr>
                                      <p:to>
                                        <p:strVal val="visible"/>
                                      </p:to>
                                    </p:set>
                                    <p:anim calcmode="lin" valueType="num">
                                      <p:cBhvr>
                                        <p:cTn id="38" dur="1000" fill="hold"/>
                                        <p:tgtEl>
                                          <p:spTgt spid="217093"/>
                                        </p:tgtEl>
                                        <p:attrNameLst>
                                          <p:attrName>ppt_w</p:attrName>
                                        </p:attrNameLst>
                                      </p:cBhvr>
                                      <p:tavLst>
                                        <p:tav tm="0">
                                          <p:val>
                                            <p:strVal val="#ppt_w*0.70"/>
                                          </p:val>
                                        </p:tav>
                                        <p:tav tm="100000">
                                          <p:val>
                                            <p:strVal val="#ppt_w"/>
                                          </p:val>
                                        </p:tav>
                                      </p:tavLst>
                                    </p:anim>
                                    <p:anim calcmode="lin" valueType="num">
                                      <p:cBhvr>
                                        <p:cTn id="39" dur="1000" fill="hold"/>
                                        <p:tgtEl>
                                          <p:spTgt spid="217093"/>
                                        </p:tgtEl>
                                        <p:attrNameLst>
                                          <p:attrName>ppt_h</p:attrName>
                                        </p:attrNameLst>
                                      </p:cBhvr>
                                      <p:tavLst>
                                        <p:tav tm="0">
                                          <p:val>
                                            <p:strVal val="#ppt_h"/>
                                          </p:val>
                                        </p:tav>
                                        <p:tav tm="100000">
                                          <p:val>
                                            <p:strVal val="#ppt_h"/>
                                          </p:val>
                                        </p:tav>
                                      </p:tavLst>
                                    </p:anim>
                                    <p:animEffect transition="in" filter="fade">
                                      <p:cBhvr>
                                        <p:cTn id="40" dur="1000"/>
                                        <p:tgtEl>
                                          <p:spTgt spid="217093"/>
                                        </p:tgtEl>
                                      </p:cBhvr>
                                    </p:animEffect>
                                  </p:childTnLst>
                                </p:cTn>
                              </p:par>
                            </p:childTnLst>
                          </p:cTn>
                        </p:par>
                        <p:par>
                          <p:cTn id="41" fill="hold">
                            <p:stCondLst>
                              <p:cond delay="12000"/>
                            </p:stCondLst>
                            <p:childTnLst>
                              <p:par>
                                <p:cTn id="42" presetID="10" presetClass="entr" presetSubtype="0" fill="hold" grpId="0" nodeType="afterEffect">
                                  <p:stCondLst>
                                    <p:cond delay="0"/>
                                  </p:stCondLst>
                                  <p:childTnLst>
                                    <p:set>
                                      <p:cBhvr>
                                        <p:cTn id="43" dur="1" fill="hold">
                                          <p:stCondLst>
                                            <p:cond delay="0"/>
                                          </p:stCondLst>
                                        </p:cTn>
                                        <p:tgtEl>
                                          <p:spTgt spid="217091">
                                            <p:txEl>
                                              <p:pRg st="9" end="9"/>
                                            </p:txEl>
                                          </p:spTgt>
                                        </p:tgtEl>
                                        <p:attrNameLst>
                                          <p:attrName>style.visibility</p:attrName>
                                        </p:attrNameLst>
                                      </p:cBhvr>
                                      <p:to>
                                        <p:strVal val="visible"/>
                                      </p:to>
                                    </p:set>
                                    <p:animEffect transition="in" filter="fade">
                                      <p:cBhvr>
                                        <p:cTn id="44" dur="2000"/>
                                        <p:tgtEl>
                                          <p:spTgt spid="217091">
                                            <p:txEl>
                                              <p:pRg st="9" end="9"/>
                                            </p:txEl>
                                          </p:spTgt>
                                        </p:tgtEl>
                                      </p:cBhvr>
                                    </p:animEffect>
                                  </p:childTnLst>
                                </p:cTn>
                              </p:par>
                            </p:childTnLst>
                          </p:cTn>
                        </p:par>
                        <p:par>
                          <p:cTn id="45" fill="hold">
                            <p:stCondLst>
                              <p:cond delay="14000"/>
                            </p:stCondLst>
                            <p:childTnLst>
                              <p:par>
                                <p:cTn id="46" presetID="10" presetClass="entr" presetSubtype="0" fill="hold" grpId="0" nodeType="afterEffect">
                                  <p:stCondLst>
                                    <p:cond delay="0"/>
                                  </p:stCondLst>
                                  <p:childTnLst>
                                    <p:set>
                                      <p:cBhvr>
                                        <p:cTn id="47" dur="1" fill="hold">
                                          <p:stCondLst>
                                            <p:cond delay="0"/>
                                          </p:stCondLst>
                                        </p:cTn>
                                        <p:tgtEl>
                                          <p:spTgt spid="217091">
                                            <p:txEl>
                                              <p:pRg st="10" end="10"/>
                                            </p:txEl>
                                          </p:spTgt>
                                        </p:tgtEl>
                                        <p:attrNameLst>
                                          <p:attrName>style.visibility</p:attrName>
                                        </p:attrNameLst>
                                      </p:cBhvr>
                                      <p:to>
                                        <p:strVal val="visible"/>
                                      </p:to>
                                    </p:set>
                                    <p:animEffect transition="in" filter="fade">
                                      <p:cBhvr>
                                        <p:cTn id="48" dur="2000"/>
                                        <p:tgtEl>
                                          <p:spTgt spid="217091">
                                            <p:txEl>
                                              <p:pRg st="10" end="10"/>
                                            </p:txEl>
                                          </p:spTgt>
                                        </p:tgtEl>
                                      </p:cBhvr>
                                    </p:animEffect>
                                  </p:childTnLst>
                                </p:cTn>
                              </p:par>
                            </p:childTnLst>
                          </p:cTn>
                        </p:par>
                        <p:par>
                          <p:cTn id="49" fill="hold">
                            <p:stCondLst>
                              <p:cond delay="16000"/>
                            </p:stCondLst>
                            <p:childTnLst>
                              <p:par>
                                <p:cTn id="50" presetID="10" presetClass="entr" presetSubtype="0" fill="hold" grpId="0" nodeType="afterEffect">
                                  <p:stCondLst>
                                    <p:cond delay="0"/>
                                  </p:stCondLst>
                                  <p:childTnLst>
                                    <p:set>
                                      <p:cBhvr>
                                        <p:cTn id="51" dur="1" fill="hold">
                                          <p:stCondLst>
                                            <p:cond delay="0"/>
                                          </p:stCondLst>
                                        </p:cTn>
                                        <p:tgtEl>
                                          <p:spTgt spid="217091">
                                            <p:txEl>
                                              <p:pRg st="11" end="11"/>
                                            </p:txEl>
                                          </p:spTgt>
                                        </p:tgtEl>
                                        <p:attrNameLst>
                                          <p:attrName>style.visibility</p:attrName>
                                        </p:attrNameLst>
                                      </p:cBhvr>
                                      <p:to>
                                        <p:strVal val="visible"/>
                                      </p:to>
                                    </p:set>
                                    <p:animEffect transition="in" filter="fade">
                                      <p:cBhvr>
                                        <p:cTn id="52" dur="2000"/>
                                        <p:tgtEl>
                                          <p:spTgt spid="2170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algn="r" eaLnBrk="1" hangingPunct="1"/>
            <a:r>
              <a:rPr lang="he-IL" sz="3200" smtClean="0"/>
              <a:t>הסתברות בתנאי </a:t>
            </a:r>
            <a:r>
              <a:rPr lang="en-US" sz="3200" smtClean="0"/>
              <a:t>A</a:t>
            </a:r>
            <a:r>
              <a:rPr lang="he-IL" sz="3200" smtClean="0"/>
              <a:t> של מאורע </a:t>
            </a:r>
            <a:r>
              <a:rPr lang="en-US" sz="3200" smtClean="0"/>
              <a:t>B</a:t>
            </a:r>
            <a:r>
              <a:rPr lang="he-IL" sz="3200" smtClean="0"/>
              <a:t>: דוגמא (1)</a:t>
            </a:r>
            <a:endParaRPr lang="en-US" sz="3200" smtClean="0"/>
          </a:p>
        </p:txBody>
      </p:sp>
      <p:sp>
        <p:nvSpPr>
          <p:cNvPr id="276483" name="Rectangle 3"/>
          <p:cNvSpPr>
            <a:spLocks noGrp="1" noChangeArrowheads="1"/>
          </p:cNvSpPr>
          <p:nvPr>
            <p:ph type="body" idx="1"/>
          </p:nvPr>
        </p:nvSpPr>
        <p:spPr>
          <a:xfrm>
            <a:off x="395288" y="2017713"/>
            <a:ext cx="8559800" cy="4114800"/>
          </a:xfrm>
        </p:spPr>
        <p:txBody>
          <a:bodyPr/>
          <a:lstStyle/>
          <a:p>
            <a:pPr eaLnBrk="1" hangingPunct="1">
              <a:lnSpc>
                <a:spcPct val="80000"/>
              </a:lnSpc>
            </a:pPr>
            <a:r>
              <a:rPr lang="he-IL" sz="2800" smtClean="0"/>
              <a:t>נוסחת החישוב: </a:t>
            </a:r>
          </a:p>
          <a:p>
            <a:pPr eaLnBrk="1" hangingPunct="1">
              <a:lnSpc>
                <a:spcPct val="80000"/>
              </a:lnSpc>
            </a:pPr>
            <a:r>
              <a:rPr lang="he-IL" sz="2800" smtClean="0"/>
              <a:t>דוגמא: מטילים שתי קוביות, מה ההסתברות כי התוצאה מתחלקת ב 5 {</a:t>
            </a:r>
            <a:r>
              <a:rPr lang="en-US" sz="2800" smtClean="0"/>
              <a:t>B</a:t>
            </a:r>
            <a:r>
              <a:rPr lang="he-IL" sz="2800" smtClean="0"/>
              <a:t>}, אם ידוע כי היא גדולה מ 8 {</a:t>
            </a:r>
            <a:r>
              <a:rPr lang="en-US" sz="2800" smtClean="0"/>
              <a:t>A</a:t>
            </a:r>
            <a:r>
              <a:rPr lang="he-IL" sz="2800" smtClean="0"/>
              <a:t>}.</a:t>
            </a:r>
          </a:p>
          <a:p>
            <a:pPr lvl="1" eaLnBrk="1" hangingPunct="1">
              <a:lnSpc>
                <a:spcPct val="80000"/>
              </a:lnSpc>
            </a:pPr>
            <a:r>
              <a:rPr lang="en-US" sz="2400" smtClean="0"/>
              <a:t>P(A)</a:t>
            </a:r>
            <a:r>
              <a:rPr lang="en-US" sz="2400" smtClean="0">
                <a:sym typeface="Symbol" pitchFamily="18" charset="2"/>
              </a:rPr>
              <a:t>=10/36</a:t>
            </a:r>
            <a:r>
              <a:rPr lang="he-IL" sz="2400" smtClean="0"/>
              <a:t> {3-6, 4-5, 4-6, 5-4, 5-5, 5-6, 6-3, 6-4, 6-5, 6-6}.</a:t>
            </a:r>
          </a:p>
          <a:p>
            <a:pPr lvl="1" eaLnBrk="1" hangingPunct="1">
              <a:lnSpc>
                <a:spcPct val="80000"/>
              </a:lnSpc>
            </a:pPr>
            <a:r>
              <a:rPr lang="en-US" sz="2400" smtClean="0"/>
              <a:t>P(</a:t>
            </a:r>
            <a:r>
              <a:rPr lang="en-US" sz="2400" smtClean="0">
                <a:sym typeface="Symbol" pitchFamily="18" charset="2"/>
              </a:rPr>
              <a:t>B</a:t>
            </a:r>
            <a:r>
              <a:rPr lang="en-US" sz="2400" smtClean="0"/>
              <a:t>)</a:t>
            </a:r>
            <a:r>
              <a:rPr lang="en-US" sz="2400" smtClean="0">
                <a:sym typeface="Symbol" pitchFamily="18" charset="2"/>
              </a:rPr>
              <a:t>=3/36</a:t>
            </a:r>
            <a:r>
              <a:rPr lang="he-IL" sz="2400" smtClean="0"/>
              <a:t> {4-6, 5-5, 6-4}. </a:t>
            </a:r>
          </a:p>
          <a:p>
            <a:pPr lvl="1" eaLnBrk="1" hangingPunct="1">
              <a:lnSpc>
                <a:spcPct val="80000"/>
              </a:lnSpc>
            </a:pPr>
            <a:r>
              <a:rPr lang="he-IL" sz="2400" smtClean="0"/>
              <a:t> </a:t>
            </a:r>
            <a:r>
              <a:rPr lang="en-US" sz="2400" smtClean="0"/>
              <a:t>P(A</a:t>
            </a:r>
            <a:r>
              <a:rPr lang="en-US" sz="2400" smtClean="0">
                <a:sym typeface="Symbol" pitchFamily="18" charset="2"/>
              </a:rPr>
              <a:t>B</a:t>
            </a:r>
            <a:r>
              <a:rPr lang="en-US" sz="2400" smtClean="0"/>
              <a:t>)</a:t>
            </a:r>
            <a:r>
              <a:rPr lang="en-US" sz="2400" smtClean="0">
                <a:sym typeface="Symbol" pitchFamily="18" charset="2"/>
              </a:rPr>
              <a:t>=3/36</a:t>
            </a:r>
            <a:r>
              <a:rPr lang="he-IL" sz="2400" smtClean="0"/>
              <a:t> {4-6, 5-5, 6-4}. </a:t>
            </a:r>
          </a:p>
          <a:p>
            <a:pPr lvl="1" eaLnBrk="1" hangingPunct="1">
              <a:lnSpc>
                <a:spcPct val="80000"/>
              </a:lnSpc>
            </a:pPr>
            <a:endParaRPr lang="he-IL" sz="2400" smtClean="0"/>
          </a:p>
          <a:p>
            <a:pPr eaLnBrk="1" hangingPunct="1">
              <a:lnSpc>
                <a:spcPct val="80000"/>
              </a:lnSpc>
            </a:pPr>
            <a:r>
              <a:rPr lang="he-IL" sz="2800" smtClean="0"/>
              <a:t>ניתן לראות זאת גם כצמצום מרחב המדגם: </a:t>
            </a:r>
          </a:p>
          <a:p>
            <a:pPr lvl="1" eaLnBrk="1" hangingPunct="1">
              <a:lnSpc>
                <a:spcPct val="80000"/>
              </a:lnSpc>
            </a:pPr>
            <a:r>
              <a:rPr lang="he-IL" sz="2400" smtClean="0">
                <a:sym typeface="Symbol" pitchFamily="18" charset="2"/>
              </a:rPr>
              <a:t>מרחב המדגם </a:t>
            </a:r>
            <a:r>
              <a:rPr lang="en-US" sz="2400" smtClean="0">
                <a:sym typeface="Symbol" pitchFamily="18" charset="2"/>
              </a:rPr>
              <a:t></a:t>
            </a:r>
            <a:r>
              <a:rPr lang="he-IL" sz="2400" smtClean="0">
                <a:sym typeface="Symbol" pitchFamily="18" charset="2"/>
              </a:rPr>
              <a:t> לפני תנאי </a:t>
            </a:r>
            <a:r>
              <a:rPr lang="en-US" sz="2400" smtClean="0">
                <a:sym typeface="Symbol" pitchFamily="18" charset="2"/>
              </a:rPr>
              <a:t>A</a:t>
            </a:r>
            <a:r>
              <a:rPr lang="he-IL" sz="2400" smtClean="0">
                <a:sym typeface="Symbol" pitchFamily="18" charset="2"/>
              </a:rPr>
              <a:t> 36.</a:t>
            </a:r>
          </a:p>
          <a:p>
            <a:pPr lvl="1" eaLnBrk="1" hangingPunct="1">
              <a:lnSpc>
                <a:spcPct val="80000"/>
              </a:lnSpc>
            </a:pPr>
            <a:r>
              <a:rPr lang="he-IL" sz="2400" smtClean="0">
                <a:sym typeface="Symbol" pitchFamily="18" charset="2"/>
              </a:rPr>
              <a:t>מרחב המדגם </a:t>
            </a:r>
            <a:r>
              <a:rPr lang="en-US" sz="2400" smtClean="0">
                <a:sym typeface="Symbol" pitchFamily="18" charset="2"/>
              </a:rPr>
              <a:t></a:t>
            </a:r>
            <a:r>
              <a:rPr lang="he-IL" sz="2400" smtClean="0">
                <a:sym typeface="Symbol" pitchFamily="18" charset="2"/>
              </a:rPr>
              <a:t> אחרי תנאי </a:t>
            </a:r>
            <a:r>
              <a:rPr lang="en-US" sz="2400" smtClean="0">
                <a:sym typeface="Symbol" pitchFamily="18" charset="2"/>
              </a:rPr>
              <a:t>A</a:t>
            </a:r>
            <a:r>
              <a:rPr lang="he-IL" sz="2400" smtClean="0">
                <a:sym typeface="Symbol" pitchFamily="18" charset="2"/>
              </a:rPr>
              <a:t>  10.</a:t>
            </a:r>
            <a:endParaRPr lang="en-US" sz="2400" smtClean="0">
              <a:sym typeface="Symbol" pitchFamily="18" charset="2"/>
            </a:endParaRPr>
          </a:p>
        </p:txBody>
      </p:sp>
      <p:graphicFrame>
        <p:nvGraphicFramePr>
          <p:cNvPr id="276484" name="Object 4"/>
          <p:cNvGraphicFramePr>
            <a:graphicFrameLocks noChangeAspect="1"/>
          </p:cNvGraphicFramePr>
          <p:nvPr/>
        </p:nvGraphicFramePr>
        <p:xfrm>
          <a:off x="4932363" y="1989138"/>
          <a:ext cx="1587500" cy="503237"/>
        </p:xfrm>
        <a:graphic>
          <a:graphicData uri="http://schemas.openxmlformats.org/presentationml/2006/ole">
            <p:oleObj spid="_x0000_s22530" name="משוואה" r:id="rId4" imgW="1320480" imgH="419040" progId="Equation.3">
              <p:embed/>
            </p:oleObj>
          </a:graphicData>
        </a:graphic>
      </p:graphicFrame>
      <p:graphicFrame>
        <p:nvGraphicFramePr>
          <p:cNvPr id="276485" name="Object 5"/>
          <p:cNvGraphicFramePr>
            <a:graphicFrameLocks noChangeAspect="1"/>
          </p:cNvGraphicFramePr>
          <p:nvPr/>
        </p:nvGraphicFramePr>
        <p:xfrm>
          <a:off x="2700338" y="3860800"/>
          <a:ext cx="1358900" cy="592138"/>
        </p:xfrm>
        <a:graphic>
          <a:graphicData uri="http://schemas.openxmlformats.org/presentationml/2006/ole">
            <p:oleObj spid="_x0000_s22531" name="משוואה" r:id="rId5" imgW="901440" imgH="393480" progId="Equation.3">
              <p:embed/>
            </p:oleObj>
          </a:graphicData>
        </a:graphic>
      </p:graphicFrame>
      <p:sp>
        <p:nvSpPr>
          <p:cNvPr id="276486" name="AutoShape 6">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fade">
                                      <p:cBhvr>
                                        <p:cTn id="7" dur="2000"/>
                                        <p:tgtEl>
                                          <p:spTgt spid="27648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76484"/>
                                        </p:tgtEl>
                                        <p:attrNameLst>
                                          <p:attrName>style.visibility</p:attrName>
                                        </p:attrNameLst>
                                      </p:cBhvr>
                                      <p:to>
                                        <p:strVal val="visible"/>
                                      </p:to>
                                    </p:set>
                                    <p:anim calcmode="lin" valueType="num">
                                      <p:cBhvr>
                                        <p:cTn id="10" dur="1000" fill="hold"/>
                                        <p:tgtEl>
                                          <p:spTgt spid="276484"/>
                                        </p:tgtEl>
                                        <p:attrNameLst>
                                          <p:attrName>ppt_w</p:attrName>
                                        </p:attrNameLst>
                                      </p:cBhvr>
                                      <p:tavLst>
                                        <p:tav tm="0">
                                          <p:val>
                                            <p:strVal val="#ppt_w*0.70"/>
                                          </p:val>
                                        </p:tav>
                                        <p:tav tm="100000">
                                          <p:val>
                                            <p:strVal val="#ppt_w"/>
                                          </p:val>
                                        </p:tav>
                                      </p:tavLst>
                                    </p:anim>
                                    <p:anim calcmode="lin" valueType="num">
                                      <p:cBhvr>
                                        <p:cTn id="11" dur="1000" fill="hold"/>
                                        <p:tgtEl>
                                          <p:spTgt spid="276484"/>
                                        </p:tgtEl>
                                        <p:attrNameLst>
                                          <p:attrName>ppt_h</p:attrName>
                                        </p:attrNameLst>
                                      </p:cBhvr>
                                      <p:tavLst>
                                        <p:tav tm="0">
                                          <p:val>
                                            <p:strVal val="#ppt_h"/>
                                          </p:val>
                                        </p:tav>
                                        <p:tav tm="100000">
                                          <p:val>
                                            <p:strVal val="#ppt_h"/>
                                          </p:val>
                                        </p:tav>
                                      </p:tavLst>
                                    </p:anim>
                                    <p:animEffect transition="in" filter="fade">
                                      <p:cBhvr>
                                        <p:cTn id="12" dur="1000"/>
                                        <p:tgtEl>
                                          <p:spTgt spid="27648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76483">
                                            <p:txEl>
                                              <p:pRg st="1" end="1"/>
                                            </p:txEl>
                                          </p:spTgt>
                                        </p:tgtEl>
                                        <p:attrNameLst>
                                          <p:attrName>style.visibility</p:attrName>
                                        </p:attrNameLst>
                                      </p:cBhvr>
                                      <p:to>
                                        <p:strVal val="visible"/>
                                      </p:to>
                                    </p:set>
                                    <p:animEffect transition="in" filter="fade">
                                      <p:cBhvr>
                                        <p:cTn id="16" dur="2000"/>
                                        <p:tgtEl>
                                          <p:spTgt spid="276483">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76483">
                                            <p:txEl>
                                              <p:pRg st="2" end="2"/>
                                            </p:txEl>
                                          </p:spTgt>
                                        </p:tgtEl>
                                        <p:attrNameLst>
                                          <p:attrName>style.visibility</p:attrName>
                                        </p:attrNameLst>
                                      </p:cBhvr>
                                      <p:to>
                                        <p:strVal val="visible"/>
                                      </p:to>
                                    </p:set>
                                    <p:animEffect transition="in" filter="fade">
                                      <p:cBhvr>
                                        <p:cTn id="20" dur="2000"/>
                                        <p:tgtEl>
                                          <p:spTgt spid="276483">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76483">
                                            <p:txEl>
                                              <p:pRg st="3" end="3"/>
                                            </p:txEl>
                                          </p:spTgt>
                                        </p:tgtEl>
                                        <p:attrNameLst>
                                          <p:attrName>style.visibility</p:attrName>
                                        </p:attrNameLst>
                                      </p:cBhvr>
                                      <p:to>
                                        <p:strVal val="visible"/>
                                      </p:to>
                                    </p:set>
                                    <p:animEffect transition="in" filter="fade">
                                      <p:cBhvr>
                                        <p:cTn id="24" dur="2000"/>
                                        <p:tgtEl>
                                          <p:spTgt spid="276483">
                                            <p:txEl>
                                              <p:pRg st="3" end="3"/>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276483">
                                            <p:txEl>
                                              <p:pRg st="4" end="4"/>
                                            </p:txEl>
                                          </p:spTgt>
                                        </p:tgtEl>
                                        <p:attrNameLst>
                                          <p:attrName>style.visibility</p:attrName>
                                        </p:attrNameLst>
                                      </p:cBhvr>
                                      <p:to>
                                        <p:strVal val="visible"/>
                                      </p:to>
                                    </p:set>
                                    <p:animEffect transition="in" filter="fade">
                                      <p:cBhvr>
                                        <p:cTn id="28" dur="2000"/>
                                        <p:tgtEl>
                                          <p:spTgt spid="276483">
                                            <p:txEl>
                                              <p:pRg st="4" end="4"/>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276485"/>
                                        </p:tgtEl>
                                        <p:attrNameLst>
                                          <p:attrName>style.visibility</p:attrName>
                                        </p:attrNameLst>
                                      </p:cBhvr>
                                      <p:to>
                                        <p:strVal val="visible"/>
                                      </p:to>
                                    </p:set>
                                    <p:anim calcmode="lin" valueType="num">
                                      <p:cBhvr>
                                        <p:cTn id="31" dur="1000" fill="hold"/>
                                        <p:tgtEl>
                                          <p:spTgt spid="276485"/>
                                        </p:tgtEl>
                                        <p:attrNameLst>
                                          <p:attrName>ppt_w</p:attrName>
                                        </p:attrNameLst>
                                      </p:cBhvr>
                                      <p:tavLst>
                                        <p:tav tm="0">
                                          <p:val>
                                            <p:strVal val="#ppt_w*0.70"/>
                                          </p:val>
                                        </p:tav>
                                        <p:tav tm="100000">
                                          <p:val>
                                            <p:strVal val="#ppt_w"/>
                                          </p:val>
                                        </p:tav>
                                      </p:tavLst>
                                    </p:anim>
                                    <p:anim calcmode="lin" valueType="num">
                                      <p:cBhvr>
                                        <p:cTn id="32" dur="1000" fill="hold"/>
                                        <p:tgtEl>
                                          <p:spTgt spid="276485"/>
                                        </p:tgtEl>
                                        <p:attrNameLst>
                                          <p:attrName>ppt_h</p:attrName>
                                        </p:attrNameLst>
                                      </p:cBhvr>
                                      <p:tavLst>
                                        <p:tav tm="0">
                                          <p:val>
                                            <p:strVal val="#ppt_h"/>
                                          </p:val>
                                        </p:tav>
                                        <p:tav tm="100000">
                                          <p:val>
                                            <p:strVal val="#ppt_h"/>
                                          </p:val>
                                        </p:tav>
                                      </p:tavLst>
                                    </p:anim>
                                    <p:animEffect transition="in" filter="fade">
                                      <p:cBhvr>
                                        <p:cTn id="33" dur="1000"/>
                                        <p:tgtEl>
                                          <p:spTgt spid="276485"/>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276483">
                                            <p:txEl>
                                              <p:pRg st="6" end="6"/>
                                            </p:txEl>
                                          </p:spTgt>
                                        </p:tgtEl>
                                        <p:attrNameLst>
                                          <p:attrName>style.visibility</p:attrName>
                                        </p:attrNameLst>
                                      </p:cBhvr>
                                      <p:to>
                                        <p:strVal val="visible"/>
                                      </p:to>
                                    </p:set>
                                    <p:animEffect transition="in" filter="fade">
                                      <p:cBhvr>
                                        <p:cTn id="37" dur="2000"/>
                                        <p:tgtEl>
                                          <p:spTgt spid="276483">
                                            <p:txEl>
                                              <p:pRg st="6" end="6"/>
                                            </p:txEl>
                                          </p:spTgt>
                                        </p:tgtEl>
                                      </p:cBhvr>
                                    </p:animEffect>
                                  </p:childTnLst>
                                </p:cTn>
                              </p:par>
                            </p:childTnLst>
                          </p:cTn>
                        </p:par>
                        <p:par>
                          <p:cTn id="38" fill="hold">
                            <p:stCondLst>
                              <p:cond delay="12000"/>
                            </p:stCondLst>
                            <p:childTnLst>
                              <p:par>
                                <p:cTn id="39" presetID="10" presetClass="entr" presetSubtype="0" fill="hold" grpId="0" nodeType="afterEffect">
                                  <p:stCondLst>
                                    <p:cond delay="0"/>
                                  </p:stCondLst>
                                  <p:childTnLst>
                                    <p:set>
                                      <p:cBhvr>
                                        <p:cTn id="40" dur="1" fill="hold">
                                          <p:stCondLst>
                                            <p:cond delay="0"/>
                                          </p:stCondLst>
                                        </p:cTn>
                                        <p:tgtEl>
                                          <p:spTgt spid="276483">
                                            <p:txEl>
                                              <p:pRg st="7" end="7"/>
                                            </p:txEl>
                                          </p:spTgt>
                                        </p:tgtEl>
                                        <p:attrNameLst>
                                          <p:attrName>style.visibility</p:attrName>
                                        </p:attrNameLst>
                                      </p:cBhvr>
                                      <p:to>
                                        <p:strVal val="visible"/>
                                      </p:to>
                                    </p:set>
                                    <p:animEffect transition="in" filter="fade">
                                      <p:cBhvr>
                                        <p:cTn id="41" dur="2000"/>
                                        <p:tgtEl>
                                          <p:spTgt spid="276483">
                                            <p:txEl>
                                              <p:pRg st="7" end="7"/>
                                            </p:txEl>
                                          </p:spTgt>
                                        </p:tgtEl>
                                      </p:cBhvr>
                                    </p:animEffect>
                                  </p:childTnLst>
                                </p:cTn>
                              </p:par>
                            </p:childTnLst>
                          </p:cTn>
                        </p:par>
                        <p:par>
                          <p:cTn id="42" fill="hold">
                            <p:stCondLst>
                              <p:cond delay="14000"/>
                            </p:stCondLst>
                            <p:childTnLst>
                              <p:par>
                                <p:cTn id="43" presetID="10" presetClass="entr" presetSubtype="0" fill="hold" grpId="0" nodeType="afterEffect">
                                  <p:stCondLst>
                                    <p:cond delay="0"/>
                                  </p:stCondLst>
                                  <p:childTnLst>
                                    <p:set>
                                      <p:cBhvr>
                                        <p:cTn id="44" dur="1" fill="hold">
                                          <p:stCondLst>
                                            <p:cond delay="0"/>
                                          </p:stCondLst>
                                        </p:cTn>
                                        <p:tgtEl>
                                          <p:spTgt spid="276483">
                                            <p:txEl>
                                              <p:pRg st="8" end="8"/>
                                            </p:txEl>
                                          </p:spTgt>
                                        </p:tgtEl>
                                        <p:attrNameLst>
                                          <p:attrName>style.visibility</p:attrName>
                                        </p:attrNameLst>
                                      </p:cBhvr>
                                      <p:to>
                                        <p:strVal val="visible"/>
                                      </p:to>
                                    </p:set>
                                    <p:animEffect transition="in" filter="fade">
                                      <p:cBhvr>
                                        <p:cTn id="45" dur="2000"/>
                                        <p:tgtEl>
                                          <p:spTgt spid="276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algn="r" eaLnBrk="1" hangingPunct="1"/>
            <a:r>
              <a:rPr lang="he-IL" sz="3200" smtClean="0"/>
              <a:t>הסתברות בתנאי </a:t>
            </a:r>
            <a:r>
              <a:rPr lang="en-US" sz="3200" smtClean="0"/>
              <a:t>A</a:t>
            </a:r>
            <a:r>
              <a:rPr lang="he-IL" sz="3200" smtClean="0"/>
              <a:t> של מאורע </a:t>
            </a:r>
            <a:r>
              <a:rPr lang="en-US" sz="3200" smtClean="0"/>
              <a:t>B</a:t>
            </a:r>
            <a:r>
              <a:rPr lang="he-IL" sz="3200" smtClean="0"/>
              <a:t>: דוגמא (2)</a:t>
            </a:r>
            <a:endParaRPr lang="en-US" sz="3200" smtClean="0"/>
          </a:p>
        </p:txBody>
      </p:sp>
      <p:sp>
        <p:nvSpPr>
          <p:cNvPr id="277507" name="Rectangle 3"/>
          <p:cNvSpPr>
            <a:spLocks noGrp="1" noChangeArrowheads="1"/>
          </p:cNvSpPr>
          <p:nvPr>
            <p:ph type="body" idx="1"/>
          </p:nvPr>
        </p:nvSpPr>
        <p:spPr>
          <a:xfrm>
            <a:off x="395288" y="2017713"/>
            <a:ext cx="8559800" cy="4114800"/>
          </a:xfrm>
        </p:spPr>
        <p:txBody>
          <a:bodyPr/>
          <a:lstStyle/>
          <a:p>
            <a:pPr eaLnBrk="1" hangingPunct="1">
              <a:lnSpc>
                <a:spcPct val="90000"/>
              </a:lnSpc>
            </a:pPr>
            <a:r>
              <a:rPr lang="he-IL" sz="2400" smtClean="0"/>
              <a:t>נוסחת החישוב: </a:t>
            </a:r>
          </a:p>
          <a:p>
            <a:pPr eaLnBrk="1" hangingPunct="1">
              <a:lnSpc>
                <a:spcPct val="90000"/>
              </a:lnSpc>
            </a:pPr>
            <a:r>
              <a:rPr lang="he-IL" sz="2400" smtClean="0"/>
              <a:t>דוגמא: בשק יש </a:t>
            </a:r>
            <a:r>
              <a:rPr lang="he-IL" sz="2400" smtClean="0">
                <a:solidFill>
                  <a:schemeClr val="hlink"/>
                </a:solidFill>
              </a:rPr>
              <a:t>60</a:t>
            </a:r>
            <a:r>
              <a:rPr lang="he-IL" sz="2400" smtClean="0"/>
              <a:t> כדורים אדומים ו – </a:t>
            </a:r>
            <a:r>
              <a:rPr lang="he-IL" sz="2400" smtClean="0">
                <a:solidFill>
                  <a:srgbClr val="0066FF"/>
                </a:solidFill>
              </a:rPr>
              <a:t>40</a:t>
            </a:r>
            <a:r>
              <a:rPr lang="he-IL" sz="2400" smtClean="0"/>
              <a:t> כחולים, מהם 13 כדורים סדוקים </a:t>
            </a:r>
            <a:r>
              <a:rPr lang="he-IL" sz="2400" smtClean="0">
                <a:solidFill>
                  <a:schemeClr val="hlink"/>
                </a:solidFill>
              </a:rPr>
              <a:t>5</a:t>
            </a:r>
            <a:r>
              <a:rPr lang="he-IL" sz="2400" smtClean="0"/>
              <a:t> אדומים ו – </a:t>
            </a:r>
            <a:r>
              <a:rPr lang="he-IL" sz="2400" smtClean="0">
                <a:solidFill>
                  <a:srgbClr val="0066FF"/>
                </a:solidFill>
              </a:rPr>
              <a:t>8</a:t>
            </a:r>
            <a:r>
              <a:rPr lang="he-IL" sz="2400" smtClean="0"/>
              <a:t> כחולים. מה ההסתברות שכדור שהוצא מהשק באקראי יהיה סדוק, אם ידוע כי הכדור שהוצא אדום.</a:t>
            </a:r>
          </a:p>
          <a:p>
            <a:pPr lvl="1" eaLnBrk="1" hangingPunct="1">
              <a:lnSpc>
                <a:spcPct val="90000"/>
              </a:lnSpc>
            </a:pPr>
            <a:r>
              <a:rPr lang="en-US" sz="2000" smtClean="0"/>
              <a:t>P(A) </a:t>
            </a:r>
            <a:r>
              <a:rPr lang="en-US" sz="2000" smtClean="0">
                <a:sym typeface="Symbol" pitchFamily="18" charset="2"/>
              </a:rPr>
              <a:t>= 60/100</a:t>
            </a:r>
            <a:r>
              <a:rPr lang="he-IL" sz="2000" smtClean="0"/>
              <a:t>. </a:t>
            </a:r>
            <a:r>
              <a:rPr lang="he-IL" sz="2000" i="1" smtClean="0"/>
              <a:t>אדום</a:t>
            </a:r>
          </a:p>
          <a:p>
            <a:pPr lvl="1" eaLnBrk="1" hangingPunct="1">
              <a:lnSpc>
                <a:spcPct val="90000"/>
              </a:lnSpc>
            </a:pPr>
            <a:r>
              <a:rPr lang="en-US" sz="2000" smtClean="0"/>
              <a:t>P(</a:t>
            </a:r>
            <a:r>
              <a:rPr lang="en-US" sz="2000" smtClean="0">
                <a:sym typeface="Symbol" pitchFamily="18" charset="2"/>
              </a:rPr>
              <a:t>B</a:t>
            </a:r>
            <a:r>
              <a:rPr lang="en-US" sz="2000" smtClean="0"/>
              <a:t>) </a:t>
            </a:r>
            <a:r>
              <a:rPr lang="en-US" sz="2000" smtClean="0">
                <a:sym typeface="Symbol" pitchFamily="18" charset="2"/>
              </a:rPr>
              <a:t>= 13/100</a:t>
            </a:r>
            <a:r>
              <a:rPr lang="he-IL" sz="2000" smtClean="0"/>
              <a:t>. </a:t>
            </a:r>
            <a:r>
              <a:rPr lang="he-IL" sz="2000" i="1" smtClean="0"/>
              <a:t>סדוק</a:t>
            </a:r>
          </a:p>
          <a:p>
            <a:pPr lvl="1" eaLnBrk="1" hangingPunct="1">
              <a:lnSpc>
                <a:spcPct val="90000"/>
              </a:lnSpc>
            </a:pPr>
            <a:r>
              <a:rPr lang="en-US" sz="2000" smtClean="0"/>
              <a:t>P(A</a:t>
            </a:r>
            <a:r>
              <a:rPr lang="en-US" sz="2000" smtClean="0">
                <a:sym typeface="Symbol" pitchFamily="18" charset="2"/>
              </a:rPr>
              <a:t>B</a:t>
            </a:r>
            <a:r>
              <a:rPr lang="en-US" sz="2000" smtClean="0"/>
              <a:t>) </a:t>
            </a:r>
            <a:r>
              <a:rPr lang="en-US" sz="2000" smtClean="0">
                <a:sym typeface="Symbol" pitchFamily="18" charset="2"/>
              </a:rPr>
              <a:t>= 5/100</a:t>
            </a:r>
            <a:r>
              <a:rPr lang="he-IL" sz="2000" smtClean="0"/>
              <a:t>. </a:t>
            </a:r>
            <a:r>
              <a:rPr lang="he-IL" sz="2000" i="1" smtClean="0"/>
              <a:t>אדום וסדוק</a:t>
            </a:r>
          </a:p>
          <a:p>
            <a:pPr lvl="1" eaLnBrk="1" hangingPunct="1">
              <a:lnSpc>
                <a:spcPct val="90000"/>
              </a:lnSpc>
            </a:pPr>
            <a:endParaRPr lang="he-IL" sz="2000" smtClean="0"/>
          </a:p>
          <a:p>
            <a:pPr eaLnBrk="1" hangingPunct="1">
              <a:lnSpc>
                <a:spcPct val="90000"/>
              </a:lnSpc>
            </a:pPr>
            <a:r>
              <a:rPr lang="he-IL" sz="2400" smtClean="0"/>
              <a:t>ניתן לראות זאת גם כצמצום מרחב המדגם: </a:t>
            </a:r>
          </a:p>
          <a:p>
            <a:pPr lvl="1" eaLnBrk="1" hangingPunct="1">
              <a:lnSpc>
                <a:spcPct val="9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לפני תנאי </a:t>
            </a:r>
            <a:r>
              <a:rPr lang="en-US" sz="2000" smtClean="0">
                <a:sym typeface="Symbol" pitchFamily="18" charset="2"/>
              </a:rPr>
              <a:t>A</a:t>
            </a:r>
            <a:r>
              <a:rPr lang="he-IL" sz="2000" smtClean="0">
                <a:sym typeface="Symbol" pitchFamily="18" charset="2"/>
              </a:rPr>
              <a:t> 100.</a:t>
            </a:r>
          </a:p>
          <a:p>
            <a:pPr lvl="1" eaLnBrk="1" hangingPunct="1">
              <a:lnSpc>
                <a:spcPct val="9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אחרי תנאי </a:t>
            </a:r>
            <a:r>
              <a:rPr lang="en-US" sz="2000" smtClean="0">
                <a:sym typeface="Symbol" pitchFamily="18" charset="2"/>
              </a:rPr>
              <a:t>A</a:t>
            </a:r>
            <a:r>
              <a:rPr lang="he-IL" sz="2000" smtClean="0">
                <a:sym typeface="Symbol" pitchFamily="18" charset="2"/>
              </a:rPr>
              <a:t>  60.</a:t>
            </a:r>
            <a:endParaRPr lang="en-US" sz="2000" smtClean="0">
              <a:sym typeface="Symbol" pitchFamily="18" charset="2"/>
            </a:endParaRPr>
          </a:p>
        </p:txBody>
      </p:sp>
      <p:graphicFrame>
        <p:nvGraphicFramePr>
          <p:cNvPr id="277508" name="Object 4"/>
          <p:cNvGraphicFramePr>
            <a:graphicFrameLocks noChangeAspect="1"/>
          </p:cNvGraphicFramePr>
          <p:nvPr/>
        </p:nvGraphicFramePr>
        <p:xfrm>
          <a:off x="4973638" y="1916113"/>
          <a:ext cx="1587500" cy="503237"/>
        </p:xfrm>
        <a:graphic>
          <a:graphicData uri="http://schemas.openxmlformats.org/presentationml/2006/ole">
            <p:oleObj spid="_x0000_s23554" name="משוואה" r:id="rId4" imgW="1320480" imgH="419040" progId="Equation.3">
              <p:embed/>
            </p:oleObj>
          </a:graphicData>
        </a:graphic>
      </p:graphicFrame>
      <p:graphicFrame>
        <p:nvGraphicFramePr>
          <p:cNvPr id="277509" name="Object 5"/>
          <p:cNvGraphicFramePr>
            <a:graphicFrameLocks noChangeAspect="1"/>
          </p:cNvGraphicFramePr>
          <p:nvPr/>
        </p:nvGraphicFramePr>
        <p:xfrm>
          <a:off x="2843213" y="4005263"/>
          <a:ext cx="2292350" cy="628650"/>
        </p:xfrm>
        <a:graphic>
          <a:graphicData uri="http://schemas.openxmlformats.org/presentationml/2006/ole">
            <p:oleObj spid="_x0000_s23555" name="משוואה" r:id="rId5" imgW="1434960" imgH="393480" progId="Equation.3">
              <p:embed/>
            </p:oleObj>
          </a:graphicData>
        </a:graphic>
      </p:graphicFrame>
      <p:sp>
        <p:nvSpPr>
          <p:cNvPr id="277510" name="AutoShape 6">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3559" name="Oval 7"/>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fade">
                                      <p:cBhvr>
                                        <p:cTn id="7" dur="2000"/>
                                        <p:tgtEl>
                                          <p:spTgt spid="277507">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77508"/>
                                        </p:tgtEl>
                                        <p:attrNameLst>
                                          <p:attrName>style.visibility</p:attrName>
                                        </p:attrNameLst>
                                      </p:cBhvr>
                                      <p:to>
                                        <p:strVal val="visible"/>
                                      </p:to>
                                    </p:set>
                                    <p:anim calcmode="lin" valueType="num">
                                      <p:cBhvr>
                                        <p:cTn id="10" dur="1000" fill="hold"/>
                                        <p:tgtEl>
                                          <p:spTgt spid="277508"/>
                                        </p:tgtEl>
                                        <p:attrNameLst>
                                          <p:attrName>ppt_w</p:attrName>
                                        </p:attrNameLst>
                                      </p:cBhvr>
                                      <p:tavLst>
                                        <p:tav tm="0">
                                          <p:val>
                                            <p:strVal val="#ppt_w*0.70"/>
                                          </p:val>
                                        </p:tav>
                                        <p:tav tm="100000">
                                          <p:val>
                                            <p:strVal val="#ppt_w"/>
                                          </p:val>
                                        </p:tav>
                                      </p:tavLst>
                                    </p:anim>
                                    <p:anim calcmode="lin" valueType="num">
                                      <p:cBhvr>
                                        <p:cTn id="11" dur="1000" fill="hold"/>
                                        <p:tgtEl>
                                          <p:spTgt spid="277508"/>
                                        </p:tgtEl>
                                        <p:attrNameLst>
                                          <p:attrName>ppt_h</p:attrName>
                                        </p:attrNameLst>
                                      </p:cBhvr>
                                      <p:tavLst>
                                        <p:tav tm="0">
                                          <p:val>
                                            <p:strVal val="#ppt_h"/>
                                          </p:val>
                                        </p:tav>
                                        <p:tav tm="100000">
                                          <p:val>
                                            <p:strVal val="#ppt_h"/>
                                          </p:val>
                                        </p:tav>
                                      </p:tavLst>
                                    </p:anim>
                                    <p:animEffect transition="in" filter="fade">
                                      <p:cBhvr>
                                        <p:cTn id="12" dur="1000"/>
                                        <p:tgtEl>
                                          <p:spTgt spid="27750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77507">
                                            <p:txEl>
                                              <p:pRg st="1" end="1"/>
                                            </p:txEl>
                                          </p:spTgt>
                                        </p:tgtEl>
                                        <p:attrNameLst>
                                          <p:attrName>style.visibility</p:attrName>
                                        </p:attrNameLst>
                                      </p:cBhvr>
                                      <p:to>
                                        <p:strVal val="visible"/>
                                      </p:to>
                                    </p:set>
                                    <p:animEffect transition="in" filter="fade">
                                      <p:cBhvr>
                                        <p:cTn id="16" dur="2000"/>
                                        <p:tgtEl>
                                          <p:spTgt spid="277507">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77507">
                                            <p:txEl>
                                              <p:pRg st="2" end="2"/>
                                            </p:txEl>
                                          </p:spTgt>
                                        </p:tgtEl>
                                        <p:attrNameLst>
                                          <p:attrName>style.visibility</p:attrName>
                                        </p:attrNameLst>
                                      </p:cBhvr>
                                      <p:to>
                                        <p:strVal val="visible"/>
                                      </p:to>
                                    </p:set>
                                    <p:animEffect transition="in" filter="fade">
                                      <p:cBhvr>
                                        <p:cTn id="20" dur="2000"/>
                                        <p:tgtEl>
                                          <p:spTgt spid="277507">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77507">
                                            <p:txEl>
                                              <p:pRg st="3" end="3"/>
                                            </p:txEl>
                                          </p:spTgt>
                                        </p:tgtEl>
                                        <p:attrNameLst>
                                          <p:attrName>style.visibility</p:attrName>
                                        </p:attrNameLst>
                                      </p:cBhvr>
                                      <p:to>
                                        <p:strVal val="visible"/>
                                      </p:to>
                                    </p:set>
                                    <p:animEffect transition="in" filter="fade">
                                      <p:cBhvr>
                                        <p:cTn id="24" dur="2000"/>
                                        <p:tgtEl>
                                          <p:spTgt spid="277507">
                                            <p:txEl>
                                              <p:pRg st="3" end="3"/>
                                            </p:txEl>
                                          </p:spTgt>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277507">
                                            <p:txEl>
                                              <p:pRg st="4" end="4"/>
                                            </p:txEl>
                                          </p:spTgt>
                                        </p:tgtEl>
                                        <p:attrNameLst>
                                          <p:attrName>style.visibility</p:attrName>
                                        </p:attrNameLst>
                                      </p:cBhvr>
                                      <p:to>
                                        <p:strVal val="visible"/>
                                      </p:to>
                                    </p:set>
                                    <p:animEffect transition="in" filter="fade">
                                      <p:cBhvr>
                                        <p:cTn id="28" dur="2000"/>
                                        <p:tgtEl>
                                          <p:spTgt spid="277507">
                                            <p:txEl>
                                              <p:pRg st="4" end="4"/>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277509"/>
                                        </p:tgtEl>
                                        <p:attrNameLst>
                                          <p:attrName>style.visibility</p:attrName>
                                        </p:attrNameLst>
                                      </p:cBhvr>
                                      <p:to>
                                        <p:strVal val="visible"/>
                                      </p:to>
                                    </p:set>
                                    <p:anim calcmode="lin" valueType="num">
                                      <p:cBhvr>
                                        <p:cTn id="31" dur="1000" fill="hold"/>
                                        <p:tgtEl>
                                          <p:spTgt spid="277509"/>
                                        </p:tgtEl>
                                        <p:attrNameLst>
                                          <p:attrName>ppt_w</p:attrName>
                                        </p:attrNameLst>
                                      </p:cBhvr>
                                      <p:tavLst>
                                        <p:tav tm="0">
                                          <p:val>
                                            <p:strVal val="#ppt_w*0.70"/>
                                          </p:val>
                                        </p:tav>
                                        <p:tav tm="100000">
                                          <p:val>
                                            <p:strVal val="#ppt_w"/>
                                          </p:val>
                                        </p:tav>
                                      </p:tavLst>
                                    </p:anim>
                                    <p:anim calcmode="lin" valueType="num">
                                      <p:cBhvr>
                                        <p:cTn id="32" dur="1000" fill="hold"/>
                                        <p:tgtEl>
                                          <p:spTgt spid="277509"/>
                                        </p:tgtEl>
                                        <p:attrNameLst>
                                          <p:attrName>ppt_h</p:attrName>
                                        </p:attrNameLst>
                                      </p:cBhvr>
                                      <p:tavLst>
                                        <p:tav tm="0">
                                          <p:val>
                                            <p:strVal val="#ppt_h"/>
                                          </p:val>
                                        </p:tav>
                                        <p:tav tm="100000">
                                          <p:val>
                                            <p:strVal val="#ppt_h"/>
                                          </p:val>
                                        </p:tav>
                                      </p:tavLst>
                                    </p:anim>
                                    <p:animEffect transition="in" filter="fade">
                                      <p:cBhvr>
                                        <p:cTn id="33" dur="1000"/>
                                        <p:tgtEl>
                                          <p:spTgt spid="277509"/>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277507">
                                            <p:txEl>
                                              <p:pRg st="6" end="6"/>
                                            </p:txEl>
                                          </p:spTgt>
                                        </p:tgtEl>
                                        <p:attrNameLst>
                                          <p:attrName>style.visibility</p:attrName>
                                        </p:attrNameLst>
                                      </p:cBhvr>
                                      <p:to>
                                        <p:strVal val="visible"/>
                                      </p:to>
                                    </p:set>
                                    <p:animEffect transition="in" filter="fade">
                                      <p:cBhvr>
                                        <p:cTn id="37" dur="2000"/>
                                        <p:tgtEl>
                                          <p:spTgt spid="277507">
                                            <p:txEl>
                                              <p:pRg st="6" end="6"/>
                                            </p:txEl>
                                          </p:spTgt>
                                        </p:tgtEl>
                                      </p:cBhvr>
                                    </p:animEffect>
                                  </p:childTnLst>
                                </p:cTn>
                              </p:par>
                            </p:childTnLst>
                          </p:cTn>
                        </p:par>
                        <p:par>
                          <p:cTn id="38" fill="hold">
                            <p:stCondLst>
                              <p:cond delay="12000"/>
                            </p:stCondLst>
                            <p:childTnLst>
                              <p:par>
                                <p:cTn id="39" presetID="10" presetClass="entr" presetSubtype="0" fill="hold" grpId="0" nodeType="afterEffect">
                                  <p:stCondLst>
                                    <p:cond delay="0"/>
                                  </p:stCondLst>
                                  <p:childTnLst>
                                    <p:set>
                                      <p:cBhvr>
                                        <p:cTn id="40" dur="1" fill="hold">
                                          <p:stCondLst>
                                            <p:cond delay="0"/>
                                          </p:stCondLst>
                                        </p:cTn>
                                        <p:tgtEl>
                                          <p:spTgt spid="277507">
                                            <p:txEl>
                                              <p:pRg st="7" end="7"/>
                                            </p:txEl>
                                          </p:spTgt>
                                        </p:tgtEl>
                                        <p:attrNameLst>
                                          <p:attrName>style.visibility</p:attrName>
                                        </p:attrNameLst>
                                      </p:cBhvr>
                                      <p:to>
                                        <p:strVal val="visible"/>
                                      </p:to>
                                    </p:set>
                                    <p:animEffect transition="in" filter="fade">
                                      <p:cBhvr>
                                        <p:cTn id="41" dur="2000"/>
                                        <p:tgtEl>
                                          <p:spTgt spid="277507">
                                            <p:txEl>
                                              <p:pRg st="7" end="7"/>
                                            </p:txEl>
                                          </p:spTgt>
                                        </p:tgtEl>
                                      </p:cBhvr>
                                    </p:animEffect>
                                  </p:childTnLst>
                                </p:cTn>
                              </p:par>
                            </p:childTnLst>
                          </p:cTn>
                        </p:par>
                        <p:par>
                          <p:cTn id="42" fill="hold">
                            <p:stCondLst>
                              <p:cond delay="14000"/>
                            </p:stCondLst>
                            <p:childTnLst>
                              <p:par>
                                <p:cTn id="43" presetID="10" presetClass="entr" presetSubtype="0" fill="hold" grpId="0" nodeType="afterEffect">
                                  <p:stCondLst>
                                    <p:cond delay="0"/>
                                  </p:stCondLst>
                                  <p:childTnLst>
                                    <p:set>
                                      <p:cBhvr>
                                        <p:cTn id="44" dur="1" fill="hold">
                                          <p:stCondLst>
                                            <p:cond delay="0"/>
                                          </p:stCondLst>
                                        </p:cTn>
                                        <p:tgtEl>
                                          <p:spTgt spid="277507">
                                            <p:txEl>
                                              <p:pRg st="8" end="8"/>
                                            </p:txEl>
                                          </p:spTgt>
                                        </p:tgtEl>
                                        <p:attrNameLst>
                                          <p:attrName>style.visibility</p:attrName>
                                        </p:attrNameLst>
                                      </p:cBhvr>
                                      <p:to>
                                        <p:strVal val="visible"/>
                                      </p:to>
                                    </p:set>
                                    <p:animEffect transition="in" filter="fade">
                                      <p:cBhvr>
                                        <p:cTn id="45" dur="2000"/>
                                        <p:tgtEl>
                                          <p:spTgt spid="277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algn="r" eaLnBrk="1" hangingPunct="1"/>
            <a:r>
              <a:rPr lang="he-IL" sz="3200" smtClean="0"/>
              <a:t>הסתברות בתנאי </a:t>
            </a:r>
            <a:r>
              <a:rPr lang="en-US" sz="3200" smtClean="0"/>
              <a:t>A</a:t>
            </a:r>
            <a:r>
              <a:rPr lang="he-IL" sz="3200" smtClean="0"/>
              <a:t> של מאורע </a:t>
            </a:r>
            <a:r>
              <a:rPr lang="en-US" sz="3200" smtClean="0"/>
              <a:t>B</a:t>
            </a:r>
            <a:r>
              <a:rPr lang="he-IL" sz="3200" smtClean="0"/>
              <a:t>: דוגמא (3)</a:t>
            </a:r>
            <a:endParaRPr lang="en-US" sz="3200" smtClean="0"/>
          </a:p>
        </p:txBody>
      </p:sp>
      <p:sp>
        <p:nvSpPr>
          <p:cNvPr id="278531" name="Rectangle 3"/>
          <p:cNvSpPr>
            <a:spLocks noGrp="1" noChangeArrowheads="1"/>
          </p:cNvSpPr>
          <p:nvPr>
            <p:ph type="body" idx="1"/>
          </p:nvPr>
        </p:nvSpPr>
        <p:spPr>
          <a:xfrm>
            <a:off x="179388" y="2017713"/>
            <a:ext cx="8775700" cy="4840287"/>
          </a:xfrm>
        </p:spPr>
        <p:txBody>
          <a:bodyPr/>
          <a:lstStyle/>
          <a:p>
            <a:pPr eaLnBrk="1" hangingPunct="1">
              <a:lnSpc>
                <a:spcPct val="80000"/>
              </a:lnSpc>
            </a:pPr>
            <a:r>
              <a:rPr lang="he-IL" sz="2400" smtClean="0"/>
              <a:t>נוסחת החישוב: </a:t>
            </a:r>
          </a:p>
          <a:p>
            <a:pPr eaLnBrk="1" hangingPunct="1">
              <a:lnSpc>
                <a:spcPct val="80000"/>
              </a:lnSpc>
            </a:pPr>
            <a:r>
              <a:rPr lang="he-IL" sz="2400" smtClean="0"/>
              <a:t>דוגמא: פונקצית ההסתברות של מספר הימים שחולה מאושפז בבית חולים מסוים:</a:t>
            </a:r>
          </a:p>
          <a:p>
            <a:pPr eaLnBrk="1" hangingPunct="1">
              <a:lnSpc>
                <a:spcPct val="80000"/>
              </a:lnSpc>
            </a:pPr>
            <a:endParaRPr lang="he-IL" sz="2400" smtClean="0"/>
          </a:p>
          <a:p>
            <a:pPr eaLnBrk="1" hangingPunct="1">
              <a:lnSpc>
                <a:spcPct val="80000"/>
              </a:lnSpc>
            </a:pPr>
            <a:endParaRPr lang="he-IL" sz="2400" smtClean="0"/>
          </a:p>
          <a:p>
            <a:pPr eaLnBrk="1" hangingPunct="1">
              <a:lnSpc>
                <a:spcPct val="80000"/>
              </a:lnSpc>
            </a:pPr>
            <a:endParaRPr lang="he-IL" sz="2400" smtClean="0"/>
          </a:p>
          <a:p>
            <a:pPr eaLnBrk="1" hangingPunct="1">
              <a:lnSpc>
                <a:spcPct val="80000"/>
              </a:lnSpc>
            </a:pPr>
            <a:r>
              <a:rPr lang="he-IL" sz="2400" smtClean="0"/>
              <a:t>מה ההסתברות כי חולה יאושפז יותר מ 8 ימים אם ידוע שהוא כבר מאושפז לפחות 7 ימים.</a:t>
            </a:r>
          </a:p>
          <a:p>
            <a:pPr lvl="1" eaLnBrk="1" hangingPunct="1">
              <a:lnSpc>
                <a:spcPct val="80000"/>
              </a:lnSpc>
            </a:pPr>
            <a:r>
              <a:rPr lang="en-US" sz="2000" smtClean="0"/>
              <a:t>P(A) </a:t>
            </a:r>
            <a:r>
              <a:rPr lang="en-US" sz="2000" smtClean="0">
                <a:sym typeface="Symbol" pitchFamily="18" charset="2"/>
              </a:rPr>
              <a:t>= 0.5</a:t>
            </a:r>
            <a:r>
              <a:rPr lang="he-IL" sz="2000" smtClean="0"/>
              <a:t>.</a:t>
            </a:r>
          </a:p>
          <a:p>
            <a:pPr lvl="1" eaLnBrk="1" hangingPunct="1">
              <a:lnSpc>
                <a:spcPct val="80000"/>
              </a:lnSpc>
            </a:pPr>
            <a:r>
              <a:rPr lang="en-US" sz="2000" smtClean="0"/>
              <a:t>P(</a:t>
            </a:r>
            <a:r>
              <a:rPr lang="en-US" sz="2000" smtClean="0">
                <a:sym typeface="Symbol" pitchFamily="18" charset="2"/>
              </a:rPr>
              <a:t>B</a:t>
            </a:r>
            <a:r>
              <a:rPr lang="en-US" sz="2000" smtClean="0"/>
              <a:t>) </a:t>
            </a:r>
            <a:r>
              <a:rPr lang="en-US" sz="2000" smtClean="0">
                <a:sym typeface="Symbol" pitchFamily="18" charset="2"/>
              </a:rPr>
              <a:t>= 0.2</a:t>
            </a:r>
            <a:r>
              <a:rPr lang="he-IL" sz="2000" smtClean="0"/>
              <a:t>. </a:t>
            </a:r>
          </a:p>
          <a:p>
            <a:pPr lvl="1" eaLnBrk="1" hangingPunct="1">
              <a:lnSpc>
                <a:spcPct val="80000"/>
              </a:lnSpc>
            </a:pPr>
            <a:r>
              <a:rPr lang="en-US" sz="2000" smtClean="0"/>
              <a:t>P(A</a:t>
            </a:r>
            <a:r>
              <a:rPr lang="en-US" sz="2000" smtClean="0">
                <a:sym typeface="Symbol" pitchFamily="18" charset="2"/>
              </a:rPr>
              <a:t>B</a:t>
            </a:r>
            <a:r>
              <a:rPr lang="en-US" sz="2000" smtClean="0"/>
              <a:t>) </a:t>
            </a:r>
            <a:r>
              <a:rPr lang="en-US" sz="2000" smtClean="0">
                <a:sym typeface="Symbol" pitchFamily="18" charset="2"/>
              </a:rPr>
              <a:t>= 0.2</a:t>
            </a:r>
            <a:r>
              <a:rPr lang="he-IL" sz="2000" smtClean="0"/>
              <a:t>. </a:t>
            </a:r>
          </a:p>
          <a:p>
            <a:pPr lvl="1" eaLnBrk="1" hangingPunct="1">
              <a:lnSpc>
                <a:spcPct val="80000"/>
              </a:lnSpc>
            </a:pPr>
            <a:endParaRPr lang="he-IL" sz="2000" smtClean="0"/>
          </a:p>
          <a:p>
            <a:pPr eaLnBrk="1" hangingPunct="1">
              <a:lnSpc>
                <a:spcPct val="80000"/>
              </a:lnSpc>
            </a:pPr>
            <a:r>
              <a:rPr lang="he-IL" sz="2400" smtClean="0"/>
              <a:t>ניתן לראות זאת גם כצמצום מרחב המדגם: </a:t>
            </a:r>
          </a:p>
          <a:p>
            <a:pPr lvl="1" eaLnBrk="1" hangingPunct="1">
              <a:lnSpc>
                <a:spcPct val="8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לפני תנאי </a:t>
            </a:r>
            <a:r>
              <a:rPr lang="en-US" sz="2000" smtClean="0">
                <a:sym typeface="Symbol" pitchFamily="18" charset="2"/>
              </a:rPr>
              <a:t>A</a:t>
            </a:r>
            <a:r>
              <a:rPr lang="he-IL" sz="2000" smtClean="0">
                <a:sym typeface="Symbol" pitchFamily="18" charset="2"/>
              </a:rPr>
              <a:t> 1.</a:t>
            </a:r>
          </a:p>
          <a:p>
            <a:pPr lvl="1" eaLnBrk="1" hangingPunct="1">
              <a:lnSpc>
                <a:spcPct val="80000"/>
              </a:lnSpc>
            </a:pPr>
            <a:r>
              <a:rPr lang="he-IL" sz="2000" smtClean="0">
                <a:sym typeface="Symbol" pitchFamily="18" charset="2"/>
              </a:rPr>
              <a:t>מרחב המדגם </a:t>
            </a:r>
            <a:r>
              <a:rPr lang="en-US" sz="2000" smtClean="0">
                <a:sym typeface="Symbol" pitchFamily="18" charset="2"/>
              </a:rPr>
              <a:t></a:t>
            </a:r>
            <a:r>
              <a:rPr lang="he-IL" sz="2000" smtClean="0">
                <a:sym typeface="Symbol" pitchFamily="18" charset="2"/>
              </a:rPr>
              <a:t> אחרי תנאי </a:t>
            </a:r>
            <a:r>
              <a:rPr lang="en-US" sz="2000" smtClean="0">
                <a:sym typeface="Symbol" pitchFamily="18" charset="2"/>
              </a:rPr>
              <a:t>A</a:t>
            </a:r>
            <a:r>
              <a:rPr lang="he-IL" sz="2000" smtClean="0">
                <a:sym typeface="Symbol" pitchFamily="18" charset="2"/>
              </a:rPr>
              <a:t>  0.5.</a:t>
            </a:r>
            <a:endParaRPr lang="en-US" sz="2000" smtClean="0">
              <a:sym typeface="Symbol" pitchFamily="18" charset="2"/>
            </a:endParaRPr>
          </a:p>
        </p:txBody>
      </p:sp>
      <p:graphicFrame>
        <p:nvGraphicFramePr>
          <p:cNvPr id="278532" name="Object 4"/>
          <p:cNvGraphicFramePr>
            <a:graphicFrameLocks noChangeAspect="1"/>
          </p:cNvGraphicFramePr>
          <p:nvPr/>
        </p:nvGraphicFramePr>
        <p:xfrm>
          <a:off x="4973638" y="1916113"/>
          <a:ext cx="1587500" cy="503237"/>
        </p:xfrm>
        <a:graphic>
          <a:graphicData uri="http://schemas.openxmlformats.org/presentationml/2006/ole">
            <p:oleObj spid="_x0000_s24578" name="משוואה" r:id="rId4" imgW="1320480" imgH="419040" progId="Equation.3">
              <p:embed/>
            </p:oleObj>
          </a:graphicData>
        </a:graphic>
      </p:graphicFrame>
      <p:graphicFrame>
        <p:nvGraphicFramePr>
          <p:cNvPr id="278533" name="Object 5"/>
          <p:cNvGraphicFramePr>
            <a:graphicFrameLocks noChangeAspect="1"/>
          </p:cNvGraphicFramePr>
          <p:nvPr/>
        </p:nvGraphicFramePr>
        <p:xfrm>
          <a:off x="5219700" y="4941888"/>
          <a:ext cx="1030288" cy="614362"/>
        </p:xfrm>
        <a:graphic>
          <a:graphicData uri="http://schemas.openxmlformats.org/presentationml/2006/ole">
            <p:oleObj spid="_x0000_s24579" name="משוואה" r:id="rId5" imgW="660240" imgH="393480" progId="Equation.3">
              <p:embed/>
            </p:oleObj>
          </a:graphicData>
        </a:graphic>
      </p:graphicFrame>
      <p:graphicFrame>
        <p:nvGraphicFramePr>
          <p:cNvPr id="278565" name="Group 37"/>
          <p:cNvGraphicFramePr>
            <a:graphicFrameLocks noGrp="1"/>
          </p:cNvGraphicFramePr>
          <p:nvPr/>
        </p:nvGraphicFramePr>
        <p:xfrm>
          <a:off x="2195513" y="2997200"/>
          <a:ext cx="6337300" cy="681038"/>
        </p:xfrm>
        <a:graphic>
          <a:graphicData uri="http://schemas.openxmlformats.org/drawingml/2006/table">
            <a:tbl>
              <a:tblPr rtl="1"/>
              <a:tblGrid>
                <a:gridCol w="1112838"/>
                <a:gridCol w="869950"/>
                <a:gridCol w="871537"/>
                <a:gridCol w="869950"/>
                <a:gridCol w="871538"/>
                <a:gridCol w="869950"/>
                <a:gridCol w="871537"/>
              </a:tblGrid>
              <a:tr h="2873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מספר ימים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עד 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60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הסתברות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78566" name="AutoShape 38">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fade">
                                      <p:cBhvr>
                                        <p:cTn id="7" dur="2000"/>
                                        <p:tgtEl>
                                          <p:spTgt spid="278531">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78532"/>
                                        </p:tgtEl>
                                        <p:attrNameLst>
                                          <p:attrName>style.visibility</p:attrName>
                                        </p:attrNameLst>
                                      </p:cBhvr>
                                      <p:to>
                                        <p:strVal val="visible"/>
                                      </p:to>
                                    </p:set>
                                    <p:anim calcmode="lin" valueType="num">
                                      <p:cBhvr>
                                        <p:cTn id="10" dur="1000" fill="hold"/>
                                        <p:tgtEl>
                                          <p:spTgt spid="278532"/>
                                        </p:tgtEl>
                                        <p:attrNameLst>
                                          <p:attrName>ppt_w</p:attrName>
                                        </p:attrNameLst>
                                      </p:cBhvr>
                                      <p:tavLst>
                                        <p:tav tm="0">
                                          <p:val>
                                            <p:strVal val="#ppt_w*0.70"/>
                                          </p:val>
                                        </p:tav>
                                        <p:tav tm="100000">
                                          <p:val>
                                            <p:strVal val="#ppt_w"/>
                                          </p:val>
                                        </p:tav>
                                      </p:tavLst>
                                    </p:anim>
                                    <p:anim calcmode="lin" valueType="num">
                                      <p:cBhvr>
                                        <p:cTn id="11" dur="1000" fill="hold"/>
                                        <p:tgtEl>
                                          <p:spTgt spid="278532"/>
                                        </p:tgtEl>
                                        <p:attrNameLst>
                                          <p:attrName>ppt_h</p:attrName>
                                        </p:attrNameLst>
                                      </p:cBhvr>
                                      <p:tavLst>
                                        <p:tav tm="0">
                                          <p:val>
                                            <p:strVal val="#ppt_h"/>
                                          </p:val>
                                        </p:tav>
                                        <p:tav tm="100000">
                                          <p:val>
                                            <p:strVal val="#ppt_h"/>
                                          </p:val>
                                        </p:tav>
                                      </p:tavLst>
                                    </p:anim>
                                    <p:animEffect transition="in" filter="fade">
                                      <p:cBhvr>
                                        <p:cTn id="12" dur="1000"/>
                                        <p:tgtEl>
                                          <p:spTgt spid="27853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78531">
                                            <p:txEl>
                                              <p:pRg st="1" end="1"/>
                                            </p:txEl>
                                          </p:spTgt>
                                        </p:tgtEl>
                                        <p:attrNameLst>
                                          <p:attrName>style.visibility</p:attrName>
                                        </p:attrNameLst>
                                      </p:cBhvr>
                                      <p:to>
                                        <p:strVal val="visible"/>
                                      </p:to>
                                    </p:set>
                                    <p:animEffect transition="in" filter="fade">
                                      <p:cBhvr>
                                        <p:cTn id="16" dur="2000"/>
                                        <p:tgtEl>
                                          <p:spTgt spid="278531">
                                            <p:txEl>
                                              <p:pRg st="1" end="1"/>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278565"/>
                                        </p:tgtEl>
                                        <p:attrNameLst>
                                          <p:attrName>style.visibility</p:attrName>
                                        </p:attrNameLst>
                                      </p:cBhvr>
                                      <p:to>
                                        <p:strVal val="visible"/>
                                      </p:to>
                                    </p:set>
                                    <p:animEffect transition="in" filter="fade">
                                      <p:cBhvr>
                                        <p:cTn id="20" dur="2000"/>
                                        <p:tgtEl>
                                          <p:spTgt spid="278565"/>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78531">
                                            <p:txEl>
                                              <p:pRg st="5" end="5"/>
                                            </p:txEl>
                                          </p:spTgt>
                                        </p:tgtEl>
                                        <p:attrNameLst>
                                          <p:attrName>style.visibility</p:attrName>
                                        </p:attrNameLst>
                                      </p:cBhvr>
                                      <p:to>
                                        <p:strVal val="visible"/>
                                      </p:to>
                                    </p:set>
                                    <p:animEffect transition="in" filter="fade">
                                      <p:cBhvr>
                                        <p:cTn id="24" dur="2000"/>
                                        <p:tgtEl>
                                          <p:spTgt spid="278531">
                                            <p:txEl>
                                              <p:pRg st="5" end="5"/>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278531">
                                            <p:txEl>
                                              <p:pRg st="6" end="6"/>
                                            </p:txEl>
                                          </p:spTgt>
                                        </p:tgtEl>
                                        <p:attrNameLst>
                                          <p:attrName>style.visibility</p:attrName>
                                        </p:attrNameLst>
                                      </p:cBhvr>
                                      <p:to>
                                        <p:strVal val="visible"/>
                                      </p:to>
                                    </p:set>
                                    <p:animEffect transition="in" filter="fade">
                                      <p:cBhvr>
                                        <p:cTn id="28" dur="2000"/>
                                        <p:tgtEl>
                                          <p:spTgt spid="278531">
                                            <p:txEl>
                                              <p:pRg st="6" end="6"/>
                                            </p:txEl>
                                          </p:spTgt>
                                        </p:tgtEl>
                                      </p:cBhvr>
                                    </p:animEffect>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278531">
                                            <p:txEl>
                                              <p:pRg st="7" end="7"/>
                                            </p:txEl>
                                          </p:spTgt>
                                        </p:tgtEl>
                                        <p:attrNameLst>
                                          <p:attrName>style.visibility</p:attrName>
                                        </p:attrNameLst>
                                      </p:cBhvr>
                                      <p:to>
                                        <p:strVal val="visible"/>
                                      </p:to>
                                    </p:set>
                                    <p:animEffect transition="in" filter="fade">
                                      <p:cBhvr>
                                        <p:cTn id="32" dur="2000"/>
                                        <p:tgtEl>
                                          <p:spTgt spid="278531">
                                            <p:txEl>
                                              <p:pRg st="7" end="7"/>
                                            </p:txEl>
                                          </p:spTgt>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278531">
                                            <p:txEl>
                                              <p:pRg st="8" end="8"/>
                                            </p:txEl>
                                          </p:spTgt>
                                        </p:tgtEl>
                                        <p:attrNameLst>
                                          <p:attrName>style.visibility</p:attrName>
                                        </p:attrNameLst>
                                      </p:cBhvr>
                                      <p:to>
                                        <p:strVal val="visible"/>
                                      </p:to>
                                    </p:set>
                                    <p:animEffect transition="in" filter="fade">
                                      <p:cBhvr>
                                        <p:cTn id="36" dur="2000"/>
                                        <p:tgtEl>
                                          <p:spTgt spid="278531">
                                            <p:txEl>
                                              <p:pRg st="8" end="8"/>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78533"/>
                                        </p:tgtEl>
                                        <p:attrNameLst>
                                          <p:attrName>style.visibility</p:attrName>
                                        </p:attrNameLst>
                                      </p:cBhvr>
                                      <p:to>
                                        <p:strVal val="visible"/>
                                      </p:to>
                                    </p:set>
                                    <p:anim calcmode="lin" valueType="num">
                                      <p:cBhvr>
                                        <p:cTn id="39" dur="1000" fill="hold"/>
                                        <p:tgtEl>
                                          <p:spTgt spid="278533"/>
                                        </p:tgtEl>
                                        <p:attrNameLst>
                                          <p:attrName>ppt_w</p:attrName>
                                        </p:attrNameLst>
                                      </p:cBhvr>
                                      <p:tavLst>
                                        <p:tav tm="0">
                                          <p:val>
                                            <p:strVal val="#ppt_w*0.70"/>
                                          </p:val>
                                        </p:tav>
                                        <p:tav tm="100000">
                                          <p:val>
                                            <p:strVal val="#ppt_w"/>
                                          </p:val>
                                        </p:tav>
                                      </p:tavLst>
                                    </p:anim>
                                    <p:anim calcmode="lin" valueType="num">
                                      <p:cBhvr>
                                        <p:cTn id="40" dur="1000" fill="hold"/>
                                        <p:tgtEl>
                                          <p:spTgt spid="278533"/>
                                        </p:tgtEl>
                                        <p:attrNameLst>
                                          <p:attrName>ppt_h</p:attrName>
                                        </p:attrNameLst>
                                      </p:cBhvr>
                                      <p:tavLst>
                                        <p:tav tm="0">
                                          <p:val>
                                            <p:strVal val="#ppt_h"/>
                                          </p:val>
                                        </p:tav>
                                        <p:tav tm="100000">
                                          <p:val>
                                            <p:strVal val="#ppt_h"/>
                                          </p:val>
                                        </p:tav>
                                      </p:tavLst>
                                    </p:anim>
                                    <p:animEffect transition="in" filter="fade">
                                      <p:cBhvr>
                                        <p:cTn id="41" dur="1000"/>
                                        <p:tgtEl>
                                          <p:spTgt spid="278533"/>
                                        </p:tgtEl>
                                      </p:cBhvr>
                                    </p:animEffect>
                                  </p:childTnLst>
                                </p:cTn>
                              </p:par>
                            </p:childTnLst>
                          </p:cTn>
                        </p:par>
                        <p:par>
                          <p:cTn id="42" fill="hold">
                            <p:stCondLst>
                              <p:cond delay="14000"/>
                            </p:stCondLst>
                            <p:childTnLst>
                              <p:par>
                                <p:cTn id="43" presetID="10" presetClass="entr" presetSubtype="0" fill="hold" grpId="0" nodeType="afterEffect">
                                  <p:stCondLst>
                                    <p:cond delay="0"/>
                                  </p:stCondLst>
                                  <p:childTnLst>
                                    <p:set>
                                      <p:cBhvr>
                                        <p:cTn id="44" dur="1" fill="hold">
                                          <p:stCondLst>
                                            <p:cond delay="0"/>
                                          </p:stCondLst>
                                        </p:cTn>
                                        <p:tgtEl>
                                          <p:spTgt spid="278531">
                                            <p:txEl>
                                              <p:pRg st="10" end="10"/>
                                            </p:txEl>
                                          </p:spTgt>
                                        </p:tgtEl>
                                        <p:attrNameLst>
                                          <p:attrName>style.visibility</p:attrName>
                                        </p:attrNameLst>
                                      </p:cBhvr>
                                      <p:to>
                                        <p:strVal val="visible"/>
                                      </p:to>
                                    </p:set>
                                    <p:animEffect transition="in" filter="fade">
                                      <p:cBhvr>
                                        <p:cTn id="45" dur="2000"/>
                                        <p:tgtEl>
                                          <p:spTgt spid="278531">
                                            <p:txEl>
                                              <p:pRg st="10" end="10"/>
                                            </p:txEl>
                                          </p:spTgt>
                                        </p:tgtEl>
                                      </p:cBhvr>
                                    </p:animEffect>
                                  </p:childTnLst>
                                </p:cTn>
                              </p:par>
                            </p:childTnLst>
                          </p:cTn>
                        </p:par>
                        <p:par>
                          <p:cTn id="46" fill="hold">
                            <p:stCondLst>
                              <p:cond delay="16000"/>
                            </p:stCondLst>
                            <p:childTnLst>
                              <p:par>
                                <p:cTn id="47" presetID="10" presetClass="entr" presetSubtype="0" fill="hold" grpId="0" nodeType="afterEffect">
                                  <p:stCondLst>
                                    <p:cond delay="0"/>
                                  </p:stCondLst>
                                  <p:childTnLst>
                                    <p:set>
                                      <p:cBhvr>
                                        <p:cTn id="48" dur="1" fill="hold">
                                          <p:stCondLst>
                                            <p:cond delay="0"/>
                                          </p:stCondLst>
                                        </p:cTn>
                                        <p:tgtEl>
                                          <p:spTgt spid="278531">
                                            <p:txEl>
                                              <p:pRg st="11" end="11"/>
                                            </p:txEl>
                                          </p:spTgt>
                                        </p:tgtEl>
                                        <p:attrNameLst>
                                          <p:attrName>style.visibility</p:attrName>
                                        </p:attrNameLst>
                                      </p:cBhvr>
                                      <p:to>
                                        <p:strVal val="visible"/>
                                      </p:to>
                                    </p:set>
                                    <p:animEffect transition="in" filter="fade">
                                      <p:cBhvr>
                                        <p:cTn id="49" dur="2000"/>
                                        <p:tgtEl>
                                          <p:spTgt spid="278531">
                                            <p:txEl>
                                              <p:pRg st="11" end="11"/>
                                            </p:txEl>
                                          </p:spTgt>
                                        </p:tgtEl>
                                      </p:cBhvr>
                                    </p:animEffect>
                                  </p:childTnLst>
                                </p:cTn>
                              </p:par>
                            </p:childTnLst>
                          </p:cTn>
                        </p:par>
                        <p:par>
                          <p:cTn id="50" fill="hold">
                            <p:stCondLst>
                              <p:cond delay="18000"/>
                            </p:stCondLst>
                            <p:childTnLst>
                              <p:par>
                                <p:cTn id="51" presetID="10" presetClass="entr" presetSubtype="0" fill="hold" grpId="0" nodeType="afterEffect">
                                  <p:stCondLst>
                                    <p:cond delay="0"/>
                                  </p:stCondLst>
                                  <p:childTnLst>
                                    <p:set>
                                      <p:cBhvr>
                                        <p:cTn id="52" dur="1" fill="hold">
                                          <p:stCondLst>
                                            <p:cond delay="0"/>
                                          </p:stCondLst>
                                        </p:cTn>
                                        <p:tgtEl>
                                          <p:spTgt spid="278531">
                                            <p:txEl>
                                              <p:pRg st="12" end="12"/>
                                            </p:txEl>
                                          </p:spTgt>
                                        </p:tgtEl>
                                        <p:attrNameLst>
                                          <p:attrName>style.visibility</p:attrName>
                                        </p:attrNameLst>
                                      </p:cBhvr>
                                      <p:to>
                                        <p:strVal val="visible"/>
                                      </p:to>
                                    </p:set>
                                    <p:animEffect transition="in" filter="fade">
                                      <p:cBhvr>
                                        <p:cTn id="53" dur="2000"/>
                                        <p:tgtEl>
                                          <p:spTgt spid="2785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algn="r" eaLnBrk="1" hangingPunct="1"/>
            <a:r>
              <a:rPr lang="he-IL" sz="4000" smtClean="0"/>
              <a:t>חישוב הסתברויות: חיתוך (מאורעות תלויים)</a:t>
            </a:r>
            <a:endParaRPr lang="en-US" sz="4000" smtClean="0"/>
          </a:p>
        </p:txBody>
      </p:sp>
      <p:sp>
        <p:nvSpPr>
          <p:cNvPr id="279555" name="Rectangle 3"/>
          <p:cNvSpPr>
            <a:spLocks noGrp="1" noChangeArrowheads="1"/>
          </p:cNvSpPr>
          <p:nvPr>
            <p:ph type="body" idx="1"/>
          </p:nvPr>
        </p:nvSpPr>
        <p:spPr>
          <a:xfrm>
            <a:off x="395288" y="2017713"/>
            <a:ext cx="8559800" cy="4114800"/>
          </a:xfrm>
        </p:spPr>
        <p:txBody>
          <a:bodyPr/>
          <a:lstStyle/>
          <a:p>
            <a:pPr eaLnBrk="1" hangingPunct="1"/>
            <a:r>
              <a:rPr lang="he-IL" sz="2000" smtClean="0"/>
              <a:t>נוסחת המכפלה (חיתוך מאורעות): </a:t>
            </a:r>
          </a:p>
          <a:p>
            <a:pPr eaLnBrk="1" hangingPunct="1"/>
            <a:r>
              <a:rPr lang="he-IL" sz="2000" smtClean="0"/>
              <a:t>דוגמא: בכד 10 כדורים 3 כחולים ו 7 אדומים. מוציאים מהכד באקראי 2 כדורים בזה אחר זה (ללא החזרה). </a:t>
            </a:r>
          </a:p>
          <a:p>
            <a:pPr eaLnBrk="1" hangingPunct="1"/>
            <a:r>
              <a:rPr lang="he-IL" sz="2000" smtClean="0"/>
              <a:t>מה ההסתברות לקבל כדור ראשון כחול (</a:t>
            </a:r>
            <a:r>
              <a:rPr lang="en-US" sz="2000" smtClean="0"/>
              <a:t>A</a:t>
            </a:r>
            <a:r>
              <a:rPr lang="he-IL" sz="2000" smtClean="0"/>
              <a:t>) וכדור שני אדום (</a:t>
            </a:r>
            <a:r>
              <a:rPr lang="en-US" sz="2000" smtClean="0"/>
              <a:t>B</a:t>
            </a:r>
            <a:r>
              <a:rPr lang="he-IL" sz="2000" smtClean="0"/>
              <a:t>).</a:t>
            </a:r>
          </a:p>
          <a:p>
            <a:pPr lvl="1" eaLnBrk="1" hangingPunct="1"/>
            <a:r>
              <a:rPr lang="en-US" sz="1800" smtClean="0"/>
              <a:t>P(A)=3/10</a:t>
            </a:r>
            <a:endParaRPr lang="he-IL" sz="1800" smtClean="0"/>
          </a:p>
          <a:p>
            <a:pPr lvl="1" eaLnBrk="1" hangingPunct="1"/>
            <a:r>
              <a:rPr lang="en-US" sz="1800" smtClean="0"/>
              <a:t>P(B|A)=7/9</a:t>
            </a:r>
          </a:p>
          <a:p>
            <a:pPr lvl="1" eaLnBrk="1" hangingPunct="1"/>
            <a:r>
              <a:rPr lang="en-US" sz="1800" smtClean="0"/>
              <a:t> P(A</a:t>
            </a:r>
            <a:r>
              <a:rPr lang="en-US" sz="1800" smtClean="0">
                <a:sym typeface="Symbol" pitchFamily="18" charset="2"/>
              </a:rPr>
              <a:t>B)=</a:t>
            </a:r>
            <a:r>
              <a:rPr lang="en-US" sz="1800" smtClean="0"/>
              <a:t> 3/10 * 7/9 = 21/90 = 0.23</a:t>
            </a:r>
          </a:p>
          <a:p>
            <a:pPr eaLnBrk="1" hangingPunct="1"/>
            <a:r>
              <a:rPr lang="he-IL" sz="2000" smtClean="0"/>
              <a:t>מה ההסתברות לקבל כדור שני אדום, אם ידוע שכדור ראשון היה כחול.</a:t>
            </a:r>
          </a:p>
          <a:p>
            <a:pPr eaLnBrk="1" hangingPunct="1"/>
            <a:endParaRPr lang="he-IL" sz="2000" smtClean="0"/>
          </a:p>
          <a:p>
            <a:pPr eaLnBrk="1" hangingPunct="1"/>
            <a:endParaRPr lang="he-IL" sz="2000" smtClean="0"/>
          </a:p>
        </p:txBody>
      </p:sp>
      <p:graphicFrame>
        <p:nvGraphicFramePr>
          <p:cNvPr id="279556" name="Object 4"/>
          <p:cNvGraphicFramePr>
            <a:graphicFrameLocks noChangeAspect="1"/>
          </p:cNvGraphicFramePr>
          <p:nvPr/>
        </p:nvGraphicFramePr>
        <p:xfrm>
          <a:off x="1390650" y="2060575"/>
          <a:ext cx="1333500" cy="419100"/>
        </p:xfrm>
        <a:graphic>
          <a:graphicData uri="http://schemas.openxmlformats.org/presentationml/2006/ole">
            <p:oleObj spid="_x0000_s25602" name="משוואה" r:id="rId3" imgW="1333440" imgH="419040" progId="Equation.3">
              <p:embed/>
            </p:oleObj>
          </a:graphicData>
        </a:graphic>
      </p:graphicFrame>
      <p:graphicFrame>
        <p:nvGraphicFramePr>
          <p:cNvPr id="279557" name="Object 5"/>
          <p:cNvGraphicFramePr>
            <a:graphicFrameLocks noChangeAspect="1"/>
          </p:cNvGraphicFramePr>
          <p:nvPr/>
        </p:nvGraphicFramePr>
        <p:xfrm>
          <a:off x="3419475" y="2133600"/>
          <a:ext cx="2114550" cy="247650"/>
        </p:xfrm>
        <a:graphic>
          <a:graphicData uri="http://schemas.openxmlformats.org/presentationml/2006/ole">
            <p:oleObj spid="_x0000_s25603" name="משוואה" r:id="rId4" imgW="1739880" imgH="203040" progId="Equation.3">
              <p:embed/>
            </p:oleObj>
          </a:graphicData>
        </a:graphic>
      </p:graphicFrame>
      <p:graphicFrame>
        <p:nvGraphicFramePr>
          <p:cNvPr id="279570" name="Object 18"/>
          <p:cNvGraphicFramePr>
            <a:graphicFrameLocks noChangeAspect="1"/>
          </p:cNvGraphicFramePr>
          <p:nvPr/>
        </p:nvGraphicFramePr>
        <p:xfrm>
          <a:off x="6011863" y="4797425"/>
          <a:ext cx="2457450" cy="619125"/>
        </p:xfrm>
        <a:graphic>
          <a:graphicData uri="http://schemas.openxmlformats.org/presentationml/2006/ole">
            <p:oleObj spid="_x0000_s25604" name="משוואה" r:id="rId5" imgW="1562040" imgH="393480" progId="Equation.3">
              <p:embed/>
            </p:oleObj>
          </a:graphicData>
        </a:graphic>
      </p:graphicFrame>
      <p:sp>
        <p:nvSpPr>
          <p:cNvPr id="279572" name="AutoShape 20">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24"/>
          <p:cNvGrpSpPr>
            <a:grpSpLocks/>
          </p:cNvGrpSpPr>
          <p:nvPr/>
        </p:nvGrpSpPr>
        <p:grpSpPr bwMode="auto">
          <a:xfrm>
            <a:off x="179388" y="3429000"/>
            <a:ext cx="3024187" cy="2879725"/>
            <a:chOff x="113" y="2160"/>
            <a:chExt cx="1905" cy="1814"/>
          </a:xfrm>
        </p:grpSpPr>
        <p:grpSp>
          <p:nvGrpSpPr>
            <p:cNvPr id="25610" name="Group 21"/>
            <p:cNvGrpSpPr>
              <a:grpSpLocks/>
            </p:cNvGrpSpPr>
            <p:nvPr/>
          </p:nvGrpSpPr>
          <p:grpSpPr bwMode="auto">
            <a:xfrm>
              <a:off x="113" y="2160"/>
              <a:ext cx="1905" cy="1814"/>
              <a:chOff x="113" y="2160"/>
              <a:chExt cx="1905" cy="1814"/>
            </a:xfrm>
          </p:grpSpPr>
          <p:sp>
            <p:nvSpPr>
              <p:cNvPr id="25613" name="AutoShape 6"/>
              <p:cNvSpPr>
                <a:spLocks noChangeArrowheads="1"/>
              </p:cNvSpPr>
              <p:nvPr/>
            </p:nvSpPr>
            <p:spPr bwMode="auto">
              <a:xfrm>
                <a:off x="113" y="3158"/>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25614" name="Line 7"/>
              <p:cNvSpPr>
                <a:spLocks noChangeShapeType="1"/>
              </p:cNvSpPr>
              <p:nvPr/>
            </p:nvSpPr>
            <p:spPr bwMode="auto">
              <a:xfrm flipV="1">
                <a:off x="476" y="2840"/>
                <a:ext cx="499" cy="318"/>
              </a:xfrm>
              <a:prstGeom prst="line">
                <a:avLst/>
              </a:prstGeom>
              <a:noFill/>
              <a:ln w="9525">
                <a:solidFill>
                  <a:schemeClr val="tx1"/>
                </a:solidFill>
                <a:miter lim="800000"/>
                <a:headEnd/>
                <a:tailEnd type="triangle" w="med" len="med"/>
              </a:ln>
            </p:spPr>
            <p:txBody>
              <a:bodyPr wrap="none"/>
              <a:lstStyle/>
              <a:p>
                <a:endParaRPr lang="he-IL"/>
              </a:p>
            </p:txBody>
          </p:sp>
          <p:sp>
            <p:nvSpPr>
              <p:cNvPr id="25615" name="Line 8"/>
              <p:cNvSpPr>
                <a:spLocks noChangeShapeType="1"/>
              </p:cNvSpPr>
              <p:nvPr/>
            </p:nvSpPr>
            <p:spPr bwMode="auto">
              <a:xfrm>
                <a:off x="476" y="3475"/>
                <a:ext cx="544" cy="318"/>
              </a:xfrm>
              <a:prstGeom prst="line">
                <a:avLst/>
              </a:prstGeom>
              <a:noFill/>
              <a:ln w="9525">
                <a:solidFill>
                  <a:schemeClr val="tx1"/>
                </a:solidFill>
                <a:miter lim="800000"/>
                <a:headEnd/>
                <a:tailEnd type="triangle" w="med" len="med"/>
              </a:ln>
            </p:spPr>
            <p:txBody>
              <a:bodyPr wrap="none"/>
              <a:lstStyle/>
              <a:p>
                <a:endParaRPr lang="he-IL"/>
              </a:p>
            </p:txBody>
          </p:sp>
          <p:sp>
            <p:nvSpPr>
              <p:cNvPr id="25616" name="Oval 9"/>
              <p:cNvSpPr>
                <a:spLocks noChangeArrowheads="1"/>
              </p:cNvSpPr>
              <p:nvPr/>
            </p:nvSpPr>
            <p:spPr bwMode="auto">
              <a:xfrm>
                <a:off x="975" y="2613"/>
                <a:ext cx="272" cy="317"/>
              </a:xfrm>
              <a:prstGeom prst="ellipse">
                <a:avLst/>
              </a:prstGeom>
              <a:noFill/>
              <a:ln w="38100">
                <a:solidFill>
                  <a:srgbClr val="0000FF"/>
                </a:solidFill>
                <a:miter lim="800000"/>
                <a:headEnd/>
                <a:tailEnd/>
              </a:ln>
            </p:spPr>
            <p:txBody>
              <a:bodyPr wrap="none" anchor="ctr"/>
              <a:lstStyle/>
              <a:p>
                <a:pPr algn="ctr"/>
                <a:r>
                  <a:rPr lang="en-US" sz="1400" b="1">
                    <a:solidFill>
                      <a:srgbClr val="0066FF"/>
                    </a:solidFill>
                  </a:rPr>
                  <a:t>0.3</a:t>
                </a:r>
              </a:p>
            </p:txBody>
          </p:sp>
          <p:sp>
            <p:nvSpPr>
              <p:cNvPr id="25617" name="Rectangle 10"/>
              <p:cNvSpPr>
                <a:spLocks noChangeArrowheads="1"/>
              </p:cNvSpPr>
              <p:nvPr/>
            </p:nvSpPr>
            <p:spPr bwMode="auto">
              <a:xfrm rot="-2185362">
                <a:off x="521" y="2795"/>
                <a:ext cx="272" cy="181"/>
              </a:xfrm>
              <a:prstGeom prst="rect">
                <a:avLst/>
              </a:prstGeom>
              <a:noFill/>
              <a:ln w="19050">
                <a:noFill/>
                <a:miter lim="800000"/>
                <a:headEnd/>
                <a:tailEnd/>
              </a:ln>
            </p:spPr>
            <p:txBody>
              <a:bodyPr wrap="none" anchor="ctr"/>
              <a:lstStyle/>
              <a:p>
                <a:pPr algn="ctr"/>
                <a:r>
                  <a:rPr lang="en-US" sz="1400"/>
                  <a:t>3/10</a:t>
                </a:r>
              </a:p>
            </p:txBody>
          </p:sp>
          <p:sp>
            <p:nvSpPr>
              <p:cNvPr id="25618" name="Rectangle 11"/>
              <p:cNvSpPr>
                <a:spLocks noChangeArrowheads="1"/>
              </p:cNvSpPr>
              <p:nvPr/>
            </p:nvSpPr>
            <p:spPr bwMode="auto">
              <a:xfrm rot="1970380">
                <a:off x="521" y="3657"/>
                <a:ext cx="272" cy="181"/>
              </a:xfrm>
              <a:prstGeom prst="rect">
                <a:avLst/>
              </a:prstGeom>
              <a:noFill/>
              <a:ln w="19050">
                <a:noFill/>
                <a:miter lim="800000"/>
                <a:headEnd/>
                <a:tailEnd/>
              </a:ln>
            </p:spPr>
            <p:txBody>
              <a:bodyPr wrap="none" anchor="ctr"/>
              <a:lstStyle/>
              <a:p>
                <a:pPr algn="ctr"/>
                <a:r>
                  <a:rPr lang="en-US" sz="1400"/>
                  <a:t>7/10</a:t>
                </a:r>
              </a:p>
            </p:txBody>
          </p:sp>
          <p:sp>
            <p:nvSpPr>
              <p:cNvPr id="25619" name="Oval 12"/>
              <p:cNvSpPr>
                <a:spLocks noChangeArrowheads="1"/>
              </p:cNvSpPr>
              <p:nvPr/>
            </p:nvSpPr>
            <p:spPr bwMode="auto">
              <a:xfrm>
                <a:off x="1020" y="3657"/>
                <a:ext cx="272" cy="317"/>
              </a:xfrm>
              <a:prstGeom prst="ellipse">
                <a:avLst/>
              </a:prstGeom>
              <a:noFill/>
              <a:ln w="38100">
                <a:solidFill>
                  <a:schemeClr val="hlink"/>
                </a:solidFill>
                <a:miter lim="800000"/>
                <a:headEnd/>
                <a:tailEnd/>
              </a:ln>
            </p:spPr>
            <p:txBody>
              <a:bodyPr wrap="none" anchor="ctr"/>
              <a:lstStyle/>
              <a:p>
                <a:pPr algn="ctr"/>
                <a:r>
                  <a:rPr lang="en-US" sz="1400" b="1">
                    <a:solidFill>
                      <a:schemeClr val="hlink"/>
                    </a:solidFill>
                  </a:rPr>
                  <a:t>0.7</a:t>
                </a:r>
              </a:p>
            </p:txBody>
          </p:sp>
          <p:sp>
            <p:nvSpPr>
              <p:cNvPr id="25620" name="Line 13"/>
              <p:cNvSpPr>
                <a:spLocks noChangeShapeType="1"/>
              </p:cNvSpPr>
              <p:nvPr/>
            </p:nvSpPr>
            <p:spPr bwMode="auto">
              <a:xfrm flipV="1">
                <a:off x="1247" y="2387"/>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25621" name="Line 14"/>
              <p:cNvSpPr>
                <a:spLocks noChangeShapeType="1"/>
              </p:cNvSpPr>
              <p:nvPr/>
            </p:nvSpPr>
            <p:spPr bwMode="auto">
              <a:xfrm>
                <a:off x="1247" y="2840"/>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25622" name="Rectangle 15"/>
              <p:cNvSpPr>
                <a:spLocks noChangeArrowheads="1"/>
              </p:cNvSpPr>
              <p:nvPr/>
            </p:nvSpPr>
            <p:spPr bwMode="auto">
              <a:xfrm rot="-2185362">
                <a:off x="1247" y="2341"/>
                <a:ext cx="272" cy="181"/>
              </a:xfrm>
              <a:prstGeom prst="rect">
                <a:avLst/>
              </a:prstGeom>
              <a:noFill/>
              <a:ln w="19050">
                <a:noFill/>
                <a:miter lim="800000"/>
                <a:headEnd/>
                <a:tailEnd/>
              </a:ln>
            </p:spPr>
            <p:txBody>
              <a:bodyPr wrap="none" anchor="ctr"/>
              <a:lstStyle/>
              <a:p>
                <a:pPr algn="ctr"/>
                <a:r>
                  <a:rPr lang="en-US" sz="1400"/>
                  <a:t>7/9</a:t>
                </a:r>
              </a:p>
            </p:txBody>
          </p:sp>
          <p:sp>
            <p:nvSpPr>
              <p:cNvPr id="25623" name="Rectangle 16"/>
              <p:cNvSpPr>
                <a:spLocks noChangeArrowheads="1"/>
              </p:cNvSpPr>
              <p:nvPr/>
            </p:nvSpPr>
            <p:spPr bwMode="auto">
              <a:xfrm rot="1382856">
                <a:off x="1338" y="2704"/>
                <a:ext cx="272" cy="181"/>
              </a:xfrm>
              <a:prstGeom prst="rect">
                <a:avLst/>
              </a:prstGeom>
              <a:noFill/>
              <a:ln w="19050">
                <a:noFill/>
                <a:miter lim="800000"/>
                <a:headEnd/>
                <a:tailEnd/>
              </a:ln>
            </p:spPr>
            <p:txBody>
              <a:bodyPr wrap="none" anchor="ctr"/>
              <a:lstStyle/>
              <a:p>
                <a:pPr algn="ctr"/>
                <a:r>
                  <a:rPr lang="en-US" sz="1400"/>
                  <a:t>2/9</a:t>
                </a:r>
              </a:p>
            </p:txBody>
          </p:sp>
          <p:sp>
            <p:nvSpPr>
              <p:cNvPr id="25624" name="Oval 17"/>
              <p:cNvSpPr>
                <a:spLocks noChangeArrowheads="1"/>
              </p:cNvSpPr>
              <p:nvPr/>
            </p:nvSpPr>
            <p:spPr bwMode="auto">
              <a:xfrm>
                <a:off x="1746" y="2160"/>
                <a:ext cx="272" cy="317"/>
              </a:xfrm>
              <a:prstGeom prst="ellipse">
                <a:avLst/>
              </a:prstGeom>
              <a:noFill/>
              <a:ln w="38100">
                <a:pattFill prst="solidDmnd">
                  <a:fgClr>
                    <a:schemeClr val="hlink"/>
                  </a:fgClr>
                  <a:bgClr>
                    <a:schemeClr val="folHlink"/>
                  </a:bgClr>
                </a:pattFill>
                <a:miter lim="800000"/>
                <a:headEnd/>
                <a:tailEnd/>
              </a:ln>
            </p:spPr>
            <p:txBody>
              <a:bodyPr wrap="none" anchor="ctr"/>
              <a:lstStyle/>
              <a:p>
                <a:pPr algn="ctr"/>
                <a:r>
                  <a:rPr lang="en-US" b="1"/>
                  <a:t>0.23</a:t>
                </a:r>
              </a:p>
            </p:txBody>
          </p:sp>
        </p:grpSp>
        <p:sp>
          <p:nvSpPr>
            <p:cNvPr id="25611" name="Rectangle 22"/>
            <p:cNvSpPr>
              <a:spLocks noChangeArrowheads="1"/>
            </p:cNvSpPr>
            <p:nvPr/>
          </p:nvSpPr>
          <p:spPr bwMode="auto">
            <a:xfrm>
              <a:off x="657" y="2523"/>
              <a:ext cx="363" cy="181"/>
            </a:xfrm>
            <a:prstGeom prst="rect">
              <a:avLst/>
            </a:prstGeom>
            <a:noFill/>
            <a:ln w="19050">
              <a:noFill/>
              <a:miter lim="800000"/>
              <a:headEnd/>
              <a:tailEnd/>
            </a:ln>
          </p:spPr>
          <p:txBody>
            <a:bodyPr wrap="none" anchor="ctr"/>
            <a:lstStyle/>
            <a:p>
              <a:pPr algn="ctr"/>
              <a:r>
                <a:rPr lang="en-US" b="1"/>
                <a:t>P(A</a:t>
              </a:r>
              <a:r>
                <a:rPr lang="en-US"/>
                <a:t>)</a:t>
              </a:r>
            </a:p>
          </p:txBody>
        </p:sp>
        <p:sp>
          <p:nvSpPr>
            <p:cNvPr id="25612" name="Rectangle 23"/>
            <p:cNvSpPr>
              <a:spLocks noChangeArrowheads="1"/>
            </p:cNvSpPr>
            <p:nvPr/>
          </p:nvSpPr>
          <p:spPr bwMode="auto">
            <a:xfrm>
              <a:off x="930" y="2251"/>
              <a:ext cx="363" cy="181"/>
            </a:xfrm>
            <a:prstGeom prst="rect">
              <a:avLst/>
            </a:prstGeom>
            <a:noFill/>
            <a:ln w="19050">
              <a:noFill/>
              <a:miter lim="800000"/>
              <a:headEnd/>
              <a:tailEnd/>
            </a:ln>
          </p:spPr>
          <p:txBody>
            <a:bodyPr wrap="none" anchor="ctr"/>
            <a:lstStyle/>
            <a:p>
              <a:pPr algn="ctr"/>
              <a:r>
                <a:rPr lang="en-US" b="1"/>
                <a:t>P(B|A)</a:t>
              </a:r>
            </a:p>
          </p:txBody>
        </p:sp>
      </p:grpSp>
      <p:graphicFrame>
        <p:nvGraphicFramePr>
          <p:cNvPr id="279577" name="Object 25"/>
          <p:cNvGraphicFramePr>
            <a:graphicFrameLocks noChangeAspect="1"/>
          </p:cNvGraphicFramePr>
          <p:nvPr/>
        </p:nvGraphicFramePr>
        <p:xfrm>
          <a:off x="4500563" y="4868863"/>
          <a:ext cx="1333500" cy="419100"/>
        </p:xfrm>
        <a:graphic>
          <a:graphicData uri="http://schemas.openxmlformats.org/presentationml/2006/ole">
            <p:oleObj spid="_x0000_s25605" name="משוואה" r:id="rId7" imgW="133344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fade">
                                      <p:cBhvr>
                                        <p:cTn id="7" dur="2000"/>
                                        <p:tgtEl>
                                          <p:spTgt spid="279555">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79557"/>
                                        </p:tgtEl>
                                        <p:attrNameLst>
                                          <p:attrName>style.visibility</p:attrName>
                                        </p:attrNameLst>
                                      </p:cBhvr>
                                      <p:to>
                                        <p:strVal val="visible"/>
                                      </p:to>
                                    </p:set>
                                    <p:anim calcmode="lin" valueType="num">
                                      <p:cBhvr>
                                        <p:cTn id="10" dur="1000" fill="hold"/>
                                        <p:tgtEl>
                                          <p:spTgt spid="279557"/>
                                        </p:tgtEl>
                                        <p:attrNameLst>
                                          <p:attrName>ppt_w</p:attrName>
                                        </p:attrNameLst>
                                      </p:cBhvr>
                                      <p:tavLst>
                                        <p:tav tm="0">
                                          <p:val>
                                            <p:strVal val="#ppt_w*0.70"/>
                                          </p:val>
                                        </p:tav>
                                        <p:tav tm="100000">
                                          <p:val>
                                            <p:strVal val="#ppt_w"/>
                                          </p:val>
                                        </p:tav>
                                      </p:tavLst>
                                    </p:anim>
                                    <p:anim calcmode="lin" valueType="num">
                                      <p:cBhvr>
                                        <p:cTn id="11" dur="1000" fill="hold"/>
                                        <p:tgtEl>
                                          <p:spTgt spid="279557"/>
                                        </p:tgtEl>
                                        <p:attrNameLst>
                                          <p:attrName>ppt_h</p:attrName>
                                        </p:attrNameLst>
                                      </p:cBhvr>
                                      <p:tavLst>
                                        <p:tav tm="0">
                                          <p:val>
                                            <p:strVal val="#ppt_h"/>
                                          </p:val>
                                        </p:tav>
                                        <p:tav tm="100000">
                                          <p:val>
                                            <p:strVal val="#ppt_h"/>
                                          </p:val>
                                        </p:tav>
                                      </p:tavLst>
                                    </p:anim>
                                    <p:animEffect transition="in" filter="fade">
                                      <p:cBhvr>
                                        <p:cTn id="12" dur="1000"/>
                                        <p:tgtEl>
                                          <p:spTgt spid="279557"/>
                                        </p:tgtEl>
                                      </p:cBhvr>
                                    </p:animEffect>
                                  </p:childTnLst>
                                </p:cTn>
                              </p:par>
                              <p:par>
                                <p:cTn id="13" presetID="55" presetClass="entr" presetSubtype="0" fill="hold" nodeType="withEffect">
                                  <p:stCondLst>
                                    <p:cond delay="0"/>
                                  </p:stCondLst>
                                  <p:childTnLst>
                                    <p:set>
                                      <p:cBhvr>
                                        <p:cTn id="14" dur="1" fill="hold">
                                          <p:stCondLst>
                                            <p:cond delay="0"/>
                                          </p:stCondLst>
                                        </p:cTn>
                                        <p:tgtEl>
                                          <p:spTgt spid="279556"/>
                                        </p:tgtEl>
                                        <p:attrNameLst>
                                          <p:attrName>style.visibility</p:attrName>
                                        </p:attrNameLst>
                                      </p:cBhvr>
                                      <p:to>
                                        <p:strVal val="visible"/>
                                      </p:to>
                                    </p:set>
                                    <p:anim calcmode="lin" valueType="num">
                                      <p:cBhvr>
                                        <p:cTn id="15" dur="1000" fill="hold"/>
                                        <p:tgtEl>
                                          <p:spTgt spid="279556"/>
                                        </p:tgtEl>
                                        <p:attrNameLst>
                                          <p:attrName>ppt_w</p:attrName>
                                        </p:attrNameLst>
                                      </p:cBhvr>
                                      <p:tavLst>
                                        <p:tav tm="0">
                                          <p:val>
                                            <p:strVal val="#ppt_w*0.70"/>
                                          </p:val>
                                        </p:tav>
                                        <p:tav tm="100000">
                                          <p:val>
                                            <p:strVal val="#ppt_w"/>
                                          </p:val>
                                        </p:tav>
                                      </p:tavLst>
                                    </p:anim>
                                    <p:anim calcmode="lin" valueType="num">
                                      <p:cBhvr>
                                        <p:cTn id="16" dur="1000" fill="hold"/>
                                        <p:tgtEl>
                                          <p:spTgt spid="279556"/>
                                        </p:tgtEl>
                                        <p:attrNameLst>
                                          <p:attrName>ppt_h</p:attrName>
                                        </p:attrNameLst>
                                      </p:cBhvr>
                                      <p:tavLst>
                                        <p:tav tm="0">
                                          <p:val>
                                            <p:strVal val="#ppt_h"/>
                                          </p:val>
                                        </p:tav>
                                        <p:tav tm="100000">
                                          <p:val>
                                            <p:strVal val="#ppt_h"/>
                                          </p:val>
                                        </p:tav>
                                      </p:tavLst>
                                    </p:anim>
                                    <p:animEffect transition="in" filter="fade">
                                      <p:cBhvr>
                                        <p:cTn id="17" dur="1000"/>
                                        <p:tgtEl>
                                          <p:spTgt spid="27955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79555">
                                            <p:txEl>
                                              <p:pRg st="1" end="1"/>
                                            </p:txEl>
                                          </p:spTgt>
                                        </p:tgtEl>
                                        <p:attrNameLst>
                                          <p:attrName>style.visibility</p:attrName>
                                        </p:attrNameLst>
                                      </p:cBhvr>
                                      <p:to>
                                        <p:strVal val="visible"/>
                                      </p:to>
                                    </p:set>
                                    <p:animEffect transition="in" filter="fade">
                                      <p:cBhvr>
                                        <p:cTn id="21" dur="2000"/>
                                        <p:tgtEl>
                                          <p:spTgt spid="279555">
                                            <p:txEl>
                                              <p:pRg st="1" end="1"/>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79555">
                                            <p:txEl>
                                              <p:pRg st="2" end="2"/>
                                            </p:txEl>
                                          </p:spTgt>
                                        </p:tgtEl>
                                        <p:attrNameLst>
                                          <p:attrName>style.visibility</p:attrName>
                                        </p:attrNameLst>
                                      </p:cBhvr>
                                      <p:to>
                                        <p:strVal val="visible"/>
                                      </p:to>
                                    </p:set>
                                    <p:animEffect transition="in" filter="fade">
                                      <p:cBhvr>
                                        <p:cTn id="25" dur="2000"/>
                                        <p:tgtEl>
                                          <p:spTgt spid="279555">
                                            <p:txEl>
                                              <p:pRg st="2" end="2"/>
                                            </p:txEl>
                                          </p:spTgt>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79555">
                                            <p:txEl>
                                              <p:pRg st="3" end="3"/>
                                            </p:txEl>
                                          </p:spTgt>
                                        </p:tgtEl>
                                        <p:attrNameLst>
                                          <p:attrName>style.visibility</p:attrName>
                                        </p:attrNameLst>
                                      </p:cBhvr>
                                      <p:to>
                                        <p:strVal val="visible"/>
                                      </p:to>
                                    </p:set>
                                    <p:animEffect transition="in" filter="fade">
                                      <p:cBhvr>
                                        <p:cTn id="29" dur="2000"/>
                                        <p:tgtEl>
                                          <p:spTgt spid="279555">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9555">
                                            <p:txEl>
                                              <p:pRg st="4" end="4"/>
                                            </p:txEl>
                                          </p:spTgt>
                                        </p:tgtEl>
                                        <p:attrNameLst>
                                          <p:attrName>style.visibility</p:attrName>
                                        </p:attrNameLst>
                                      </p:cBhvr>
                                      <p:to>
                                        <p:strVal val="visible"/>
                                      </p:to>
                                    </p:set>
                                    <p:animEffect transition="in" filter="fade">
                                      <p:cBhvr>
                                        <p:cTn id="32" dur="2000"/>
                                        <p:tgtEl>
                                          <p:spTgt spid="27955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9555">
                                            <p:txEl>
                                              <p:pRg st="5" end="5"/>
                                            </p:txEl>
                                          </p:spTgt>
                                        </p:tgtEl>
                                        <p:attrNameLst>
                                          <p:attrName>style.visibility</p:attrName>
                                        </p:attrNameLst>
                                      </p:cBhvr>
                                      <p:to>
                                        <p:strVal val="visible"/>
                                      </p:to>
                                    </p:set>
                                    <p:animEffect transition="in" filter="fade">
                                      <p:cBhvr>
                                        <p:cTn id="35" dur="2000"/>
                                        <p:tgtEl>
                                          <p:spTgt spid="279555">
                                            <p:txEl>
                                              <p:pRg st="5" end="5"/>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0"/>
                                        <p:tgtEl>
                                          <p:spTgt spid="2"/>
                                        </p:tgtEl>
                                      </p:cBhvr>
                                    </p:animEffect>
                                  </p:childTnLst>
                                </p:cTn>
                              </p:par>
                            </p:childTnLst>
                          </p:cTn>
                        </p:par>
                        <p:par>
                          <p:cTn id="39" fill="hold">
                            <p:stCondLst>
                              <p:cond delay="11000"/>
                            </p:stCondLst>
                            <p:childTnLst>
                              <p:par>
                                <p:cTn id="40" presetID="10" presetClass="entr" presetSubtype="0" fill="hold" grpId="0" nodeType="afterEffect">
                                  <p:stCondLst>
                                    <p:cond delay="0"/>
                                  </p:stCondLst>
                                  <p:childTnLst>
                                    <p:set>
                                      <p:cBhvr>
                                        <p:cTn id="41" dur="1" fill="hold">
                                          <p:stCondLst>
                                            <p:cond delay="0"/>
                                          </p:stCondLst>
                                        </p:cTn>
                                        <p:tgtEl>
                                          <p:spTgt spid="279555">
                                            <p:txEl>
                                              <p:pRg st="6" end="6"/>
                                            </p:txEl>
                                          </p:spTgt>
                                        </p:tgtEl>
                                        <p:attrNameLst>
                                          <p:attrName>style.visibility</p:attrName>
                                        </p:attrNameLst>
                                      </p:cBhvr>
                                      <p:to>
                                        <p:strVal val="visible"/>
                                      </p:to>
                                    </p:set>
                                    <p:animEffect transition="in" filter="fade">
                                      <p:cBhvr>
                                        <p:cTn id="42" dur="2000"/>
                                        <p:tgtEl>
                                          <p:spTgt spid="279555">
                                            <p:txEl>
                                              <p:pRg st="6" end="6"/>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279570"/>
                                        </p:tgtEl>
                                        <p:attrNameLst>
                                          <p:attrName>style.visibility</p:attrName>
                                        </p:attrNameLst>
                                      </p:cBhvr>
                                      <p:to>
                                        <p:strVal val="visible"/>
                                      </p:to>
                                    </p:set>
                                    <p:anim calcmode="lin" valueType="num">
                                      <p:cBhvr>
                                        <p:cTn id="45" dur="1000" fill="hold"/>
                                        <p:tgtEl>
                                          <p:spTgt spid="279570"/>
                                        </p:tgtEl>
                                        <p:attrNameLst>
                                          <p:attrName>ppt_w</p:attrName>
                                        </p:attrNameLst>
                                      </p:cBhvr>
                                      <p:tavLst>
                                        <p:tav tm="0">
                                          <p:val>
                                            <p:strVal val="#ppt_w*0.70"/>
                                          </p:val>
                                        </p:tav>
                                        <p:tav tm="100000">
                                          <p:val>
                                            <p:strVal val="#ppt_w"/>
                                          </p:val>
                                        </p:tav>
                                      </p:tavLst>
                                    </p:anim>
                                    <p:anim calcmode="lin" valueType="num">
                                      <p:cBhvr>
                                        <p:cTn id="46" dur="1000" fill="hold"/>
                                        <p:tgtEl>
                                          <p:spTgt spid="279570"/>
                                        </p:tgtEl>
                                        <p:attrNameLst>
                                          <p:attrName>ppt_h</p:attrName>
                                        </p:attrNameLst>
                                      </p:cBhvr>
                                      <p:tavLst>
                                        <p:tav tm="0">
                                          <p:val>
                                            <p:strVal val="#ppt_h"/>
                                          </p:val>
                                        </p:tav>
                                        <p:tav tm="100000">
                                          <p:val>
                                            <p:strVal val="#ppt_h"/>
                                          </p:val>
                                        </p:tav>
                                      </p:tavLst>
                                    </p:anim>
                                    <p:animEffect transition="in" filter="fade">
                                      <p:cBhvr>
                                        <p:cTn id="47" dur="1000"/>
                                        <p:tgtEl>
                                          <p:spTgt spid="279570"/>
                                        </p:tgtEl>
                                      </p:cBhvr>
                                    </p:animEffect>
                                  </p:childTnLst>
                                </p:cTn>
                              </p:par>
                              <p:par>
                                <p:cTn id="48" presetID="55" presetClass="entr" presetSubtype="0" fill="hold" nodeType="withEffect">
                                  <p:stCondLst>
                                    <p:cond delay="0"/>
                                  </p:stCondLst>
                                  <p:childTnLst>
                                    <p:set>
                                      <p:cBhvr>
                                        <p:cTn id="49" dur="1" fill="hold">
                                          <p:stCondLst>
                                            <p:cond delay="0"/>
                                          </p:stCondLst>
                                        </p:cTn>
                                        <p:tgtEl>
                                          <p:spTgt spid="279577"/>
                                        </p:tgtEl>
                                        <p:attrNameLst>
                                          <p:attrName>style.visibility</p:attrName>
                                        </p:attrNameLst>
                                      </p:cBhvr>
                                      <p:to>
                                        <p:strVal val="visible"/>
                                      </p:to>
                                    </p:set>
                                    <p:anim calcmode="lin" valueType="num">
                                      <p:cBhvr>
                                        <p:cTn id="50" dur="1000" fill="hold"/>
                                        <p:tgtEl>
                                          <p:spTgt spid="279577"/>
                                        </p:tgtEl>
                                        <p:attrNameLst>
                                          <p:attrName>ppt_w</p:attrName>
                                        </p:attrNameLst>
                                      </p:cBhvr>
                                      <p:tavLst>
                                        <p:tav tm="0">
                                          <p:val>
                                            <p:strVal val="#ppt_w*0.70"/>
                                          </p:val>
                                        </p:tav>
                                        <p:tav tm="100000">
                                          <p:val>
                                            <p:strVal val="#ppt_w"/>
                                          </p:val>
                                        </p:tav>
                                      </p:tavLst>
                                    </p:anim>
                                    <p:anim calcmode="lin" valueType="num">
                                      <p:cBhvr>
                                        <p:cTn id="51" dur="1000" fill="hold"/>
                                        <p:tgtEl>
                                          <p:spTgt spid="279577"/>
                                        </p:tgtEl>
                                        <p:attrNameLst>
                                          <p:attrName>ppt_h</p:attrName>
                                        </p:attrNameLst>
                                      </p:cBhvr>
                                      <p:tavLst>
                                        <p:tav tm="0">
                                          <p:val>
                                            <p:strVal val="#ppt_h"/>
                                          </p:val>
                                        </p:tav>
                                        <p:tav tm="100000">
                                          <p:val>
                                            <p:strVal val="#ppt_h"/>
                                          </p:val>
                                        </p:tav>
                                      </p:tavLst>
                                    </p:anim>
                                    <p:animEffect transition="in" filter="fade">
                                      <p:cBhvr>
                                        <p:cTn id="52" dur="1000"/>
                                        <p:tgtEl>
                                          <p:spTgt spid="27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2"/>
          <p:cNvSpPr>
            <a:spLocks noGrp="1" noChangeArrowheads="1"/>
          </p:cNvSpPr>
          <p:nvPr>
            <p:ph type="title"/>
          </p:nvPr>
        </p:nvSpPr>
        <p:spPr>
          <a:xfrm>
            <a:off x="971550" y="617538"/>
            <a:ext cx="7972425" cy="1143000"/>
          </a:xfrm>
        </p:spPr>
        <p:txBody>
          <a:bodyPr/>
          <a:lstStyle/>
          <a:p>
            <a:pPr algn="r" eaLnBrk="1" hangingPunct="1"/>
            <a:r>
              <a:rPr lang="he-IL" sz="3600" smtClean="0"/>
              <a:t>חישוב הסתברויות: חיתוך (מאורעות בלתי תלויים)</a:t>
            </a:r>
            <a:endParaRPr lang="en-US" sz="3600" smtClean="0"/>
          </a:p>
        </p:txBody>
      </p:sp>
      <p:sp>
        <p:nvSpPr>
          <p:cNvPr id="218115" name="Rectangle 3"/>
          <p:cNvSpPr>
            <a:spLocks noGrp="1" noChangeArrowheads="1"/>
          </p:cNvSpPr>
          <p:nvPr>
            <p:ph type="body" idx="1"/>
          </p:nvPr>
        </p:nvSpPr>
        <p:spPr>
          <a:xfrm>
            <a:off x="179388" y="2017713"/>
            <a:ext cx="8775700" cy="4114800"/>
          </a:xfrm>
        </p:spPr>
        <p:txBody>
          <a:bodyPr/>
          <a:lstStyle/>
          <a:p>
            <a:pPr eaLnBrk="1" hangingPunct="1"/>
            <a:r>
              <a:rPr lang="he-IL" sz="2000" smtClean="0"/>
              <a:t>נוסחת המכפלה (חיתוך מאורעות): </a:t>
            </a:r>
          </a:p>
          <a:p>
            <a:pPr eaLnBrk="1" hangingPunct="1"/>
            <a:r>
              <a:rPr lang="he-IL" sz="2000" smtClean="0"/>
              <a:t>בלתי תלויים כלומר ההסתברות המותנה שווה להסתברות ללא התנאי: </a:t>
            </a:r>
            <a:r>
              <a:rPr lang="en-US" sz="1800" smtClean="0"/>
              <a:t>P(B|A) = P(B)</a:t>
            </a:r>
            <a:r>
              <a:rPr lang="he-IL" sz="2000" smtClean="0"/>
              <a:t> </a:t>
            </a:r>
          </a:p>
          <a:p>
            <a:pPr eaLnBrk="1" hangingPunct="1"/>
            <a:r>
              <a:rPr lang="he-IL" sz="2000" smtClean="0"/>
              <a:t>דוגמא: בכד 10 כדורים 3 כחולים ו 7 אדומים. מוציאים מהכד באקראי כדור אחד ואח"כ מחזירים ומוצאים כדור שני. </a:t>
            </a:r>
          </a:p>
          <a:p>
            <a:pPr eaLnBrk="1" hangingPunct="1"/>
            <a:r>
              <a:rPr lang="he-IL" sz="2000" smtClean="0"/>
              <a:t>מה ההסתברות לקבל כדור ראשון כחול (</a:t>
            </a:r>
            <a:r>
              <a:rPr lang="en-US" sz="2000" smtClean="0"/>
              <a:t>A</a:t>
            </a:r>
            <a:r>
              <a:rPr lang="he-IL" sz="2000" smtClean="0"/>
              <a:t>) וכדור שני אדום (</a:t>
            </a:r>
            <a:r>
              <a:rPr lang="en-US" sz="2000" smtClean="0"/>
              <a:t>B</a:t>
            </a:r>
            <a:r>
              <a:rPr lang="he-IL" sz="2000" smtClean="0"/>
              <a:t>).</a:t>
            </a:r>
          </a:p>
          <a:p>
            <a:pPr lvl="1" eaLnBrk="1" hangingPunct="1"/>
            <a:r>
              <a:rPr lang="en-US" sz="1800" smtClean="0"/>
              <a:t>P(A) = 3/10</a:t>
            </a:r>
            <a:endParaRPr lang="he-IL" sz="1800" smtClean="0"/>
          </a:p>
          <a:p>
            <a:pPr lvl="1" eaLnBrk="1" hangingPunct="1"/>
            <a:r>
              <a:rPr lang="en-US" sz="1800" smtClean="0"/>
              <a:t>P(B) = P(B|A) = 7/10</a:t>
            </a:r>
          </a:p>
          <a:p>
            <a:pPr lvl="1" eaLnBrk="1" hangingPunct="1"/>
            <a:r>
              <a:rPr lang="en-US" sz="1800" smtClean="0"/>
              <a:t> P(A</a:t>
            </a:r>
            <a:r>
              <a:rPr lang="en-US" sz="1800" smtClean="0">
                <a:sym typeface="Symbol" pitchFamily="18" charset="2"/>
              </a:rPr>
              <a:t>B) =</a:t>
            </a:r>
            <a:r>
              <a:rPr lang="en-US" sz="1800" smtClean="0"/>
              <a:t> 3/10 * 7/10 = 21/100</a:t>
            </a:r>
          </a:p>
          <a:p>
            <a:pPr eaLnBrk="1" hangingPunct="1"/>
            <a:r>
              <a:rPr lang="he-IL" sz="2000" smtClean="0"/>
              <a:t>מה ההסתברות לקבל כדור שני אדום, אם ידוע שכדור ראשון היה כחול.</a:t>
            </a:r>
          </a:p>
          <a:p>
            <a:pPr eaLnBrk="1" hangingPunct="1"/>
            <a:endParaRPr lang="he-IL" sz="2000" smtClean="0"/>
          </a:p>
          <a:p>
            <a:pPr eaLnBrk="1" hangingPunct="1"/>
            <a:endParaRPr lang="he-IL" sz="2000" smtClean="0"/>
          </a:p>
        </p:txBody>
      </p:sp>
      <p:graphicFrame>
        <p:nvGraphicFramePr>
          <p:cNvPr id="218116" name="Object 4"/>
          <p:cNvGraphicFramePr>
            <a:graphicFrameLocks noChangeAspect="1"/>
          </p:cNvGraphicFramePr>
          <p:nvPr/>
        </p:nvGraphicFramePr>
        <p:xfrm>
          <a:off x="1390650" y="2060575"/>
          <a:ext cx="1333500" cy="419100"/>
        </p:xfrm>
        <a:graphic>
          <a:graphicData uri="http://schemas.openxmlformats.org/presentationml/2006/ole">
            <p:oleObj spid="_x0000_s26626" name="משוואה" r:id="rId3" imgW="1333440" imgH="419040" progId="Equation.3">
              <p:embed/>
            </p:oleObj>
          </a:graphicData>
        </a:graphic>
      </p:graphicFrame>
      <p:graphicFrame>
        <p:nvGraphicFramePr>
          <p:cNvPr id="218118" name="Object 6"/>
          <p:cNvGraphicFramePr>
            <a:graphicFrameLocks noChangeAspect="1"/>
          </p:cNvGraphicFramePr>
          <p:nvPr/>
        </p:nvGraphicFramePr>
        <p:xfrm>
          <a:off x="3535363" y="2133600"/>
          <a:ext cx="1882775" cy="247650"/>
        </p:xfrm>
        <a:graphic>
          <a:graphicData uri="http://schemas.openxmlformats.org/presentationml/2006/ole">
            <p:oleObj spid="_x0000_s26627" name="משוואה" r:id="rId4" imgW="1549080" imgH="203040" progId="Equation.3">
              <p:embed/>
            </p:oleObj>
          </a:graphicData>
        </a:graphic>
      </p:graphicFrame>
      <p:graphicFrame>
        <p:nvGraphicFramePr>
          <p:cNvPr id="218131" name="Object 19"/>
          <p:cNvGraphicFramePr>
            <a:graphicFrameLocks noChangeAspect="1"/>
          </p:cNvGraphicFramePr>
          <p:nvPr/>
        </p:nvGraphicFramePr>
        <p:xfrm>
          <a:off x="6227763" y="5229225"/>
          <a:ext cx="2268537" cy="528638"/>
        </p:xfrm>
        <a:graphic>
          <a:graphicData uri="http://schemas.openxmlformats.org/presentationml/2006/ole">
            <p:oleObj spid="_x0000_s26628" name="משוואה" r:id="rId5" imgW="1688760" imgH="393480" progId="Equation.3">
              <p:embed/>
            </p:oleObj>
          </a:graphicData>
        </a:graphic>
      </p:graphicFrame>
      <p:sp>
        <p:nvSpPr>
          <p:cNvPr id="218132" name="AutoShape 20">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26"/>
          <p:cNvGrpSpPr>
            <a:grpSpLocks/>
          </p:cNvGrpSpPr>
          <p:nvPr/>
        </p:nvGrpSpPr>
        <p:grpSpPr bwMode="auto">
          <a:xfrm>
            <a:off x="0" y="3978275"/>
            <a:ext cx="2952750" cy="2879725"/>
            <a:chOff x="0" y="2506"/>
            <a:chExt cx="1860" cy="1814"/>
          </a:xfrm>
        </p:grpSpPr>
        <p:grpSp>
          <p:nvGrpSpPr>
            <p:cNvPr id="26634" name="Group 23"/>
            <p:cNvGrpSpPr>
              <a:grpSpLocks/>
            </p:cNvGrpSpPr>
            <p:nvPr/>
          </p:nvGrpSpPr>
          <p:grpSpPr bwMode="auto">
            <a:xfrm>
              <a:off x="0" y="2506"/>
              <a:ext cx="1860" cy="1814"/>
              <a:chOff x="0" y="2506"/>
              <a:chExt cx="1860" cy="1814"/>
            </a:xfrm>
          </p:grpSpPr>
          <p:sp>
            <p:nvSpPr>
              <p:cNvPr id="26637" name="AutoShape 7"/>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26638" name="Line 8"/>
              <p:cNvSpPr>
                <a:spLocks noChangeShapeType="1"/>
              </p:cNvSpPr>
              <p:nvPr/>
            </p:nvSpPr>
            <p:spPr bwMode="auto">
              <a:xfrm flipV="1">
                <a:off x="363" y="3186"/>
                <a:ext cx="499" cy="318"/>
              </a:xfrm>
              <a:prstGeom prst="line">
                <a:avLst/>
              </a:prstGeom>
              <a:noFill/>
              <a:ln w="9525">
                <a:solidFill>
                  <a:schemeClr val="tx1"/>
                </a:solidFill>
                <a:miter lim="800000"/>
                <a:headEnd/>
                <a:tailEnd type="triangle" w="med" len="med"/>
              </a:ln>
            </p:spPr>
            <p:txBody>
              <a:bodyPr wrap="none"/>
              <a:lstStyle/>
              <a:p>
                <a:endParaRPr lang="he-IL"/>
              </a:p>
            </p:txBody>
          </p:sp>
          <p:sp>
            <p:nvSpPr>
              <p:cNvPr id="26639" name="Line 9"/>
              <p:cNvSpPr>
                <a:spLocks noChangeShapeType="1"/>
              </p:cNvSpPr>
              <p:nvPr/>
            </p:nvSpPr>
            <p:spPr bwMode="auto">
              <a:xfrm>
                <a:off x="363" y="3821"/>
                <a:ext cx="544" cy="318"/>
              </a:xfrm>
              <a:prstGeom prst="line">
                <a:avLst/>
              </a:prstGeom>
              <a:noFill/>
              <a:ln w="9525">
                <a:solidFill>
                  <a:schemeClr val="tx1"/>
                </a:solidFill>
                <a:miter lim="800000"/>
                <a:headEnd/>
                <a:tailEnd type="triangle" w="med" len="med"/>
              </a:ln>
            </p:spPr>
            <p:txBody>
              <a:bodyPr wrap="none"/>
              <a:lstStyle/>
              <a:p>
                <a:endParaRPr lang="he-IL"/>
              </a:p>
            </p:txBody>
          </p:sp>
          <p:sp>
            <p:nvSpPr>
              <p:cNvPr id="26640" name="Rectangle 11"/>
              <p:cNvSpPr>
                <a:spLocks noChangeArrowheads="1"/>
              </p:cNvSpPr>
              <p:nvPr/>
            </p:nvSpPr>
            <p:spPr bwMode="auto">
              <a:xfrm rot="-2185362">
                <a:off x="408" y="3141"/>
                <a:ext cx="272" cy="181"/>
              </a:xfrm>
              <a:prstGeom prst="rect">
                <a:avLst/>
              </a:prstGeom>
              <a:noFill/>
              <a:ln w="19050">
                <a:noFill/>
                <a:miter lim="800000"/>
                <a:headEnd/>
                <a:tailEnd/>
              </a:ln>
            </p:spPr>
            <p:txBody>
              <a:bodyPr wrap="none" anchor="ctr"/>
              <a:lstStyle/>
              <a:p>
                <a:pPr algn="ctr"/>
                <a:r>
                  <a:rPr lang="en-US" sz="1400"/>
                  <a:t>3/10</a:t>
                </a:r>
              </a:p>
            </p:txBody>
          </p:sp>
          <p:sp>
            <p:nvSpPr>
              <p:cNvPr id="26641" name="Rectangle 12"/>
              <p:cNvSpPr>
                <a:spLocks noChangeArrowheads="1"/>
              </p:cNvSpPr>
              <p:nvPr/>
            </p:nvSpPr>
            <p:spPr bwMode="auto">
              <a:xfrm rot="1970380">
                <a:off x="408" y="4003"/>
                <a:ext cx="272" cy="181"/>
              </a:xfrm>
              <a:prstGeom prst="rect">
                <a:avLst/>
              </a:prstGeom>
              <a:noFill/>
              <a:ln w="19050">
                <a:noFill/>
                <a:miter lim="800000"/>
                <a:headEnd/>
                <a:tailEnd/>
              </a:ln>
            </p:spPr>
            <p:txBody>
              <a:bodyPr wrap="none" anchor="ctr"/>
              <a:lstStyle/>
              <a:p>
                <a:pPr algn="ctr"/>
                <a:r>
                  <a:rPr lang="en-US" sz="1400"/>
                  <a:t>7/10</a:t>
                </a:r>
              </a:p>
            </p:txBody>
          </p:sp>
          <p:sp>
            <p:nvSpPr>
              <p:cNvPr id="26642" name="Line 14"/>
              <p:cNvSpPr>
                <a:spLocks noChangeShapeType="1"/>
              </p:cNvSpPr>
              <p:nvPr/>
            </p:nvSpPr>
            <p:spPr bwMode="auto">
              <a:xfrm flipV="1">
                <a:off x="1134" y="2733"/>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26643" name="Line 15"/>
              <p:cNvSpPr>
                <a:spLocks noChangeShapeType="1"/>
              </p:cNvSpPr>
              <p:nvPr/>
            </p:nvSpPr>
            <p:spPr bwMode="auto">
              <a:xfrm>
                <a:off x="1134" y="3186"/>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26644" name="Rectangle 16"/>
              <p:cNvSpPr>
                <a:spLocks noChangeArrowheads="1"/>
              </p:cNvSpPr>
              <p:nvPr/>
            </p:nvSpPr>
            <p:spPr bwMode="auto">
              <a:xfrm rot="-2185362">
                <a:off x="1134" y="2687"/>
                <a:ext cx="272" cy="181"/>
              </a:xfrm>
              <a:prstGeom prst="rect">
                <a:avLst/>
              </a:prstGeom>
              <a:noFill/>
              <a:ln w="19050">
                <a:noFill/>
                <a:miter lim="800000"/>
                <a:headEnd/>
                <a:tailEnd/>
              </a:ln>
            </p:spPr>
            <p:txBody>
              <a:bodyPr wrap="none" anchor="ctr"/>
              <a:lstStyle/>
              <a:p>
                <a:pPr algn="ctr"/>
                <a:r>
                  <a:rPr lang="en-US" sz="1400"/>
                  <a:t>7/10</a:t>
                </a:r>
              </a:p>
            </p:txBody>
          </p:sp>
          <p:sp>
            <p:nvSpPr>
              <p:cNvPr id="26645" name="Rectangle 17"/>
              <p:cNvSpPr>
                <a:spLocks noChangeArrowheads="1"/>
              </p:cNvSpPr>
              <p:nvPr/>
            </p:nvSpPr>
            <p:spPr bwMode="auto">
              <a:xfrm rot="1382856">
                <a:off x="1225" y="3050"/>
                <a:ext cx="272" cy="181"/>
              </a:xfrm>
              <a:prstGeom prst="rect">
                <a:avLst/>
              </a:prstGeom>
              <a:noFill/>
              <a:ln w="19050">
                <a:noFill/>
                <a:miter lim="800000"/>
                <a:headEnd/>
                <a:tailEnd/>
              </a:ln>
            </p:spPr>
            <p:txBody>
              <a:bodyPr wrap="none" anchor="ctr"/>
              <a:lstStyle/>
              <a:p>
                <a:pPr algn="ctr"/>
                <a:r>
                  <a:rPr lang="en-US" sz="1400"/>
                  <a:t>3/10</a:t>
                </a:r>
              </a:p>
            </p:txBody>
          </p:sp>
          <p:sp>
            <p:nvSpPr>
              <p:cNvPr id="26646" name="Oval 18"/>
              <p:cNvSpPr>
                <a:spLocks noChangeArrowheads="1"/>
              </p:cNvSpPr>
              <p:nvPr/>
            </p:nvSpPr>
            <p:spPr bwMode="auto">
              <a:xfrm>
                <a:off x="1588" y="2506"/>
                <a:ext cx="272" cy="317"/>
              </a:xfrm>
              <a:prstGeom prst="ellipse">
                <a:avLst/>
              </a:prstGeom>
              <a:noFill/>
              <a:ln w="38100">
                <a:pattFill prst="solidDmnd">
                  <a:fgClr>
                    <a:schemeClr val="hlink"/>
                  </a:fgClr>
                  <a:bgClr>
                    <a:schemeClr val="folHlink"/>
                  </a:bgClr>
                </a:pattFill>
                <a:miter lim="800000"/>
                <a:headEnd/>
                <a:tailEnd/>
              </a:ln>
            </p:spPr>
            <p:txBody>
              <a:bodyPr wrap="none" anchor="ctr"/>
              <a:lstStyle/>
              <a:p>
                <a:pPr algn="ctr"/>
                <a:r>
                  <a:rPr lang="en-US" b="1"/>
                  <a:t>0.21</a:t>
                </a:r>
              </a:p>
            </p:txBody>
          </p:sp>
          <p:sp>
            <p:nvSpPr>
              <p:cNvPr id="26647" name="Oval 21"/>
              <p:cNvSpPr>
                <a:spLocks noChangeArrowheads="1"/>
              </p:cNvSpPr>
              <p:nvPr/>
            </p:nvSpPr>
            <p:spPr bwMode="auto">
              <a:xfrm>
                <a:off x="884" y="2959"/>
                <a:ext cx="272" cy="317"/>
              </a:xfrm>
              <a:prstGeom prst="ellipse">
                <a:avLst/>
              </a:prstGeom>
              <a:noFill/>
              <a:ln w="38100">
                <a:solidFill>
                  <a:srgbClr val="0000FF"/>
                </a:solidFill>
                <a:miter lim="800000"/>
                <a:headEnd/>
                <a:tailEnd/>
              </a:ln>
            </p:spPr>
            <p:txBody>
              <a:bodyPr wrap="none" anchor="ctr"/>
              <a:lstStyle/>
              <a:p>
                <a:pPr algn="ctr"/>
                <a:r>
                  <a:rPr lang="en-US" sz="1400" b="1">
                    <a:solidFill>
                      <a:srgbClr val="0066FF"/>
                    </a:solidFill>
                  </a:rPr>
                  <a:t>0.3</a:t>
                </a:r>
              </a:p>
            </p:txBody>
          </p:sp>
          <p:sp>
            <p:nvSpPr>
              <p:cNvPr id="26648" name="Oval 22"/>
              <p:cNvSpPr>
                <a:spLocks noChangeArrowheads="1"/>
              </p:cNvSpPr>
              <p:nvPr/>
            </p:nvSpPr>
            <p:spPr bwMode="auto">
              <a:xfrm>
                <a:off x="929" y="4003"/>
                <a:ext cx="272" cy="317"/>
              </a:xfrm>
              <a:prstGeom prst="ellipse">
                <a:avLst/>
              </a:prstGeom>
              <a:noFill/>
              <a:ln w="38100">
                <a:solidFill>
                  <a:schemeClr val="hlink"/>
                </a:solidFill>
                <a:miter lim="800000"/>
                <a:headEnd/>
                <a:tailEnd/>
              </a:ln>
            </p:spPr>
            <p:txBody>
              <a:bodyPr wrap="none" anchor="ctr"/>
              <a:lstStyle/>
              <a:p>
                <a:pPr algn="ctr"/>
                <a:r>
                  <a:rPr lang="en-US" sz="1400" b="1">
                    <a:solidFill>
                      <a:schemeClr val="hlink"/>
                    </a:solidFill>
                  </a:rPr>
                  <a:t>0.7</a:t>
                </a:r>
              </a:p>
            </p:txBody>
          </p:sp>
        </p:grpSp>
        <p:sp>
          <p:nvSpPr>
            <p:cNvPr id="26635" name="Rectangle 24"/>
            <p:cNvSpPr>
              <a:spLocks noChangeArrowheads="1"/>
            </p:cNvSpPr>
            <p:nvPr/>
          </p:nvSpPr>
          <p:spPr bwMode="auto">
            <a:xfrm>
              <a:off x="748" y="2795"/>
              <a:ext cx="363" cy="181"/>
            </a:xfrm>
            <a:prstGeom prst="rect">
              <a:avLst/>
            </a:prstGeom>
            <a:noFill/>
            <a:ln w="19050">
              <a:noFill/>
              <a:miter lim="800000"/>
              <a:headEnd/>
              <a:tailEnd/>
            </a:ln>
          </p:spPr>
          <p:txBody>
            <a:bodyPr wrap="none" anchor="ctr"/>
            <a:lstStyle/>
            <a:p>
              <a:pPr algn="ctr"/>
              <a:r>
                <a:rPr lang="en-US" b="1"/>
                <a:t>P(A</a:t>
              </a:r>
              <a:r>
                <a:rPr lang="en-US"/>
                <a:t>)</a:t>
              </a:r>
            </a:p>
          </p:txBody>
        </p:sp>
        <p:sp>
          <p:nvSpPr>
            <p:cNvPr id="26636" name="Rectangle 25"/>
            <p:cNvSpPr>
              <a:spLocks noChangeArrowheads="1"/>
            </p:cNvSpPr>
            <p:nvPr/>
          </p:nvSpPr>
          <p:spPr bwMode="auto">
            <a:xfrm>
              <a:off x="975" y="2523"/>
              <a:ext cx="363" cy="181"/>
            </a:xfrm>
            <a:prstGeom prst="rect">
              <a:avLst/>
            </a:prstGeom>
            <a:noFill/>
            <a:ln w="19050">
              <a:noFill/>
              <a:miter lim="800000"/>
              <a:headEnd/>
              <a:tailEnd/>
            </a:ln>
          </p:spPr>
          <p:txBody>
            <a:bodyPr wrap="none" anchor="ctr"/>
            <a:lstStyle/>
            <a:p>
              <a:pPr algn="ctr"/>
              <a:r>
                <a:rPr lang="en-US" b="1"/>
                <a:t>P(B|A)</a:t>
              </a:r>
            </a:p>
          </p:txBody>
        </p:sp>
      </p:grpSp>
      <p:graphicFrame>
        <p:nvGraphicFramePr>
          <p:cNvPr id="218139" name="Object 27"/>
          <p:cNvGraphicFramePr>
            <a:graphicFrameLocks noChangeAspect="1"/>
          </p:cNvGraphicFramePr>
          <p:nvPr/>
        </p:nvGraphicFramePr>
        <p:xfrm>
          <a:off x="4716463" y="5300663"/>
          <a:ext cx="1333500" cy="419100"/>
        </p:xfrm>
        <a:graphic>
          <a:graphicData uri="http://schemas.openxmlformats.org/presentationml/2006/ole">
            <p:oleObj spid="_x0000_s26629" name="משוואה" r:id="rId7" imgW="133344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fade">
                                      <p:cBhvr>
                                        <p:cTn id="7" dur="2000"/>
                                        <p:tgtEl>
                                          <p:spTgt spid="218115">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18118"/>
                                        </p:tgtEl>
                                        <p:attrNameLst>
                                          <p:attrName>style.visibility</p:attrName>
                                        </p:attrNameLst>
                                      </p:cBhvr>
                                      <p:to>
                                        <p:strVal val="visible"/>
                                      </p:to>
                                    </p:set>
                                    <p:anim calcmode="lin" valueType="num">
                                      <p:cBhvr>
                                        <p:cTn id="10" dur="1000" fill="hold"/>
                                        <p:tgtEl>
                                          <p:spTgt spid="218118"/>
                                        </p:tgtEl>
                                        <p:attrNameLst>
                                          <p:attrName>ppt_w</p:attrName>
                                        </p:attrNameLst>
                                      </p:cBhvr>
                                      <p:tavLst>
                                        <p:tav tm="0">
                                          <p:val>
                                            <p:strVal val="#ppt_w*0.70"/>
                                          </p:val>
                                        </p:tav>
                                        <p:tav tm="100000">
                                          <p:val>
                                            <p:strVal val="#ppt_w"/>
                                          </p:val>
                                        </p:tav>
                                      </p:tavLst>
                                    </p:anim>
                                    <p:anim calcmode="lin" valueType="num">
                                      <p:cBhvr>
                                        <p:cTn id="11" dur="1000" fill="hold"/>
                                        <p:tgtEl>
                                          <p:spTgt spid="218118"/>
                                        </p:tgtEl>
                                        <p:attrNameLst>
                                          <p:attrName>ppt_h</p:attrName>
                                        </p:attrNameLst>
                                      </p:cBhvr>
                                      <p:tavLst>
                                        <p:tav tm="0">
                                          <p:val>
                                            <p:strVal val="#ppt_h"/>
                                          </p:val>
                                        </p:tav>
                                        <p:tav tm="100000">
                                          <p:val>
                                            <p:strVal val="#ppt_h"/>
                                          </p:val>
                                        </p:tav>
                                      </p:tavLst>
                                    </p:anim>
                                    <p:animEffect transition="in" filter="fade">
                                      <p:cBhvr>
                                        <p:cTn id="12" dur="1000"/>
                                        <p:tgtEl>
                                          <p:spTgt spid="218118"/>
                                        </p:tgtEl>
                                      </p:cBhvr>
                                    </p:animEffect>
                                  </p:childTnLst>
                                </p:cTn>
                              </p:par>
                              <p:par>
                                <p:cTn id="13" presetID="55" presetClass="entr" presetSubtype="0" fill="hold" nodeType="withEffect">
                                  <p:stCondLst>
                                    <p:cond delay="0"/>
                                  </p:stCondLst>
                                  <p:childTnLst>
                                    <p:set>
                                      <p:cBhvr>
                                        <p:cTn id="14" dur="1" fill="hold">
                                          <p:stCondLst>
                                            <p:cond delay="0"/>
                                          </p:stCondLst>
                                        </p:cTn>
                                        <p:tgtEl>
                                          <p:spTgt spid="218116"/>
                                        </p:tgtEl>
                                        <p:attrNameLst>
                                          <p:attrName>style.visibility</p:attrName>
                                        </p:attrNameLst>
                                      </p:cBhvr>
                                      <p:to>
                                        <p:strVal val="visible"/>
                                      </p:to>
                                    </p:set>
                                    <p:anim calcmode="lin" valueType="num">
                                      <p:cBhvr>
                                        <p:cTn id="15" dur="1000" fill="hold"/>
                                        <p:tgtEl>
                                          <p:spTgt spid="218116"/>
                                        </p:tgtEl>
                                        <p:attrNameLst>
                                          <p:attrName>ppt_w</p:attrName>
                                        </p:attrNameLst>
                                      </p:cBhvr>
                                      <p:tavLst>
                                        <p:tav tm="0">
                                          <p:val>
                                            <p:strVal val="#ppt_w*0.70"/>
                                          </p:val>
                                        </p:tav>
                                        <p:tav tm="100000">
                                          <p:val>
                                            <p:strVal val="#ppt_w"/>
                                          </p:val>
                                        </p:tav>
                                      </p:tavLst>
                                    </p:anim>
                                    <p:anim calcmode="lin" valueType="num">
                                      <p:cBhvr>
                                        <p:cTn id="16" dur="1000" fill="hold"/>
                                        <p:tgtEl>
                                          <p:spTgt spid="218116"/>
                                        </p:tgtEl>
                                        <p:attrNameLst>
                                          <p:attrName>ppt_h</p:attrName>
                                        </p:attrNameLst>
                                      </p:cBhvr>
                                      <p:tavLst>
                                        <p:tav tm="0">
                                          <p:val>
                                            <p:strVal val="#ppt_h"/>
                                          </p:val>
                                        </p:tav>
                                        <p:tav tm="100000">
                                          <p:val>
                                            <p:strVal val="#ppt_h"/>
                                          </p:val>
                                        </p:tav>
                                      </p:tavLst>
                                    </p:anim>
                                    <p:animEffect transition="in" filter="fade">
                                      <p:cBhvr>
                                        <p:cTn id="17" dur="1000"/>
                                        <p:tgtEl>
                                          <p:spTgt spid="2181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18115">
                                            <p:txEl>
                                              <p:pRg st="1" end="1"/>
                                            </p:txEl>
                                          </p:spTgt>
                                        </p:tgtEl>
                                        <p:attrNameLst>
                                          <p:attrName>style.visibility</p:attrName>
                                        </p:attrNameLst>
                                      </p:cBhvr>
                                      <p:to>
                                        <p:strVal val="visible"/>
                                      </p:to>
                                    </p:set>
                                    <p:animEffect transition="in" filter="fade">
                                      <p:cBhvr>
                                        <p:cTn id="21" dur="2000"/>
                                        <p:tgtEl>
                                          <p:spTgt spid="218115">
                                            <p:txEl>
                                              <p:pRg st="1" end="1"/>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animEffect transition="in" filter="fade">
                                      <p:cBhvr>
                                        <p:cTn id="25" dur="2000"/>
                                        <p:tgtEl>
                                          <p:spTgt spid="218115">
                                            <p:txEl>
                                              <p:pRg st="2" end="2"/>
                                            </p:txEl>
                                          </p:spTgt>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18115">
                                            <p:txEl>
                                              <p:pRg st="3" end="3"/>
                                            </p:txEl>
                                          </p:spTgt>
                                        </p:tgtEl>
                                        <p:attrNameLst>
                                          <p:attrName>style.visibility</p:attrName>
                                        </p:attrNameLst>
                                      </p:cBhvr>
                                      <p:to>
                                        <p:strVal val="visible"/>
                                      </p:to>
                                    </p:set>
                                    <p:animEffect transition="in" filter="fade">
                                      <p:cBhvr>
                                        <p:cTn id="29" dur="2000"/>
                                        <p:tgtEl>
                                          <p:spTgt spid="218115">
                                            <p:txEl>
                                              <p:pRg st="3" end="3"/>
                                            </p:txEl>
                                          </p:spTgt>
                                        </p:tgtEl>
                                      </p:cBhvr>
                                    </p:animEffect>
                                  </p:childTnLst>
                                </p:cTn>
                              </p:par>
                            </p:childTnLst>
                          </p:cTn>
                        </p:par>
                        <p:par>
                          <p:cTn id="30" fill="hold">
                            <p:stCondLst>
                              <p:cond delay="8000"/>
                            </p:stCondLst>
                            <p:childTnLst>
                              <p:par>
                                <p:cTn id="31" presetID="10" presetClass="entr" presetSubtype="0" fill="hold" grpId="0" nodeType="afterEffect">
                                  <p:stCondLst>
                                    <p:cond delay="0"/>
                                  </p:stCondLst>
                                  <p:childTnLst>
                                    <p:set>
                                      <p:cBhvr>
                                        <p:cTn id="32" dur="1" fill="hold">
                                          <p:stCondLst>
                                            <p:cond delay="0"/>
                                          </p:stCondLst>
                                        </p:cTn>
                                        <p:tgtEl>
                                          <p:spTgt spid="218115">
                                            <p:txEl>
                                              <p:pRg st="4" end="4"/>
                                            </p:txEl>
                                          </p:spTgt>
                                        </p:tgtEl>
                                        <p:attrNameLst>
                                          <p:attrName>style.visibility</p:attrName>
                                        </p:attrNameLst>
                                      </p:cBhvr>
                                      <p:to>
                                        <p:strVal val="visible"/>
                                      </p:to>
                                    </p:set>
                                    <p:animEffect transition="in" filter="fade">
                                      <p:cBhvr>
                                        <p:cTn id="33" dur="2000"/>
                                        <p:tgtEl>
                                          <p:spTgt spid="218115">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8115">
                                            <p:txEl>
                                              <p:pRg st="5" end="5"/>
                                            </p:txEl>
                                          </p:spTgt>
                                        </p:tgtEl>
                                        <p:attrNameLst>
                                          <p:attrName>style.visibility</p:attrName>
                                        </p:attrNameLst>
                                      </p:cBhvr>
                                      <p:to>
                                        <p:strVal val="visible"/>
                                      </p:to>
                                    </p:set>
                                    <p:animEffect transition="in" filter="fade">
                                      <p:cBhvr>
                                        <p:cTn id="36" dur="2000"/>
                                        <p:tgtEl>
                                          <p:spTgt spid="218115">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8115">
                                            <p:txEl>
                                              <p:pRg st="6" end="6"/>
                                            </p:txEl>
                                          </p:spTgt>
                                        </p:tgtEl>
                                        <p:attrNameLst>
                                          <p:attrName>style.visibility</p:attrName>
                                        </p:attrNameLst>
                                      </p:cBhvr>
                                      <p:to>
                                        <p:strVal val="visible"/>
                                      </p:to>
                                    </p:set>
                                    <p:animEffect transition="in" filter="fade">
                                      <p:cBhvr>
                                        <p:cTn id="39" dur="2000"/>
                                        <p:tgtEl>
                                          <p:spTgt spid="218115">
                                            <p:txEl>
                                              <p:pRg st="6" end="6"/>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0"/>
                                        <p:tgtEl>
                                          <p:spTgt spid="2"/>
                                        </p:tgtEl>
                                      </p:cBhvr>
                                    </p:animEffect>
                                  </p:childTnLst>
                                </p:cTn>
                              </p:par>
                            </p:childTnLst>
                          </p:cTn>
                        </p:par>
                        <p:par>
                          <p:cTn id="43" fill="hold">
                            <p:stCondLst>
                              <p:cond delay="13000"/>
                            </p:stCondLst>
                            <p:childTnLst>
                              <p:par>
                                <p:cTn id="44" presetID="10" presetClass="entr" presetSubtype="0" fill="hold" grpId="0" nodeType="afterEffect">
                                  <p:stCondLst>
                                    <p:cond delay="0"/>
                                  </p:stCondLst>
                                  <p:childTnLst>
                                    <p:set>
                                      <p:cBhvr>
                                        <p:cTn id="45" dur="1" fill="hold">
                                          <p:stCondLst>
                                            <p:cond delay="0"/>
                                          </p:stCondLst>
                                        </p:cTn>
                                        <p:tgtEl>
                                          <p:spTgt spid="218115">
                                            <p:txEl>
                                              <p:pRg st="7" end="7"/>
                                            </p:txEl>
                                          </p:spTgt>
                                        </p:tgtEl>
                                        <p:attrNameLst>
                                          <p:attrName>style.visibility</p:attrName>
                                        </p:attrNameLst>
                                      </p:cBhvr>
                                      <p:to>
                                        <p:strVal val="visible"/>
                                      </p:to>
                                    </p:set>
                                    <p:animEffect transition="in" filter="fade">
                                      <p:cBhvr>
                                        <p:cTn id="46" dur="2000"/>
                                        <p:tgtEl>
                                          <p:spTgt spid="218115">
                                            <p:txEl>
                                              <p:pRg st="7" end="7"/>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218131"/>
                                        </p:tgtEl>
                                        <p:attrNameLst>
                                          <p:attrName>style.visibility</p:attrName>
                                        </p:attrNameLst>
                                      </p:cBhvr>
                                      <p:to>
                                        <p:strVal val="visible"/>
                                      </p:to>
                                    </p:set>
                                    <p:anim calcmode="lin" valueType="num">
                                      <p:cBhvr>
                                        <p:cTn id="49" dur="1000" fill="hold"/>
                                        <p:tgtEl>
                                          <p:spTgt spid="218131"/>
                                        </p:tgtEl>
                                        <p:attrNameLst>
                                          <p:attrName>ppt_w</p:attrName>
                                        </p:attrNameLst>
                                      </p:cBhvr>
                                      <p:tavLst>
                                        <p:tav tm="0">
                                          <p:val>
                                            <p:strVal val="#ppt_w*0.70"/>
                                          </p:val>
                                        </p:tav>
                                        <p:tav tm="100000">
                                          <p:val>
                                            <p:strVal val="#ppt_w"/>
                                          </p:val>
                                        </p:tav>
                                      </p:tavLst>
                                    </p:anim>
                                    <p:anim calcmode="lin" valueType="num">
                                      <p:cBhvr>
                                        <p:cTn id="50" dur="1000" fill="hold"/>
                                        <p:tgtEl>
                                          <p:spTgt spid="218131"/>
                                        </p:tgtEl>
                                        <p:attrNameLst>
                                          <p:attrName>ppt_h</p:attrName>
                                        </p:attrNameLst>
                                      </p:cBhvr>
                                      <p:tavLst>
                                        <p:tav tm="0">
                                          <p:val>
                                            <p:strVal val="#ppt_h"/>
                                          </p:val>
                                        </p:tav>
                                        <p:tav tm="100000">
                                          <p:val>
                                            <p:strVal val="#ppt_h"/>
                                          </p:val>
                                        </p:tav>
                                      </p:tavLst>
                                    </p:anim>
                                    <p:animEffect transition="in" filter="fade">
                                      <p:cBhvr>
                                        <p:cTn id="51" dur="1000"/>
                                        <p:tgtEl>
                                          <p:spTgt spid="218131"/>
                                        </p:tgtEl>
                                      </p:cBhvr>
                                    </p:animEffect>
                                  </p:childTnLst>
                                </p:cTn>
                              </p:par>
                              <p:par>
                                <p:cTn id="52" presetID="55" presetClass="entr" presetSubtype="0" fill="hold" nodeType="withEffect">
                                  <p:stCondLst>
                                    <p:cond delay="0"/>
                                  </p:stCondLst>
                                  <p:childTnLst>
                                    <p:set>
                                      <p:cBhvr>
                                        <p:cTn id="53" dur="1" fill="hold">
                                          <p:stCondLst>
                                            <p:cond delay="0"/>
                                          </p:stCondLst>
                                        </p:cTn>
                                        <p:tgtEl>
                                          <p:spTgt spid="218139"/>
                                        </p:tgtEl>
                                        <p:attrNameLst>
                                          <p:attrName>style.visibility</p:attrName>
                                        </p:attrNameLst>
                                      </p:cBhvr>
                                      <p:to>
                                        <p:strVal val="visible"/>
                                      </p:to>
                                    </p:set>
                                    <p:anim calcmode="lin" valueType="num">
                                      <p:cBhvr>
                                        <p:cTn id="54" dur="1000" fill="hold"/>
                                        <p:tgtEl>
                                          <p:spTgt spid="218139"/>
                                        </p:tgtEl>
                                        <p:attrNameLst>
                                          <p:attrName>ppt_w</p:attrName>
                                        </p:attrNameLst>
                                      </p:cBhvr>
                                      <p:tavLst>
                                        <p:tav tm="0">
                                          <p:val>
                                            <p:strVal val="#ppt_w*0.70"/>
                                          </p:val>
                                        </p:tav>
                                        <p:tav tm="100000">
                                          <p:val>
                                            <p:strVal val="#ppt_w"/>
                                          </p:val>
                                        </p:tav>
                                      </p:tavLst>
                                    </p:anim>
                                    <p:anim calcmode="lin" valueType="num">
                                      <p:cBhvr>
                                        <p:cTn id="55" dur="1000" fill="hold"/>
                                        <p:tgtEl>
                                          <p:spTgt spid="218139"/>
                                        </p:tgtEl>
                                        <p:attrNameLst>
                                          <p:attrName>ppt_h</p:attrName>
                                        </p:attrNameLst>
                                      </p:cBhvr>
                                      <p:tavLst>
                                        <p:tav tm="0">
                                          <p:val>
                                            <p:strVal val="#ppt_h"/>
                                          </p:val>
                                        </p:tav>
                                        <p:tav tm="100000">
                                          <p:val>
                                            <p:strVal val="#ppt_h"/>
                                          </p:val>
                                        </p:tav>
                                      </p:tavLst>
                                    </p:anim>
                                    <p:animEffect transition="in" filter="fade">
                                      <p:cBhvr>
                                        <p:cTn id="56" dur="1000"/>
                                        <p:tgtEl>
                                          <p:spTgt spid="21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2"/>
          <p:cNvSpPr>
            <a:spLocks noGrp="1" noChangeArrowheads="1"/>
          </p:cNvSpPr>
          <p:nvPr>
            <p:ph type="title"/>
          </p:nvPr>
        </p:nvSpPr>
        <p:spPr/>
        <p:txBody>
          <a:bodyPr/>
          <a:lstStyle/>
          <a:p>
            <a:pPr algn="r" eaLnBrk="1" hangingPunct="1"/>
            <a:r>
              <a:rPr lang="he-IL" sz="4000" smtClean="0"/>
              <a:t>דיאגראמת עץ</a:t>
            </a:r>
            <a:endParaRPr lang="en-US" sz="4000" smtClean="0"/>
          </a:p>
        </p:txBody>
      </p:sp>
      <p:sp>
        <p:nvSpPr>
          <p:cNvPr id="219139" name="Rectangle 3"/>
          <p:cNvSpPr>
            <a:spLocks noGrp="1" noChangeArrowheads="1"/>
          </p:cNvSpPr>
          <p:nvPr>
            <p:ph type="body" idx="1"/>
          </p:nvPr>
        </p:nvSpPr>
        <p:spPr>
          <a:xfrm>
            <a:off x="250825" y="2017713"/>
            <a:ext cx="8704263" cy="4114800"/>
          </a:xfrm>
        </p:spPr>
        <p:txBody>
          <a:bodyPr/>
          <a:lstStyle/>
          <a:p>
            <a:pPr eaLnBrk="1" hangingPunct="1">
              <a:buFont typeface="Wingdings" pitchFamily="2" charset="2"/>
              <a:buNone/>
            </a:pPr>
            <a:r>
              <a:rPr lang="he-IL" sz="2400" smtClean="0">
                <a:sym typeface="Symbol" pitchFamily="18" charset="2"/>
              </a:rPr>
              <a:t>כל ניסוי מקרי שאפשר להגדיר עליו הסתברות מותנה </a:t>
            </a:r>
            <a:r>
              <a:rPr lang="en-US" sz="2400" smtClean="0">
                <a:sym typeface="Symbol" pitchFamily="18" charset="2"/>
              </a:rPr>
              <a:t>P(B|A)</a:t>
            </a:r>
            <a:r>
              <a:rPr lang="he-IL" sz="2400" smtClean="0">
                <a:sym typeface="Symbol" pitchFamily="18" charset="2"/>
              </a:rPr>
              <a:t> ניתן גם לתארו כניסוי המורכב משני שלבים.</a:t>
            </a:r>
          </a:p>
          <a:p>
            <a:pPr eaLnBrk="1" hangingPunct="1"/>
            <a:r>
              <a:rPr lang="he-IL" sz="2400" smtClean="0">
                <a:sym typeface="Symbol" pitchFamily="18" charset="2"/>
              </a:rPr>
              <a:t>דוגמא: בשק </a:t>
            </a:r>
            <a:r>
              <a:rPr lang="he-IL" sz="2400" smtClean="0">
                <a:solidFill>
                  <a:schemeClr val="hlink"/>
                </a:solidFill>
                <a:sym typeface="Symbol" pitchFamily="18" charset="2"/>
              </a:rPr>
              <a:t>אדום</a:t>
            </a:r>
            <a:r>
              <a:rPr lang="he-IL" sz="2400" smtClean="0">
                <a:sym typeface="Symbol" pitchFamily="18" charset="2"/>
              </a:rPr>
              <a:t> 60 תפוזים ו – 40 תפוחים. בשק </a:t>
            </a:r>
            <a:r>
              <a:rPr lang="he-IL" sz="2400" smtClean="0">
                <a:solidFill>
                  <a:schemeClr val="folHlink"/>
                </a:solidFill>
                <a:sym typeface="Symbol" pitchFamily="18" charset="2"/>
              </a:rPr>
              <a:t>כחול</a:t>
            </a:r>
            <a:r>
              <a:rPr lang="he-IL" sz="2400" smtClean="0">
                <a:sym typeface="Symbol" pitchFamily="18" charset="2"/>
              </a:rPr>
              <a:t> נמצאים 20 תפוזים ו – 80 תפוחים. אדם בוחר שק באקראי ומוציא מתוכו פרי, מה ההסתברות שהוצא תפוז מהשק האדום?</a:t>
            </a:r>
          </a:p>
          <a:p>
            <a:pPr lvl="1" eaLnBrk="1" hangingPunct="1"/>
            <a:r>
              <a:rPr lang="he-IL" sz="1800" smtClean="0">
                <a:sym typeface="Symbol" pitchFamily="18" charset="2"/>
              </a:rPr>
              <a:t>נחלק את הניסוי לשני שלבים.</a:t>
            </a:r>
          </a:p>
          <a:p>
            <a:pPr lvl="1" eaLnBrk="1" hangingPunct="1"/>
            <a:r>
              <a:rPr lang="he-IL" sz="1800" smtClean="0">
                <a:sym typeface="Symbol" pitchFamily="18" charset="2"/>
              </a:rPr>
              <a:t>שלב א' נרשום את ההסתברות של כל </a:t>
            </a:r>
            <a:r>
              <a:rPr lang="en-US" sz="1400" b="1" smtClean="0">
                <a:sym typeface="Symbol" pitchFamily="18" charset="2"/>
              </a:rPr>
              <a:t>P(A)</a:t>
            </a:r>
            <a:endParaRPr lang="he-IL" sz="1400" b="1" smtClean="0">
              <a:sym typeface="Symbol" pitchFamily="18" charset="2"/>
            </a:endParaRPr>
          </a:p>
          <a:p>
            <a:pPr lvl="1" eaLnBrk="1" hangingPunct="1"/>
            <a:r>
              <a:rPr lang="he-IL" sz="1800" smtClean="0">
                <a:sym typeface="Symbol" pitchFamily="18" charset="2"/>
              </a:rPr>
              <a:t>על כל ציר נכתוב כל ההסתברות המותנה </a:t>
            </a:r>
            <a:r>
              <a:rPr lang="en-US" sz="1400" b="1" smtClean="0">
                <a:sym typeface="Symbol" pitchFamily="18" charset="2"/>
              </a:rPr>
              <a:t>P(B|A)</a:t>
            </a:r>
            <a:r>
              <a:rPr lang="he-IL" sz="1400" b="1" smtClean="0">
                <a:sym typeface="Symbol" pitchFamily="18" charset="2"/>
              </a:rPr>
              <a:t>.</a:t>
            </a:r>
            <a:r>
              <a:rPr lang="he-IL" sz="1800" b="1" smtClean="0">
                <a:sym typeface="Symbol" pitchFamily="18" charset="2"/>
              </a:rPr>
              <a:t> </a:t>
            </a:r>
          </a:p>
          <a:p>
            <a:pPr lvl="1" eaLnBrk="1" hangingPunct="1"/>
            <a:r>
              <a:rPr lang="he-IL" sz="1800" smtClean="0">
                <a:sym typeface="Symbol" pitchFamily="18" charset="2"/>
              </a:rPr>
              <a:t>בכל צומת (עיגול) את מכפלת המאורעות (החיתוך) </a:t>
            </a:r>
            <a:r>
              <a:rPr lang="en-US" sz="1400" b="1" smtClean="0">
                <a:sym typeface="Symbol" pitchFamily="18" charset="2"/>
              </a:rPr>
              <a:t>P(AB)</a:t>
            </a:r>
            <a:r>
              <a:rPr lang="he-IL" sz="1400" b="1" smtClean="0">
                <a:sym typeface="Symbol" pitchFamily="18" charset="2"/>
              </a:rPr>
              <a:t>.</a:t>
            </a:r>
            <a:r>
              <a:rPr lang="en-US" sz="1400" b="1" smtClean="0">
                <a:sym typeface="Symbol" pitchFamily="18" charset="2"/>
              </a:rPr>
              <a:t> </a:t>
            </a:r>
            <a:endParaRPr lang="he-IL" sz="1800" smtClean="0">
              <a:sym typeface="Symbol" pitchFamily="18" charset="2"/>
            </a:endParaRPr>
          </a:p>
          <a:p>
            <a:pPr lvl="1" eaLnBrk="1" hangingPunct="1"/>
            <a:r>
              <a:rPr lang="he-IL" sz="1400" smtClean="0">
                <a:sym typeface="Symbol" pitchFamily="18" charset="2"/>
              </a:rPr>
              <a:t>אם המאורעות ממצים, סה"כ המאורעות מימין צריכים להיות שווים 1.</a:t>
            </a:r>
          </a:p>
          <a:p>
            <a:pPr lvl="1" eaLnBrk="1" hangingPunct="1"/>
            <a:r>
              <a:rPr lang="he-IL" sz="1800" smtClean="0">
                <a:sym typeface="Symbol" pitchFamily="18" charset="2"/>
              </a:rPr>
              <a:t>ההסתברות לתפוז מהשק האדום </a:t>
            </a:r>
            <a:r>
              <a:rPr lang="en-US" sz="1400" b="1" smtClean="0">
                <a:sym typeface="Symbol" pitchFamily="18" charset="2"/>
              </a:rPr>
              <a:t>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FF9900"/>
                </a:solidFill>
                <a:sym typeface="Symbol" pitchFamily="18" charset="2"/>
              </a:rPr>
              <a:t>Orange</a:t>
            </a:r>
            <a:r>
              <a:rPr lang="en-US" sz="1400" b="1" smtClean="0">
                <a:sym typeface="Symbol" pitchFamily="18" charset="2"/>
              </a:rPr>
              <a:t>) = 0.3</a:t>
            </a:r>
            <a:endParaRPr lang="he-IL" sz="1400" b="1" smtClean="0">
              <a:sym typeface="Symbol" pitchFamily="18" charset="2"/>
            </a:endParaRPr>
          </a:p>
          <a:p>
            <a:pPr eaLnBrk="1" hangingPunct="1"/>
            <a:endParaRPr lang="he-IL" sz="2000" smtClean="0">
              <a:sym typeface="Symbol" pitchFamily="18" charset="2"/>
            </a:endParaRPr>
          </a:p>
        </p:txBody>
      </p:sp>
      <p:grpSp>
        <p:nvGrpSpPr>
          <p:cNvPr id="2" name="Group 48"/>
          <p:cNvGrpSpPr>
            <a:grpSpLocks/>
          </p:cNvGrpSpPr>
          <p:nvPr/>
        </p:nvGrpSpPr>
        <p:grpSpPr bwMode="auto">
          <a:xfrm>
            <a:off x="0" y="3644900"/>
            <a:ext cx="3275013" cy="3213100"/>
            <a:chOff x="0" y="2296"/>
            <a:chExt cx="2063" cy="2024"/>
          </a:xfrm>
        </p:grpSpPr>
        <p:sp>
          <p:nvSpPr>
            <p:cNvPr id="27661" name="AutoShape 18"/>
            <p:cNvSpPr>
              <a:spLocks noChangeArrowheads="1"/>
            </p:cNvSpPr>
            <p:nvPr/>
          </p:nvSpPr>
          <p:spPr bwMode="auto">
            <a:xfrm>
              <a:off x="1020" y="2568"/>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27662" name="AutoShape 19"/>
            <p:cNvSpPr>
              <a:spLocks noChangeArrowheads="1"/>
            </p:cNvSpPr>
            <p:nvPr/>
          </p:nvSpPr>
          <p:spPr bwMode="auto">
            <a:xfrm>
              <a:off x="1746"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27663" name="AutoShape 27"/>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27664" name="Line 28"/>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27665" name="Line 29"/>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27666" name="Oval 30"/>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27667" name="Rectangle 31"/>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27668" name="Rectangle 32"/>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27669" name="Oval 33"/>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27670" name="Line 34"/>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27671" name="Line 35"/>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27672" name="Rectangle 36"/>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27673" name="Rectangle 37"/>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27674" name="Oval 38"/>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sz="1400" b="1"/>
                <a:t>0.3</a:t>
              </a:r>
            </a:p>
          </p:txBody>
        </p:sp>
        <p:sp>
          <p:nvSpPr>
            <p:cNvPr id="27675" name="Oval 39"/>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a:t>0.2</a:t>
              </a:r>
            </a:p>
          </p:txBody>
        </p:sp>
        <p:sp>
          <p:nvSpPr>
            <p:cNvPr id="27676" name="Line 40"/>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27677" name="Rectangle 41"/>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27678" name="Rectangle 42"/>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27679" name="Oval 43"/>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a:t>0.1</a:t>
              </a:r>
            </a:p>
          </p:txBody>
        </p:sp>
        <p:sp>
          <p:nvSpPr>
            <p:cNvPr id="27680" name="Oval 44"/>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a:t>0.4</a:t>
              </a:r>
            </a:p>
          </p:txBody>
        </p:sp>
        <p:sp>
          <p:nvSpPr>
            <p:cNvPr id="27681" name="Line 45"/>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grpSp>
      <p:sp>
        <p:nvSpPr>
          <p:cNvPr id="219182" name="AutoShape 4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19183" name="Object 47"/>
          <p:cNvGraphicFramePr>
            <a:graphicFrameLocks noChangeAspect="1"/>
          </p:cNvGraphicFramePr>
          <p:nvPr/>
        </p:nvGraphicFramePr>
        <p:xfrm>
          <a:off x="6227763" y="6308725"/>
          <a:ext cx="2114550" cy="247650"/>
        </p:xfrm>
        <a:graphic>
          <a:graphicData uri="http://schemas.openxmlformats.org/presentationml/2006/ole">
            <p:oleObj spid="_x0000_s27650" name="משוואה" r:id="rId4" imgW="1739880" imgH="203040" progId="Equation.3">
              <p:embed/>
            </p:oleObj>
          </a:graphicData>
        </a:graphic>
      </p:graphicFrame>
      <p:graphicFrame>
        <p:nvGraphicFramePr>
          <p:cNvPr id="219185" name="Object 49"/>
          <p:cNvGraphicFramePr>
            <a:graphicFrameLocks noChangeAspect="1"/>
          </p:cNvGraphicFramePr>
          <p:nvPr/>
        </p:nvGraphicFramePr>
        <p:xfrm>
          <a:off x="3419475" y="6237288"/>
          <a:ext cx="1333500" cy="419100"/>
        </p:xfrm>
        <a:graphic>
          <a:graphicData uri="http://schemas.openxmlformats.org/presentationml/2006/ole">
            <p:oleObj spid="_x0000_s27651" name="משוואה" r:id="rId5" imgW="1333440" imgH="419040" progId="Equation.3">
              <p:embed/>
            </p:oleObj>
          </a:graphicData>
        </a:graphic>
      </p:graphicFrame>
      <p:sp>
        <p:nvSpPr>
          <p:cNvPr id="219186" name="Line 50"/>
          <p:cNvSpPr>
            <a:spLocks noChangeShapeType="1"/>
          </p:cNvSpPr>
          <p:nvPr/>
        </p:nvSpPr>
        <p:spPr bwMode="auto">
          <a:xfrm>
            <a:off x="4859338" y="6453188"/>
            <a:ext cx="1152525" cy="0"/>
          </a:xfrm>
          <a:prstGeom prst="line">
            <a:avLst/>
          </a:prstGeom>
          <a:noFill/>
          <a:ln w="19050">
            <a:solidFill>
              <a:schemeClr val="tx1"/>
            </a:solidFill>
            <a:miter lim="800000"/>
            <a:headEnd type="diamond" w="med" len="med"/>
            <a:tailEnd type="triangle" w="med" len="med"/>
          </a:ln>
        </p:spPr>
        <p:txBody>
          <a:bodyPr wrap="none"/>
          <a:lstStyle/>
          <a:p>
            <a:endParaRPr lang="he-IL"/>
          </a:p>
        </p:txBody>
      </p:sp>
      <p:graphicFrame>
        <p:nvGraphicFramePr>
          <p:cNvPr id="219187" name="Object 51"/>
          <p:cNvGraphicFramePr>
            <a:graphicFrameLocks noChangeAspect="1"/>
          </p:cNvGraphicFramePr>
          <p:nvPr/>
        </p:nvGraphicFramePr>
        <p:xfrm>
          <a:off x="3132138" y="4365625"/>
          <a:ext cx="433387" cy="153988"/>
        </p:xfrm>
        <a:graphic>
          <a:graphicData uri="http://schemas.openxmlformats.org/presentationml/2006/ole">
            <p:oleObj spid="_x0000_s27652" name="משוואה" r:id="rId6" imgW="533160" imgH="190440" progId="Equation.3">
              <p:embed/>
            </p:oleObj>
          </a:graphicData>
        </a:graphic>
      </p:graphicFrame>
      <p:graphicFrame>
        <p:nvGraphicFramePr>
          <p:cNvPr id="219188" name="Object 52"/>
          <p:cNvGraphicFramePr>
            <a:graphicFrameLocks noChangeAspect="1"/>
          </p:cNvGraphicFramePr>
          <p:nvPr/>
        </p:nvGraphicFramePr>
        <p:xfrm>
          <a:off x="2051050" y="4581525"/>
          <a:ext cx="360363" cy="146050"/>
        </p:xfrm>
        <a:graphic>
          <a:graphicData uri="http://schemas.openxmlformats.org/presentationml/2006/ole">
            <p:oleObj spid="_x0000_s27653" name="משוואה" r:id="rId7" imgW="469800" imgH="190440" progId="Equation.3">
              <p:embed/>
            </p:oleObj>
          </a:graphicData>
        </a:graphic>
      </p:graphicFrame>
      <p:graphicFrame>
        <p:nvGraphicFramePr>
          <p:cNvPr id="219189" name="Object 53"/>
          <p:cNvGraphicFramePr>
            <a:graphicFrameLocks noChangeAspect="1"/>
          </p:cNvGraphicFramePr>
          <p:nvPr/>
        </p:nvGraphicFramePr>
        <p:xfrm>
          <a:off x="1395413" y="4868863"/>
          <a:ext cx="233362" cy="146050"/>
        </p:xfrm>
        <a:graphic>
          <a:graphicData uri="http://schemas.openxmlformats.org/presentationml/2006/ole">
            <p:oleObj spid="_x0000_s27654" name="משוואה" r:id="rId8" imgW="304560" imgH="190440" progId="Equation.3">
              <p:embed/>
            </p:oleObj>
          </a:graphicData>
        </a:graphic>
      </p:graphicFrame>
      <p:sp>
        <p:nvSpPr>
          <p:cNvPr id="27660" name="Oval 54"/>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fade">
                                      <p:cBhvr>
                                        <p:cTn id="7" dur="2000"/>
                                        <p:tgtEl>
                                          <p:spTgt spid="2191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animEffect transition="in" filter="fade">
                                      <p:cBhvr>
                                        <p:cTn id="11" dur="2000"/>
                                        <p:tgtEl>
                                          <p:spTgt spid="21913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animEffect transition="in" filter="fade">
                                      <p:cBhvr>
                                        <p:cTn id="15" dur="2000"/>
                                        <p:tgtEl>
                                          <p:spTgt spid="2191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9139">
                                            <p:txEl>
                                              <p:pRg st="3" end="3"/>
                                            </p:txEl>
                                          </p:spTgt>
                                        </p:tgtEl>
                                        <p:attrNameLst>
                                          <p:attrName>style.visibility</p:attrName>
                                        </p:attrNameLst>
                                      </p:cBhvr>
                                      <p:to>
                                        <p:strVal val="visible"/>
                                      </p:to>
                                    </p:set>
                                    <p:animEffect transition="in" filter="fade">
                                      <p:cBhvr>
                                        <p:cTn id="18" dur="2000"/>
                                        <p:tgtEl>
                                          <p:spTgt spid="219139">
                                            <p:txEl>
                                              <p:pRg st="3" end="3"/>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219139">
                                            <p:txEl>
                                              <p:pRg st="4" end="4"/>
                                            </p:txEl>
                                          </p:spTgt>
                                        </p:tgtEl>
                                        <p:attrNameLst>
                                          <p:attrName>style.visibility</p:attrName>
                                        </p:attrNameLst>
                                      </p:cBhvr>
                                      <p:to>
                                        <p:strVal val="visible"/>
                                      </p:to>
                                    </p:set>
                                    <p:animEffect transition="in" filter="fade">
                                      <p:cBhvr>
                                        <p:cTn id="22" dur="2000"/>
                                        <p:tgtEl>
                                          <p:spTgt spid="219139">
                                            <p:txEl>
                                              <p:pRg st="4" end="4"/>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219139">
                                            <p:txEl>
                                              <p:pRg st="5" end="5"/>
                                            </p:txEl>
                                          </p:spTgt>
                                        </p:tgtEl>
                                        <p:attrNameLst>
                                          <p:attrName>style.visibility</p:attrName>
                                        </p:attrNameLst>
                                      </p:cBhvr>
                                      <p:to>
                                        <p:strVal val="visible"/>
                                      </p:to>
                                    </p:set>
                                    <p:animEffect transition="in" filter="fade">
                                      <p:cBhvr>
                                        <p:cTn id="26" dur="2000"/>
                                        <p:tgtEl>
                                          <p:spTgt spid="219139">
                                            <p:txEl>
                                              <p:pRg st="5" end="5"/>
                                            </p:txEl>
                                          </p:spTgt>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219139">
                                            <p:txEl>
                                              <p:pRg st="6" end="6"/>
                                            </p:txEl>
                                          </p:spTgt>
                                        </p:tgtEl>
                                        <p:attrNameLst>
                                          <p:attrName>style.visibility</p:attrName>
                                        </p:attrNameLst>
                                      </p:cBhvr>
                                      <p:to>
                                        <p:strVal val="visible"/>
                                      </p:to>
                                    </p:set>
                                    <p:animEffect transition="in" filter="fade">
                                      <p:cBhvr>
                                        <p:cTn id="30" dur="2000"/>
                                        <p:tgtEl>
                                          <p:spTgt spid="219139">
                                            <p:txEl>
                                              <p:pRg st="6" end="6"/>
                                            </p:txEl>
                                          </p:spTgt>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219139">
                                            <p:txEl>
                                              <p:pRg st="7" end="7"/>
                                            </p:txEl>
                                          </p:spTgt>
                                        </p:tgtEl>
                                        <p:attrNameLst>
                                          <p:attrName>style.visibility</p:attrName>
                                        </p:attrNameLst>
                                      </p:cBhvr>
                                      <p:to>
                                        <p:strVal val="visible"/>
                                      </p:to>
                                    </p:set>
                                    <p:animEffect transition="in" filter="fade">
                                      <p:cBhvr>
                                        <p:cTn id="34" dur="2000"/>
                                        <p:tgtEl>
                                          <p:spTgt spid="219139">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0"/>
                                        <p:tgtEl>
                                          <p:spTgt spid="2"/>
                                        </p:tgtEl>
                                      </p:cBhvr>
                                    </p:animEffect>
                                  </p:childTnLst>
                                </p:cTn>
                              </p:par>
                              <p:par>
                                <p:cTn id="38" presetID="55" presetClass="entr" presetSubtype="0" fill="hold" nodeType="withEffect">
                                  <p:stCondLst>
                                    <p:cond delay="0"/>
                                  </p:stCondLst>
                                  <p:childTnLst>
                                    <p:set>
                                      <p:cBhvr>
                                        <p:cTn id="39" dur="1" fill="hold">
                                          <p:stCondLst>
                                            <p:cond delay="0"/>
                                          </p:stCondLst>
                                        </p:cTn>
                                        <p:tgtEl>
                                          <p:spTgt spid="219183"/>
                                        </p:tgtEl>
                                        <p:attrNameLst>
                                          <p:attrName>style.visibility</p:attrName>
                                        </p:attrNameLst>
                                      </p:cBhvr>
                                      <p:to>
                                        <p:strVal val="visible"/>
                                      </p:to>
                                    </p:set>
                                    <p:anim calcmode="lin" valueType="num">
                                      <p:cBhvr>
                                        <p:cTn id="40" dur="1000" fill="hold"/>
                                        <p:tgtEl>
                                          <p:spTgt spid="219183"/>
                                        </p:tgtEl>
                                        <p:attrNameLst>
                                          <p:attrName>ppt_w</p:attrName>
                                        </p:attrNameLst>
                                      </p:cBhvr>
                                      <p:tavLst>
                                        <p:tav tm="0">
                                          <p:val>
                                            <p:strVal val="#ppt_w*0.70"/>
                                          </p:val>
                                        </p:tav>
                                        <p:tav tm="100000">
                                          <p:val>
                                            <p:strVal val="#ppt_w"/>
                                          </p:val>
                                        </p:tav>
                                      </p:tavLst>
                                    </p:anim>
                                    <p:anim calcmode="lin" valueType="num">
                                      <p:cBhvr>
                                        <p:cTn id="41" dur="1000" fill="hold"/>
                                        <p:tgtEl>
                                          <p:spTgt spid="219183"/>
                                        </p:tgtEl>
                                        <p:attrNameLst>
                                          <p:attrName>ppt_h</p:attrName>
                                        </p:attrNameLst>
                                      </p:cBhvr>
                                      <p:tavLst>
                                        <p:tav tm="0">
                                          <p:val>
                                            <p:strVal val="#ppt_h"/>
                                          </p:val>
                                        </p:tav>
                                        <p:tav tm="100000">
                                          <p:val>
                                            <p:strVal val="#ppt_h"/>
                                          </p:val>
                                        </p:tav>
                                      </p:tavLst>
                                    </p:anim>
                                    <p:animEffect transition="in" filter="fade">
                                      <p:cBhvr>
                                        <p:cTn id="42" dur="1000"/>
                                        <p:tgtEl>
                                          <p:spTgt spid="21918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219186"/>
                                        </p:tgtEl>
                                        <p:attrNameLst>
                                          <p:attrName>style.visibility</p:attrName>
                                        </p:attrNameLst>
                                      </p:cBhvr>
                                      <p:to>
                                        <p:strVal val="visible"/>
                                      </p:to>
                                    </p:set>
                                    <p:anim calcmode="lin" valueType="num">
                                      <p:cBhvr>
                                        <p:cTn id="45" dur="1000" fill="hold"/>
                                        <p:tgtEl>
                                          <p:spTgt spid="219186"/>
                                        </p:tgtEl>
                                        <p:attrNameLst>
                                          <p:attrName>ppt_w</p:attrName>
                                        </p:attrNameLst>
                                      </p:cBhvr>
                                      <p:tavLst>
                                        <p:tav tm="0">
                                          <p:val>
                                            <p:strVal val="#ppt_w*0.70"/>
                                          </p:val>
                                        </p:tav>
                                        <p:tav tm="100000">
                                          <p:val>
                                            <p:strVal val="#ppt_w"/>
                                          </p:val>
                                        </p:tav>
                                      </p:tavLst>
                                    </p:anim>
                                    <p:anim calcmode="lin" valueType="num">
                                      <p:cBhvr>
                                        <p:cTn id="46" dur="1000" fill="hold"/>
                                        <p:tgtEl>
                                          <p:spTgt spid="219186"/>
                                        </p:tgtEl>
                                        <p:attrNameLst>
                                          <p:attrName>ppt_h</p:attrName>
                                        </p:attrNameLst>
                                      </p:cBhvr>
                                      <p:tavLst>
                                        <p:tav tm="0">
                                          <p:val>
                                            <p:strVal val="#ppt_h"/>
                                          </p:val>
                                        </p:tav>
                                        <p:tav tm="100000">
                                          <p:val>
                                            <p:strVal val="#ppt_h"/>
                                          </p:val>
                                        </p:tav>
                                      </p:tavLst>
                                    </p:anim>
                                    <p:animEffect transition="in" filter="fade">
                                      <p:cBhvr>
                                        <p:cTn id="47" dur="1000"/>
                                        <p:tgtEl>
                                          <p:spTgt spid="219186"/>
                                        </p:tgtEl>
                                      </p:cBhvr>
                                    </p:animEffect>
                                  </p:childTnLst>
                                </p:cTn>
                              </p:par>
                              <p:par>
                                <p:cTn id="48" presetID="55" presetClass="entr" presetSubtype="0" fill="hold" nodeType="withEffect">
                                  <p:stCondLst>
                                    <p:cond delay="0"/>
                                  </p:stCondLst>
                                  <p:childTnLst>
                                    <p:set>
                                      <p:cBhvr>
                                        <p:cTn id="49" dur="1" fill="hold">
                                          <p:stCondLst>
                                            <p:cond delay="0"/>
                                          </p:stCondLst>
                                        </p:cTn>
                                        <p:tgtEl>
                                          <p:spTgt spid="219185"/>
                                        </p:tgtEl>
                                        <p:attrNameLst>
                                          <p:attrName>style.visibility</p:attrName>
                                        </p:attrNameLst>
                                      </p:cBhvr>
                                      <p:to>
                                        <p:strVal val="visible"/>
                                      </p:to>
                                    </p:set>
                                    <p:anim calcmode="lin" valueType="num">
                                      <p:cBhvr>
                                        <p:cTn id="50" dur="1000" fill="hold"/>
                                        <p:tgtEl>
                                          <p:spTgt spid="219185"/>
                                        </p:tgtEl>
                                        <p:attrNameLst>
                                          <p:attrName>ppt_w</p:attrName>
                                        </p:attrNameLst>
                                      </p:cBhvr>
                                      <p:tavLst>
                                        <p:tav tm="0">
                                          <p:val>
                                            <p:strVal val="#ppt_w*0.70"/>
                                          </p:val>
                                        </p:tav>
                                        <p:tav tm="100000">
                                          <p:val>
                                            <p:strVal val="#ppt_w"/>
                                          </p:val>
                                        </p:tav>
                                      </p:tavLst>
                                    </p:anim>
                                    <p:anim calcmode="lin" valueType="num">
                                      <p:cBhvr>
                                        <p:cTn id="51" dur="1000" fill="hold"/>
                                        <p:tgtEl>
                                          <p:spTgt spid="219185"/>
                                        </p:tgtEl>
                                        <p:attrNameLst>
                                          <p:attrName>ppt_h</p:attrName>
                                        </p:attrNameLst>
                                      </p:cBhvr>
                                      <p:tavLst>
                                        <p:tav tm="0">
                                          <p:val>
                                            <p:strVal val="#ppt_h"/>
                                          </p:val>
                                        </p:tav>
                                        <p:tav tm="100000">
                                          <p:val>
                                            <p:strVal val="#ppt_h"/>
                                          </p:val>
                                        </p:tav>
                                      </p:tavLst>
                                    </p:anim>
                                    <p:animEffect transition="in" filter="fade">
                                      <p:cBhvr>
                                        <p:cTn id="52" dur="1000"/>
                                        <p:tgtEl>
                                          <p:spTgt spid="219185"/>
                                        </p:tgtEl>
                                      </p:cBhvr>
                                    </p:animEffect>
                                  </p:childTnLst>
                                </p:cTn>
                              </p:par>
                              <p:par>
                                <p:cTn id="53" presetID="55" presetClass="entr" presetSubtype="0" fill="hold" nodeType="withEffect">
                                  <p:stCondLst>
                                    <p:cond delay="0"/>
                                  </p:stCondLst>
                                  <p:childTnLst>
                                    <p:set>
                                      <p:cBhvr>
                                        <p:cTn id="54" dur="1" fill="hold">
                                          <p:stCondLst>
                                            <p:cond delay="0"/>
                                          </p:stCondLst>
                                        </p:cTn>
                                        <p:tgtEl>
                                          <p:spTgt spid="219187"/>
                                        </p:tgtEl>
                                        <p:attrNameLst>
                                          <p:attrName>style.visibility</p:attrName>
                                        </p:attrNameLst>
                                      </p:cBhvr>
                                      <p:to>
                                        <p:strVal val="visible"/>
                                      </p:to>
                                    </p:set>
                                    <p:anim calcmode="lin" valueType="num">
                                      <p:cBhvr>
                                        <p:cTn id="55" dur="1000" fill="hold"/>
                                        <p:tgtEl>
                                          <p:spTgt spid="219187"/>
                                        </p:tgtEl>
                                        <p:attrNameLst>
                                          <p:attrName>ppt_w</p:attrName>
                                        </p:attrNameLst>
                                      </p:cBhvr>
                                      <p:tavLst>
                                        <p:tav tm="0">
                                          <p:val>
                                            <p:strVal val="#ppt_w*0.70"/>
                                          </p:val>
                                        </p:tav>
                                        <p:tav tm="100000">
                                          <p:val>
                                            <p:strVal val="#ppt_w"/>
                                          </p:val>
                                        </p:tav>
                                      </p:tavLst>
                                    </p:anim>
                                    <p:anim calcmode="lin" valueType="num">
                                      <p:cBhvr>
                                        <p:cTn id="56" dur="1000" fill="hold"/>
                                        <p:tgtEl>
                                          <p:spTgt spid="219187"/>
                                        </p:tgtEl>
                                        <p:attrNameLst>
                                          <p:attrName>ppt_h</p:attrName>
                                        </p:attrNameLst>
                                      </p:cBhvr>
                                      <p:tavLst>
                                        <p:tav tm="0">
                                          <p:val>
                                            <p:strVal val="#ppt_h"/>
                                          </p:val>
                                        </p:tav>
                                        <p:tav tm="100000">
                                          <p:val>
                                            <p:strVal val="#ppt_h"/>
                                          </p:val>
                                        </p:tav>
                                      </p:tavLst>
                                    </p:anim>
                                    <p:animEffect transition="in" filter="fade">
                                      <p:cBhvr>
                                        <p:cTn id="57" dur="1000"/>
                                        <p:tgtEl>
                                          <p:spTgt spid="219187"/>
                                        </p:tgtEl>
                                      </p:cBhvr>
                                    </p:animEffect>
                                  </p:childTnLst>
                                </p:cTn>
                              </p:par>
                              <p:par>
                                <p:cTn id="58" presetID="55" presetClass="entr" presetSubtype="0" fill="hold" nodeType="withEffect">
                                  <p:stCondLst>
                                    <p:cond delay="0"/>
                                  </p:stCondLst>
                                  <p:childTnLst>
                                    <p:set>
                                      <p:cBhvr>
                                        <p:cTn id="59" dur="1" fill="hold">
                                          <p:stCondLst>
                                            <p:cond delay="0"/>
                                          </p:stCondLst>
                                        </p:cTn>
                                        <p:tgtEl>
                                          <p:spTgt spid="219188"/>
                                        </p:tgtEl>
                                        <p:attrNameLst>
                                          <p:attrName>style.visibility</p:attrName>
                                        </p:attrNameLst>
                                      </p:cBhvr>
                                      <p:to>
                                        <p:strVal val="visible"/>
                                      </p:to>
                                    </p:set>
                                    <p:anim calcmode="lin" valueType="num">
                                      <p:cBhvr>
                                        <p:cTn id="60" dur="1000" fill="hold"/>
                                        <p:tgtEl>
                                          <p:spTgt spid="219188"/>
                                        </p:tgtEl>
                                        <p:attrNameLst>
                                          <p:attrName>ppt_w</p:attrName>
                                        </p:attrNameLst>
                                      </p:cBhvr>
                                      <p:tavLst>
                                        <p:tav tm="0">
                                          <p:val>
                                            <p:strVal val="#ppt_w*0.70"/>
                                          </p:val>
                                        </p:tav>
                                        <p:tav tm="100000">
                                          <p:val>
                                            <p:strVal val="#ppt_w"/>
                                          </p:val>
                                        </p:tav>
                                      </p:tavLst>
                                    </p:anim>
                                    <p:anim calcmode="lin" valueType="num">
                                      <p:cBhvr>
                                        <p:cTn id="61" dur="1000" fill="hold"/>
                                        <p:tgtEl>
                                          <p:spTgt spid="219188"/>
                                        </p:tgtEl>
                                        <p:attrNameLst>
                                          <p:attrName>ppt_h</p:attrName>
                                        </p:attrNameLst>
                                      </p:cBhvr>
                                      <p:tavLst>
                                        <p:tav tm="0">
                                          <p:val>
                                            <p:strVal val="#ppt_h"/>
                                          </p:val>
                                        </p:tav>
                                        <p:tav tm="100000">
                                          <p:val>
                                            <p:strVal val="#ppt_h"/>
                                          </p:val>
                                        </p:tav>
                                      </p:tavLst>
                                    </p:anim>
                                    <p:animEffect transition="in" filter="fade">
                                      <p:cBhvr>
                                        <p:cTn id="62" dur="1000"/>
                                        <p:tgtEl>
                                          <p:spTgt spid="219188"/>
                                        </p:tgtEl>
                                      </p:cBhvr>
                                    </p:animEffect>
                                  </p:childTnLst>
                                </p:cTn>
                              </p:par>
                              <p:par>
                                <p:cTn id="63" presetID="55" presetClass="entr" presetSubtype="0" fill="hold" nodeType="withEffect">
                                  <p:stCondLst>
                                    <p:cond delay="0"/>
                                  </p:stCondLst>
                                  <p:childTnLst>
                                    <p:set>
                                      <p:cBhvr>
                                        <p:cTn id="64" dur="1" fill="hold">
                                          <p:stCondLst>
                                            <p:cond delay="0"/>
                                          </p:stCondLst>
                                        </p:cTn>
                                        <p:tgtEl>
                                          <p:spTgt spid="219189"/>
                                        </p:tgtEl>
                                        <p:attrNameLst>
                                          <p:attrName>style.visibility</p:attrName>
                                        </p:attrNameLst>
                                      </p:cBhvr>
                                      <p:to>
                                        <p:strVal val="visible"/>
                                      </p:to>
                                    </p:set>
                                    <p:anim calcmode="lin" valueType="num">
                                      <p:cBhvr>
                                        <p:cTn id="65" dur="1000" fill="hold"/>
                                        <p:tgtEl>
                                          <p:spTgt spid="219189"/>
                                        </p:tgtEl>
                                        <p:attrNameLst>
                                          <p:attrName>ppt_w</p:attrName>
                                        </p:attrNameLst>
                                      </p:cBhvr>
                                      <p:tavLst>
                                        <p:tav tm="0">
                                          <p:val>
                                            <p:strVal val="#ppt_w*0.70"/>
                                          </p:val>
                                        </p:tav>
                                        <p:tav tm="100000">
                                          <p:val>
                                            <p:strVal val="#ppt_w"/>
                                          </p:val>
                                        </p:tav>
                                      </p:tavLst>
                                    </p:anim>
                                    <p:anim calcmode="lin" valueType="num">
                                      <p:cBhvr>
                                        <p:cTn id="66" dur="1000" fill="hold"/>
                                        <p:tgtEl>
                                          <p:spTgt spid="219189"/>
                                        </p:tgtEl>
                                        <p:attrNameLst>
                                          <p:attrName>ppt_h</p:attrName>
                                        </p:attrNameLst>
                                      </p:cBhvr>
                                      <p:tavLst>
                                        <p:tav tm="0">
                                          <p:val>
                                            <p:strVal val="#ppt_h"/>
                                          </p:val>
                                        </p:tav>
                                        <p:tav tm="100000">
                                          <p:val>
                                            <p:strVal val="#ppt_h"/>
                                          </p:val>
                                        </p:tav>
                                      </p:tavLst>
                                    </p:anim>
                                    <p:animEffect transition="in" filter="fade">
                                      <p:cBhvr>
                                        <p:cTn id="67" dur="1000"/>
                                        <p:tgtEl>
                                          <p:spTgt spid="21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P spid="21918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p:txBody>
          <a:bodyPr/>
          <a:lstStyle/>
          <a:p>
            <a:pPr algn="r" eaLnBrk="1" hangingPunct="1"/>
            <a:r>
              <a:rPr lang="he-IL" sz="4000" smtClean="0"/>
              <a:t>דיאגראמת עץ (2)</a:t>
            </a:r>
            <a:endParaRPr lang="en-US" sz="4000" smtClean="0"/>
          </a:p>
        </p:txBody>
      </p:sp>
      <p:sp>
        <p:nvSpPr>
          <p:cNvPr id="280579" name="Rectangle 3"/>
          <p:cNvSpPr>
            <a:spLocks noGrp="1" noChangeArrowheads="1"/>
          </p:cNvSpPr>
          <p:nvPr>
            <p:ph type="body" idx="1"/>
          </p:nvPr>
        </p:nvSpPr>
        <p:spPr>
          <a:xfrm>
            <a:off x="250825" y="2017713"/>
            <a:ext cx="8704263" cy="4114800"/>
          </a:xfrm>
        </p:spPr>
        <p:txBody>
          <a:bodyPr/>
          <a:lstStyle/>
          <a:p>
            <a:pPr eaLnBrk="1" hangingPunct="1">
              <a:lnSpc>
                <a:spcPct val="90000"/>
              </a:lnSpc>
            </a:pPr>
            <a:r>
              <a:rPr lang="he-IL" sz="2800" smtClean="0">
                <a:sym typeface="Symbol" pitchFamily="18" charset="2"/>
              </a:rPr>
              <a:t>דוגמא: בשק </a:t>
            </a:r>
            <a:r>
              <a:rPr lang="he-IL" sz="2800" smtClean="0">
                <a:solidFill>
                  <a:schemeClr val="hlink"/>
                </a:solidFill>
                <a:sym typeface="Symbol" pitchFamily="18" charset="2"/>
              </a:rPr>
              <a:t>אדום</a:t>
            </a:r>
            <a:r>
              <a:rPr lang="he-IL" sz="2800" smtClean="0">
                <a:sym typeface="Symbol" pitchFamily="18" charset="2"/>
              </a:rPr>
              <a:t> 60 תפוזים ו – 40 תפוחים. בשק </a:t>
            </a:r>
            <a:r>
              <a:rPr lang="he-IL" sz="2800" smtClean="0">
                <a:solidFill>
                  <a:schemeClr val="folHlink"/>
                </a:solidFill>
                <a:sym typeface="Symbol" pitchFamily="18" charset="2"/>
              </a:rPr>
              <a:t>כחול</a:t>
            </a:r>
            <a:r>
              <a:rPr lang="he-IL" sz="2800" smtClean="0">
                <a:sym typeface="Symbol" pitchFamily="18" charset="2"/>
              </a:rPr>
              <a:t> נמצאים 20 תפוזים ו – 80 תפוחים. אדם בוחר שק באקראי ומוציא מתוכו פרי:</a:t>
            </a:r>
          </a:p>
          <a:p>
            <a:pPr lvl="1" eaLnBrk="1" hangingPunct="1">
              <a:lnSpc>
                <a:spcPct val="90000"/>
              </a:lnSpc>
            </a:pPr>
            <a:r>
              <a:rPr lang="he-IL" sz="2400" smtClean="0">
                <a:sym typeface="Symbol" pitchFamily="18" charset="2"/>
              </a:rPr>
              <a:t>מה ההסתברות לתפוז מהשק הכחול?</a:t>
            </a:r>
          </a:p>
          <a:p>
            <a:pPr lvl="1" eaLnBrk="1" hangingPunct="1">
              <a:lnSpc>
                <a:spcPct val="90000"/>
              </a:lnSpc>
            </a:pPr>
            <a:r>
              <a:rPr lang="en-US" sz="1800" b="1" smtClean="0">
                <a:sym typeface="Symbol" pitchFamily="18" charset="2"/>
              </a:rPr>
              <a:t>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FF9900"/>
                </a:solidFill>
                <a:sym typeface="Symbol" pitchFamily="18" charset="2"/>
              </a:rPr>
              <a:t>Orange</a:t>
            </a:r>
            <a:r>
              <a:rPr lang="en-US" sz="1800" b="1" smtClean="0">
                <a:sym typeface="Symbol" pitchFamily="18" charset="2"/>
              </a:rPr>
              <a:t>) = 0.1</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לתפוח מהשק הכחול?</a:t>
            </a:r>
          </a:p>
          <a:p>
            <a:pPr lvl="1" eaLnBrk="1" hangingPunct="1">
              <a:lnSpc>
                <a:spcPct val="90000"/>
              </a:lnSpc>
            </a:pPr>
            <a:r>
              <a:rPr lang="en-US" sz="1800" b="1" smtClean="0">
                <a:sym typeface="Symbol" pitchFamily="18" charset="2"/>
              </a:rPr>
              <a:t>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0.4</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לתפוח מהשק האדום?</a:t>
            </a:r>
          </a:p>
          <a:p>
            <a:pPr lvl="1" eaLnBrk="1" hangingPunct="1">
              <a:lnSpc>
                <a:spcPct val="90000"/>
              </a:lnSpc>
            </a:pPr>
            <a:r>
              <a:rPr lang="he-IL" sz="2400" smtClean="0">
                <a:sym typeface="Symbol" pitchFamily="18" charset="2"/>
              </a:rPr>
              <a:t> </a:t>
            </a:r>
            <a:r>
              <a:rPr lang="en-US" sz="1800" b="1" smtClean="0">
                <a:sym typeface="Symbol" pitchFamily="18" charset="2"/>
              </a:rPr>
              <a:t>P (</a:t>
            </a:r>
            <a:r>
              <a:rPr lang="en-US" sz="1800" b="1" smtClean="0">
                <a:solidFill>
                  <a:schemeClr val="hlink"/>
                </a:solidFill>
                <a:sym typeface="Symbol" pitchFamily="18" charset="2"/>
              </a:rPr>
              <a:t>Red</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0.2</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להוציא תפוח?</a:t>
            </a:r>
          </a:p>
          <a:p>
            <a:pPr lvl="1" eaLnBrk="1" hangingPunct="1">
              <a:lnSpc>
                <a:spcPct val="90000"/>
              </a:lnSpc>
            </a:pPr>
            <a:r>
              <a:rPr lang="en-US" sz="1800" b="1" smtClean="0">
                <a:sym typeface="Symbol" pitchFamily="18" charset="2"/>
              </a:rPr>
              <a:t>P (</a:t>
            </a:r>
            <a:r>
              <a:rPr lang="en-US" sz="1800" b="1" smtClean="0">
                <a:solidFill>
                  <a:schemeClr val="hlink"/>
                </a:solidFill>
                <a:sym typeface="Symbol" pitchFamily="18" charset="2"/>
              </a:rPr>
              <a:t>Red</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0.6</a:t>
            </a:r>
            <a:endParaRPr lang="he-IL" sz="1800" b="1" smtClean="0">
              <a:sym typeface="Symbol" pitchFamily="18" charset="2"/>
            </a:endParaRPr>
          </a:p>
          <a:p>
            <a:pPr lvl="1" eaLnBrk="1" hangingPunct="1">
              <a:lnSpc>
                <a:spcPct val="90000"/>
              </a:lnSpc>
            </a:pPr>
            <a:r>
              <a:rPr lang="he-IL" sz="1800" smtClean="0">
                <a:sym typeface="Symbol" pitchFamily="18" charset="2"/>
              </a:rPr>
              <a:t>נוסחת ההסתברות השלמה</a:t>
            </a:r>
          </a:p>
        </p:txBody>
      </p:sp>
      <p:grpSp>
        <p:nvGrpSpPr>
          <p:cNvPr id="2" name="Group 26"/>
          <p:cNvGrpSpPr>
            <a:grpSpLocks/>
          </p:cNvGrpSpPr>
          <p:nvPr/>
        </p:nvGrpSpPr>
        <p:grpSpPr bwMode="auto">
          <a:xfrm>
            <a:off x="0" y="3644900"/>
            <a:ext cx="3275013" cy="3213100"/>
            <a:chOff x="0" y="2296"/>
            <a:chExt cx="2063" cy="2024"/>
          </a:xfrm>
        </p:grpSpPr>
        <p:sp>
          <p:nvSpPr>
            <p:cNvPr id="28684" name="AutoShape 4"/>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28685" name="Line 5"/>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28686" name="Line 6"/>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28687" name="Oval 7"/>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28688" name="Rectangle 8"/>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28689" name="Rectangle 9"/>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28690" name="Oval 10"/>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28691" name="Line 11"/>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28692" name="Line 12"/>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28693" name="Rectangle 13"/>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28694" name="Rectangle 14"/>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28695" name="Oval 15"/>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b="1"/>
                <a:t>0.3</a:t>
              </a:r>
            </a:p>
          </p:txBody>
        </p:sp>
        <p:sp>
          <p:nvSpPr>
            <p:cNvPr id="28696" name="AutoShape 16"/>
            <p:cNvSpPr>
              <a:spLocks noChangeArrowheads="1"/>
            </p:cNvSpPr>
            <p:nvPr/>
          </p:nvSpPr>
          <p:spPr bwMode="auto">
            <a:xfrm>
              <a:off x="1020" y="2568"/>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28697" name="AutoShape 17"/>
            <p:cNvSpPr>
              <a:spLocks noChangeArrowheads="1"/>
            </p:cNvSpPr>
            <p:nvPr/>
          </p:nvSpPr>
          <p:spPr bwMode="auto">
            <a:xfrm>
              <a:off x="1701"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28698" name="Oval 18"/>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b="1"/>
                <a:t>0.2</a:t>
              </a:r>
            </a:p>
          </p:txBody>
        </p:sp>
        <p:sp>
          <p:nvSpPr>
            <p:cNvPr id="28699" name="Line 19"/>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28700" name="Rectangle 20"/>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28701" name="Rectangle 21"/>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28702" name="Oval 22"/>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b="1"/>
                <a:t>0.1</a:t>
              </a:r>
            </a:p>
          </p:txBody>
        </p:sp>
        <p:sp>
          <p:nvSpPr>
            <p:cNvPr id="28703" name="Oval 23"/>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b="1"/>
                <a:t>0.4</a:t>
              </a:r>
            </a:p>
          </p:txBody>
        </p:sp>
        <p:sp>
          <p:nvSpPr>
            <p:cNvPr id="28704" name="Line 24"/>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grpSp>
      <p:sp>
        <p:nvSpPr>
          <p:cNvPr id="280601" name="AutoShape 2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80603" name="Object 27"/>
          <p:cNvGraphicFramePr>
            <a:graphicFrameLocks noChangeAspect="1"/>
          </p:cNvGraphicFramePr>
          <p:nvPr/>
        </p:nvGraphicFramePr>
        <p:xfrm>
          <a:off x="3492500" y="3284538"/>
          <a:ext cx="2114550" cy="247650"/>
        </p:xfrm>
        <a:graphic>
          <a:graphicData uri="http://schemas.openxmlformats.org/presentationml/2006/ole">
            <p:oleObj spid="_x0000_s28674" name="משוואה" r:id="rId4" imgW="1739880" imgH="203040" progId="Equation.3">
              <p:embed/>
            </p:oleObj>
          </a:graphicData>
        </a:graphic>
      </p:graphicFrame>
      <p:sp>
        <p:nvSpPr>
          <p:cNvPr id="280604" name="Rectangle 28"/>
          <p:cNvSpPr>
            <a:spLocks noChangeArrowheads="1"/>
          </p:cNvSpPr>
          <p:nvPr/>
        </p:nvSpPr>
        <p:spPr bwMode="auto">
          <a:xfrm>
            <a:off x="3708400" y="5805488"/>
            <a:ext cx="2303463" cy="287337"/>
          </a:xfrm>
          <a:prstGeom prst="rect">
            <a:avLst/>
          </a:prstGeom>
          <a:solidFill>
            <a:srgbClr val="FFFF99"/>
          </a:solidFill>
          <a:ln w="19050">
            <a:solidFill>
              <a:schemeClr val="tx1"/>
            </a:solidFill>
            <a:miter lim="800000"/>
            <a:headEnd/>
            <a:tailEnd/>
          </a:ln>
        </p:spPr>
        <p:txBody>
          <a:bodyPr wrap="none" anchor="ctr"/>
          <a:lstStyle/>
          <a:p>
            <a:pPr algn="ctr"/>
            <a:r>
              <a:rPr lang="en-US" b="1">
                <a:sym typeface="Symbol" pitchFamily="18" charset="2"/>
              </a:rPr>
              <a:t>P(Bi) = P(A1Bi)+P(A2Bi)</a:t>
            </a:r>
          </a:p>
        </p:txBody>
      </p:sp>
      <p:graphicFrame>
        <p:nvGraphicFramePr>
          <p:cNvPr id="280605" name="Object 29"/>
          <p:cNvGraphicFramePr>
            <a:graphicFrameLocks noChangeAspect="1"/>
          </p:cNvGraphicFramePr>
          <p:nvPr/>
        </p:nvGraphicFramePr>
        <p:xfrm>
          <a:off x="3132138" y="4365625"/>
          <a:ext cx="433387" cy="153988"/>
        </p:xfrm>
        <a:graphic>
          <a:graphicData uri="http://schemas.openxmlformats.org/presentationml/2006/ole">
            <p:oleObj spid="_x0000_s28675" name="משוואה" r:id="rId5" imgW="533160" imgH="190440" progId="Equation.3">
              <p:embed/>
            </p:oleObj>
          </a:graphicData>
        </a:graphic>
      </p:graphicFrame>
      <p:graphicFrame>
        <p:nvGraphicFramePr>
          <p:cNvPr id="280606" name="Object 30"/>
          <p:cNvGraphicFramePr>
            <a:graphicFrameLocks noChangeAspect="1"/>
          </p:cNvGraphicFramePr>
          <p:nvPr/>
        </p:nvGraphicFramePr>
        <p:xfrm>
          <a:off x="2051050" y="4581525"/>
          <a:ext cx="360363" cy="146050"/>
        </p:xfrm>
        <a:graphic>
          <a:graphicData uri="http://schemas.openxmlformats.org/presentationml/2006/ole">
            <p:oleObj spid="_x0000_s28676" name="משוואה" r:id="rId6" imgW="469800" imgH="190440" progId="Equation.3">
              <p:embed/>
            </p:oleObj>
          </a:graphicData>
        </a:graphic>
      </p:graphicFrame>
      <p:graphicFrame>
        <p:nvGraphicFramePr>
          <p:cNvPr id="280607" name="Object 31"/>
          <p:cNvGraphicFramePr>
            <a:graphicFrameLocks noChangeAspect="1"/>
          </p:cNvGraphicFramePr>
          <p:nvPr/>
        </p:nvGraphicFramePr>
        <p:xfrm>
          <a:off x="1395413" y="4868863"/>
          <a:ext cx="233362" cy="146050"/>
        </p:xfrm>
        <a:graphic>
          <a:graphicData uri="http://schemas.openxmlformats.org/presentationml/2006/ole">
            <p:oleObj spid="_x0000_s28677" name="משוואה" r:id="rId7" imgW="304560" imgH="190440" progId="Equation.3">
              <p:embed/>
            </p:oleObj>
          </a:graphicData>
        </a:graphic>
      </p:graphicFrame>
      <p:sp>
        <p:nvSpPr>
          <p:cNvPr id="28683" name="Oval 32"/>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fade">
                                      <p:cBhvr>
                                        <p:cTn id="7" dur="2000"/>
                                        <p:tgtEl>
                                          <p:spTgt spid="280579">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0"/>
                                        <p:tgtEl>
                                          <p:spTgt spid="2"/>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280579">
                                            <p:txEl>
                                              <p:pRg st="1" end="1"/>
                                            </p:txEl>
                                          </p:spTgt>
                                        </p:tgtEl>
                                        <p:attrNameLst>
                                          <p:attrName>style.visibility</p:attrName>
                                        </p:attrNameLst>
                                      </p:cBhvr>
                                      <p:to>
                                        <p:strVal val="visible"/>
                                      </p:to>
                                    </p:set>
                                    <p:animEffect transition="in" filter="fade">
                                      <p:cBhvr>
                                        <p:cTn id="15" dur="2000"/>
                                        <p:tgtEl>
                                          <p:spTgt spid="280579">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280603"/>
                                        </p:tgtEl>
                                        <p:attrNameLst>
                                          <p:attrName>style.visibility</p:attrName>
                                        </p:attrNameLst>
                                      </p:cBhvr>
                                      <p:to>
                                        <p:strVal val="visible"/>
                                      </p:to>
                                    </p:set>
                                    <p:anim calcmode="lin" valueType="num">
                                      <p:cBhvr>
                                        <p:cTn id="18" dur="1000" fill="hold"/>
                                        <p:tgtEl>
                                          <p:spTgt spid="280603"/>
                                        </p:tgtEl>
                                        <p:attrNameLst>
                                          <p:attrName>ppt_w</p:attrName>
                                        </p:attrNameLst>
                                      </p:cBhvr>
                                      <p:tavLst>
                                        <p:tav tm="0">
                                          <p:val>
                                            <p:strVal val="#ppt_w*0.70"/>
                                          </p:val>
                                        </p:tav>
                                        <p:tav tm="100000">
                                          <p:val>
                                            <p:strVal val="#ppt_w"/>
                                          </p:val>
                                        </p:tav>
                                      </p:tavLst>
                                    </p:anim>
                                    <p:anim calcmode="lin" valueType="num">
                                      <p:cBhvr>
                                        <p:cTn id="19" dur="1000" fill="hold"/>
                                        <p:tgtEl>
                                          <p:spTgt spid="280603"/>
                                        </p:tgtEl>
                                        <p:attrNameLst>
                                          <p:attrName>ppt_h</p:attrName>
                                        </p:attrNameLst>
                                      </p:cBhvr>
                                      <p:tavLst>
                                        <p:tav tm="0">
                                          <p:val>
                                            <p:strVal val="#ppt_h"/>
                                          </p:val>
                                        </p:tav>
                                        <p:tav tm="100000">
                                          <p:val>
                                            <p:strVal val="#ppt_h"/>
                                          </p:val>
                                        </p:tav>
                                      </p:tavLst>
                                    </p:anim>
                                    <p:animEffect transition="in" filter="fade">
                                      <p:cBhvr>
                                        <p:cTn id="20" dur="1000"/>
                                        <p:tgtEl>
                                          <p:spTgt spid="280603"/>
                                        </p:tgtEl>
                                      </p:cBhvr>
                                    </p:animEffect>
                                  </p:childTnLst>
                                </p:cTn>
                              </p:par>
                            </p:childTnLst>
                          </p:cTn>
                        </p:par>
                        <p:par>
                          <p:cTn id="21" fill="hold">
                            <p:stCondLst>
                              <p:cond delay="9000"/>
                            </p:stCondLst>
                            <p:childTnLst>
                              <p:par>
                                <p:cTn id="22" presetID="10" presetClass="entr" presetSubtype="0" fill="hold" grpId="0" nodeType="afterEffect">
                                  <p:stCondLst>
                                    <p:cond delay="0"/>
                                  </p:stCondLst>
                                  <p:childTnLst>
                                    <p:set>
                                      <p:cBhvr>
                                        <p:cTn id="23" dur="1" fill="hold">
                                          <p:stCondLst>
                                            <p:cond delay="0"/>
                                          </p:stCondLst>
                                        </p:cTn>
                                        <p:tgtEl>
                                          <p:spTgt spid="280579">
                                            <p:txEl>
                                              <p:pRg st="2" end="2"/>
                                            </p:txEl>
                                          </p:spTgt>
                                        </p:tgtEl>
                                        <p:attrNameLst>
                                          <p:attrName>style.visibility</p:attrName>
                                        </p:attrNameLst>
                                      </p:cBhvr>
                                      <p:to>
                                        <p:strVal val="visible"/>
                                      </p:to>
                                    </p:set>
                                    <p:animEffect transition="in" filter="fade">
                                      <p:cBhvr>
                                        <p:cTn id="24" dur="2000"/>
                                        <p:tgtEl>
                                          <p:spTgt spid="280579">
                                            <p:txEl>
                                              <p:pRg st="2" end="2"/>
                                            </p:txEl>
                                          </p:spTgt>
                                        </p:tgtEl>
                                      </p:cBhvr>
                                    </p:animEffect>
                                  </p:childTnLst>
                                </p:cTn>
                              </p:par>
                            </p:childTnLst>
                          </p:cTn>
                        </p:par>
                        <p:par>
                          <p:cTn id="25" fill="hold">
                            <p:stCondLst>
                              <p:cond delay="11000"/>
                            </p:stCondLst>
                            <p:childTnLst>
                              <p:par>
                                <p:cTn id="26" presetID="10" presetClass="entr" presetSubtype="0" fill="hold" grpId="0" nodeType="afterEffect">
                                  <p:stCondLst>
                                    <p:cond delay="0"/>
                                  </p:stCondLst>
                                  <p:childTnLst>
                                    <p:set>
                                      <p:cBhvr>
                                        <p:cTn id="27" dur="1" fill="hold">
                                          <p:stCondLst>
                                            <p:cond delay="0"/>
                                          </p:stCondLst>
                                        </p:cTn>
                                        <p:tgtEl>
                                          <p:spTgt spid="280579">
                                            <p:txEl>
                                              <p:pRg st="3" end="3"/>
                                            </p:txEl>
                                          </p:spTgt>
                                        </p:tgtEl>
                                        <p:attrNameLst>
                                          <p:attrName>style.visibility</p:attrName>
                                        </p:attrNameLst>
                                      </p:cBhvr>
                                      <p:to>
                                        <p:strVal val="visible"/>
                                      </p:to>
                                    </p:set>
                                    <p:animEffect transition="in" filter="fade">
                                      <p:cBhvr>
                                        <p:cTn id="28" dur="2000"/>
                                        <p:tgtEl>
                                          <p:spTgt spid="280579">
                                            <p:txEl>
                                              <p:pRg st="3" end="3"/>
                                            </p:txEl>
                                          </p:spTgt>
                                        </p:tgtEl>
                                      </p:cBhvr>
                                    </p:animEffect>
                                  </p:childTnLst>
                                </p:cTn>
                              </p:par>
                            </p:childTnLst>
                          </p:cTn>
                        </p:par>
                        <p:par>
                          <p:cTn id="29" fill="hold">
                            <p:stCondLst>
                              <p:cond delay="13000"/>
                            </p:stCondLst>
                            <p:childTnLst>
                              <p:par>
                                <p:cTn id="30" presetID="10" presetClass="entr" presetSubtype="0" fill="hold" grpId="0" nodeType="afterEffect">
                                  <p:stCondLst>
                                    <p:cond delay="0"/>
                                  </p:stCondLst>
                                  <p:childTnLst>
                                    <p:set>
                                      <p:cBhvr>
                                        <p:cTn id="31" dur="1" fill="hold">
                                          <p:stCondLst>
                                            <p:cond delay="0"/>
                                          </p:stCondLst>
                                        </p:cTn>
                                        <p:tgtEl>
                                          <p:spTgt spid="280579">
                                            <p:txEl>
                                              <p:pRg st="4" end="4"/>
                                            </p:txEl>
                                          </p:spTgt>
                                        </p:tgtEl>
                                        <p:attrNameLst>
                                          <p:attrName>style.visibility</p:attrName>
                                        </p:attrNameLst>
                                      </p:cBhvr>
                                      <p:to>
                                        <p:strVal val="visible"/>
                                      </p:to>
                                    </p:set>
                                    <p:animEffect transition="in" filter="fade">
                                      <p:cBhvr>
                                        <p:cTn id="32" dur="2000"/>
                                        <p:tgtEl>
                                          <p:spTgt spid="280579">
                                            <p:txEl>
                                              <p:pRg st="4" end="4"/>
                                            </p:txEl>
                                          </p:spTgt>
                                        </p:tgtEl>
                                      </p:cBhvr>
                                    </p:animEffect>
                                  </p:childTnLst>
                                </p:cTn>
                              </p:par>
                            </p:childTnLst>
                          </p:cTn>
                        </p:par>
                        <p:par>
                          <p:cTn id="33" fill="hold">
                            <p:stCondLst>
                              <p:cond delay="15000"/>
                            </p:stCondLst>
                            <p:childTnLst>
                              <p:par>
                                <p:cTn id="34" presetID="10" presetClass="entr" presetSubtype="0" fill="hold" grpId="0" nodeType="afterEffect">
                                  <p:stCondLst>
                                    <p:cond delay="0"/>
                                  </p:stCondLst>
                                  <p:childTnLst>
                                    <p:set>
                                      <p:cBhvr>
                                        <p:cTn id="35" dur="1" fill="hold">
                                          <p:stCondLst>
                                            <p:cond delay="0"/>
                                          </p:stCondLst>
                                        </p:cTn>
                                        <p:tgtEl>
                                          <p:spTgt spid="280579">
                                            <p:txEl>
                                              <p:pRg st="5" end="5"/>
                                            </p:txEl>
                                          </p:spTgt>
                                        </p:tgtEl>
                                        <p:attrNameLst>
                                          <p:attrName>style.visibility</p:attrName>
                                        </p:attrNameLst>
                                      </p:cBhvr>
                                      <p:to>
                                        <p:strVal val="visible"/>
                                      </p:to>
                                    </p:set>
                                    <p:animEffect transition="in" filter="fade">
                                      <p:cBhvr>
                                        <p:cTn id="36" dur="2000"/>
                                        <p:tgtEl>
                                          <p:spTgt spid="280579">
                                            <p:txEl>
                                              <p:pRg st="5" end="5"/>
                                            </p:txEl>
                                          </p:spTgt>
                                        </p:tgtEl>
                                      </p:cBhvr>
                                    </p:animEffect>
                                  </p:childTnLst>
                                </p:cTn>
                              </p:par>
                            </p:childTnLst>
                          </p:cTn>
                        </p:par>
                        <p:par>
                          <p:cTn id="37" fill="hold">
                            <p:stCondLst>
                              <p:cond delay="17000"/>
                            </p:stCondLst>
                            <p:childTnLst>
                              <p:par>
                                <p:cTn id="38" presetID="10" presetClass="entr" presetSubtype="0" fill="hold" grpId="0" nodeType="afterEffect">
                                  <p:stCondLst>
                                    <p:cond delay="0"/>
                                  </p:stCondLst>
                                  <p:childTnLst>
                                    <p:set>
                                      <p:cBhvr>
                                        <p:cTn id="39" dur="1" fill="hold">
                                          <p:stCondLst>
                                            <p:cond delay="0"/>
                                          </p:stCondLst>
                                        </p:cTn>
                                        <p:tgtEl>
                                          <p:spTgt spid="280579">
                                            <p:txEl>
                                              <p:pRg st="6" end="6"/>
                                            </p:txEl>
                                          </p:spTgt>
                                        </p:tgtEl>
                                        <p:attrNameLst>
                                          <p:attrName>style.visibility</p:attrName>
                                        </p:attrNameLst>
                                      </p:cBhvr>
                                      <p:to>
                                        <p:strVal val="visible"/>
                                      </p:to>
                                    </p:set>
                                    <p:animEffect transition="in" filter="fade">
                                      <p:cBhvr>
                                        <p:cTn id="40" dur="2000"/>
                                        <p:tgtEl>
                                          <p:spTgt spid="280579">
                                            <p:txEl>
                                              <p:pRg st="6" end="6"/>
                                            </p:txEl>
                                          </p:spTgt>
                                        </p:tgtEl>
                                      </p:cBhvr>
                                    </p:animEffect>
                                  </p:childTnLst>
                                </p:cTn>
                              </p:par>
                            </p:childTnLst>
                          </p:cTn>
                        </p:par>
                        <p:par>
                          <p:cTn id="41" fill="hold">
                            <p:stCondLst>
                              <p:cond delay="19000"/>
                            </p:stCondLst>
                            <p:childTnLst>
                              <p:par>
                                <p:cTn id="42" presetID="10" presetClass="entr" presetSubtype="0" fill="hold" grpId="0" nodeType="afterEffect">
                                  <p:stCondLst>
                                    <p:cond delay="0"/>
                                  </p:stCondLst>
                                  <p:childTnLst>
                                    <p:set>
                                      <p:cBhvr>
                                        <p:cTn id="43" dur="1" fill="hold">
                                          <p:stCondLst>
                                            <p:cond delay="0"/>
                                          </p:stCondLst>
                                        </p:cTn>
                                        <p:tgtEl>
                                          <p:spTgt spid="280579">
                                            <p:txEl>
                                              <p:pRg st="7" end="7"/>
                                            </p:txEl>
                                          </p:spTgt>
                                        </p:tgtEl>
                                        <p:attrNameLst>
                                          <p:attrName>style.visibility</p:attrName>
                                        </p:attrNameLst>
                                      </p:cBhvr>
                                      <p:to>
                                        <p:strVal val="visible"/>
                                      </p:to>
                                    </p:set>
                                    <p:animEffect transition="in" filter="fade">
                                      <p:cBhvr>
                                        <p:cTn id="44" dur="2000"/>
                                        <p:tgtEl>
                                          <p:spTgt spid="280579">
                                            <p:txEl>
                                              <p:pRg st="7" end="7"/>
                                            </p:txEl>
                                          </p:spTgt>
                                        </p:tgtEl>
                                      </p:cBhvr>
                                    </p:animEffect>
                                  </p:childTnLst>
                                </p:cTn>
                              </p:par>
                            </p:childTnLst>
                          </p:cTn>
                        </p:par>
                        <p:par>
                          <p:cTn id="45" fill="hold">
                            <p:stCondLst>
                              <p:cond delay="21000"/>
                            </p:stCondLst>
                            <p:childTnLst>
                              <p:par>
                                <p:cTn id="46" presetID="10" presetClass="entr" presetSubtype="0" fill="hold" grpId="0" nodeType="afterEffect">
                                  <p:stCondLst>
                                    <p:cond delay="0"/>
                                  </p:stCondLst>
                                  <p:childTnLst>
                                    <p:set>
                                      <p:cBhvr>
                                        <p:cTn id="47" dur="1" fill="hold">
                                          <p:stCondLst>
                                            <p:cond delay="0"/>
                                          </p:stCondLst>
                                        </p:cTn>
                                        <p:tgtEl>
                                          <p:spTgt spid="280579">
                                            <p:txEl>
                                              <p:pRg st="8" end="8"/>
                                            </p:txEl>
                                          </p:spTgt>
                                        </p:tgtEl>
                                        <p:attrNameLst>
                                          <p:attrName>style.visibility</p:attrName>
                                        </p:attrNameLst>
                                      </p:cBhvr>
                                      <p:to>
                                        <p:strVal val="visible"/>
                                      </p:to>
                                    </p:set>
                                    <p:animEffect transition="in" filter="fade">
                                      <p:cBhvr>
                                        <p:cTn id="48" dur="2000"/>
                                        <p:tgtEl>
                                          <p:spTgt spid="280579">
                                            <p:txEl>
                                              <p:pRg st="8" end="8"/>
                                            </p:txEl>
                                          </p:spTgt>
                                        </p:tgtEl>
                                      </p:cBhvr>
                                    </p:animEffect>
                                  </p:childTnLst>
                                </p:cTn>
                              </p:par>
                            </p:childTnLst>
                          </p:cTn>
                        </p:par>
                        <p:par>
                          <p:cTn id="49" fill="hold">
                            <p:stCondLst>
                              <p:cond delay="23000"/>
                            </p:stCondLst>
                            <p:childTnLst>
                              <p:par>
                                <p:cTn id="50" presetID="10" presetClass="entr" presetSubtype="0" fill="hold" grpId="0" nodeType="afterEffect">
                                  <p:stCondLst>
                                    <p:cond delay="0"/>
                                  </p:stCondLst>
                                  <p:childTnLst>
                                    <p:set>
                                      <p:cBhvr>
                                        <p:cTn id="51" dur="1" fill="hold">
                                          <p:stCondLst>
                                            <p:cond delay="0"/>
                                          </p:stCondLst>
                                        </p:cTn>
                                        <p:tgtEl>
                                          <p:spTgt spid="280579">
                                            <p:txEl>
                                              <p:pRg st="9" end="9"/>
                                            </p:txEl>
                                          </p:spTgt>
                                        </p:tgtEl>
                                        <p:attrNameLst>
                                          <p:attrName>style.visibility</p:attrName>
                                        </p:attrNameLst>
                                      </p:cBhvr>
                                      <p:to>
                                        <p:strVal val="visible"/>
                                      </p:to>
                                    </p:set>
                                    <p:animEffect transition="in" filter="fade">
                                      <p:cBhvr>
                                        <p:cTn id="52" dur="2000"/>
                                        <p:tgtEl>
                                          <p:spTgt spid="280579">
                                            <p:txEl>
                                              <p:pRg st="9" end="9"/>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280604"/>
                                        </p:tgtEl>
                                        <p:attrNameLst>
                                          <p:attrName>style.visibility</p:attrName>
                                        </p:attrNameLst>
                                      </p:cBhvr>
                                      <p:to>
                                        <p:strVal val="visible"/>
                                      </p:to>
                                    </p:set>
                                    <p:anim calcmode="lin" valueType="num">
                                      <p:cBhvr>
                                        <p:cTn id="55" dur="1000" fill="hold"/>
                                        <p:tgtEl>
                                          <p:spTgt spid="280604"/>
                                        </p:tgtEl>
                                        <p:attrNameLst>
                                          <p:attrName>ppt_w</p:attrName>
                                        </p:attrNameLst>
                                      </p:cBhvr>
                                      <p:tavLst>
                                        <p:tav tm="0">
                                          <p:val>
                                            <p:strVal val="#ppt_w*0.70"/>
                                          </p:val>
                                        </p:tav>
                                        <p:tav tm="100000">
                                          <p:val>
                                            <p:strVal val="#ppt_w"/>
                                          </p:val>
                                        </p:tav>
                                      </p:tavLst>
                                    </p:anim>
                                    <p:anim calcmode="lin" valueType="num">
                                      <p:cBhvr>
                                        <p:cTn id="56" dur="1000" fill="hold"/>
                                        <p:tgtEl>
                                          <p:spTgt spid="280604"/>
                                        </p:tgtEl>
                                        <p:attrNameLst>
                                          <p:attrName>ppt_h</p:attrName>
                                        </p:attrNameLst>
                                      </p:cBhvr>
                                      <p:tavLst>
                                        <p:tav tm="0">
                                          <p:val>
                                            <p:strVal val="#ppt_h"/>
                                          </p:val>
                                        </p:tav>
                                        <p:tav tm="100000">
                                          <p:val>
                                            <p:strVal val="#ppt_h"/>
                                          </p:val>
                                        </p:tav>
                                      </p:tavLst>
                                    </p:anim>
                                    <p:animEffect transition="in" filter="fade">
                                      <p:cBhvr>
                                        <p:cTn id="57" dur="1000"/>
                                        <p:tgtEl>
                                          <p:spTgt spid="280604"/>
                                        </p:tgtEl>
                                      </p:cBhvr>
                                    </p:animEffect>
                                  </p:childTnLst>
                                </p:cTn>
                              </p:par>
                              <p:par>
                                <p:cTn id="58" presetID="55" presetClass="entr" presetSubtype="0" fill="hold" nodeType="withEffect">
                                  <p:stCondLst>
                                    <p:cond delay="0"/>
                                  </p:stCondLst>
                                  <p:childTnLst>
                                    <p:set>
                                      <p:cBhvr>
                                        <p:cTn id="59" dur="1" fill="hold">
                                          <p:stCondLst>
                                            <p:cond delay="0"/>
                                          </p:stCondLst>
                                        </p:cTn>
                                        <p:tgtEl>
                                          <p:spTgt spid="280605"/>
                                        </p:tgtEl>
                                        <p:attrNameLst>
                                          <p:attrName>style.visibility</p:attrName>
                                        </p:attrNameLst>
                                      </p:cBhvr>
                                      <p:to>
                                        <p:strVal val="visible"/>
                                      </p:to>
                                    </p:set>
                                    <p:anim calcmode="lin" valueType="num">
                                      <p:cBhvr>
                                        <p:cTn id="60" dur="1000" fill="hold"/>
                                        <p:tgtEl>
                                          <p:spTgt spid="280605"/>
                                        </p:tgtEl>
                                        <p:attrNameLst>
                                          <p:attrName>ppt_w</p:attrName>
                                        </p:attrNameLst>
                                      </p:cBhvr>
                                      <p:tavLst>
                                        <p:tav tm="0">
                                          <p:val>
                                            <p:strVal val="#ppt_w*0.70"/>
                                          </p:val>
                                        </p:tav>
                                        <p:tav tm="100000">
                                          <p:val>
                                            <p:strVal val="#ppt_w"/>
                                          </p:val>
                                        </p:tav>
                                      </p:tavLst>
                                    </p:anim>
                                    <p:anim calcmode="lin" valueType="num">
                                      <p:cBhvr>
                                        <p:cTn id="61" dur="1000" fill="hold"/>
                                        <p:tgtEl>
                                          <p:spTgt spid="280605"/>
                                        </p:tgtEl>
                                        <p:attrNameLst>
                                          <p:attrName>ppt_h</p:attrName>
                                        </p:attrNameLst>
                                      </p:cBhvr>
                                      <p:tavLst>
                                        <p:tav tm="0">
                                          <p:val>
                                            <p:strVal val="#ppt_h"/>
                                          </p:val>
                                        </p:tav>
                                        <p:tav tm="100000">
                                          <p:val>
                                            <p:strVal val="#ppt_h"/>
                                          </p:val>
                                        </p:tav>
                                      </p:tavLst>
                                    </p:anim>
                                    <p:animEffect transition="in" filter="fade">
                                      <p:cBhvr>
                                        <p:cTn id="62" dur="1000"/>
                                        <p:tgtEl>
                                          <p:spTgt spid="280605"/>
                                        </p:tgtEl>
                                      </p:cBhvr>
                                    </p:animEffect>
                                  </p:childTnLst>
                                </p:cTn>
                              </p:par>
                              <p:par>
                                <p:cTn id="63" presetID="55" presetClass="entr" presetSubtype="0" fill="hold" nodeType="withEffect">
                                  <p:stCondLst>
                                    <p:cond delay="0"/>
                                  </p:stCondLst>
                                  <p:childTnLst>
                                    <p:set>
                                      <p:cBhvr>
                                        <p:cTn id="64" dur="1" fill="hold">
                                          <p:stCondLst>
                                            <p:cond delay="0"/>
                                          </p:stCondLst>
                                        </p:cTn>
                                        <p:tgtEl>
                                          <p:spTgt spid="280606"/>
                                        </p:tgtEl>
                                        <p:attrNameLst>
                                          <p:attrName>style.visibility</p:attrName>
                                        </p:attrNameLst>
                                      </p:cBhvr>
                                      <p:to>
                                        <p:strVal val="visible"/>
                                      </p:to>
                                    </p:set>
                                    <p:anim calcmode="lin" valueType="num">
                                      <p:cBhvr>
                                        <p:cTn id="65" dur="1000" fill="hold"/>
                                        <p:tgtEl>
                                          <p:spTgt spid="280606"/>
                                        </p:tgtEl>
                                        <p:attrNameLst>
                                          <p:attrName>ppt_w</p:attrName>
                                        </p:attrNameLst>
                                      </p:cBhvr>
                                      <p:tavLst>
                                        <p:tav tm="0">
                                          <p:val>
                                            <p:strVal val="#ppt_w*0.70"/>
                                          </p:val>
                                        </p:tav>
                                        <p:tav tm="100000">
                                          <p:val>
                                            <p:strVal val="#ppt_w"/>
                                          </p:val>
                                        </p:tav>
                                      </p:tavLst>
                                    </p:anim>
                                    <p:anim calcmode="lin" valueType="num">
                                      <p:cBhvr>
                                        <p:cTn id="66" dur="1000" fill="hold"/>
                                        <p:tgtEl>
                                          <p:spTgt spid="280606"/>
                                        </p:tgtEl>
                                        <p:attrNameLst>
                                          <p:attrName>ppt_h</p:attrName>
                                        </p:attrNameLst>
                                      </p:cBhvr>
                                      <p:tavLst>
                                        <p:tav tm="0">
                                          <p:val>
                                            <p:strVal val="#ppt_h"/>
                                          </p:val>
                                        </p:tav>
                                        <p:tav tm="100000">
                                          <p:val>
                                            <p:strVal val="#ppt_h"/>
                                          </p:val>
                                        </p:tav>
                                      </p:tavLst>
                                    </p:anim>
                                    <p:animEffect transition="in" filter="fade">
                                      <p:cBhvr>
                                        <p:cTn id="67" dur="1000"/>
                                        <p:tgtEl>
                                          <p:spTgt spid="280606"/>
                                        </p:tgtEl>
                                      </p:cBhvr>
                                    </p:animEffect>
                                  </p:childTnLst>
                                </p:cTn>
                              </p:par>
                              <p:par>
                                <p:cTn id="68" presetID="55" presetClass="entr" presetSubtype="0" fill="hold" nodeType="withEffect">
                                  <p:stCondLst>
                                    <p:cond delay="0"/>
                                  </p:stCondLst>
                                  <p:childTnLst>
                                    <p:set>
                                      <p:cBhvr>
                                        <p:cTn id="69" dur="1" fill="hold">
                                          <p:stCondLst>
                                            <p:cond delay="0"/>
                                          </p:stCondLst>
                                        </p:cTn>
                                        <p:tgtEl>
                                          <p:spTgt spid="280607"/>
                                        </p:tgtEl>
                                        <p:attrNameLst>
                                          <p:attrName>style.visibility</p:attrName>
                                        </p:attrNameLst>
                                      </p:cBhvr>
                                      <p:to>
                                        <p:strVal val="visible"/>
                                      </p:to>
                                    </p:set>
                                    <p:anim calcmode="lin" valueType="num">
                                      <p:cBhvr>
                                        <p:cTn id="70" dur="1000" fill="hold"/>
                                        <p:tgtEl>
                                          <p:spTgt spid="280607"/>
                                        </p:tgtEl>
                                        <p:attrNameLst>
                                          <p:attrName>ppt_w</p:attrName>
                                        </p:attrNameLst>
                                      </p:cBhvr>
                                      <p:tavLst>
                                        <p:tav tm="0">
                                          <p:val>
                                            <p:strVal val="#ppt_w*0.70"/>
                                          </p:val>
                                        </p:tav>
                                        <p:tav tm="100000">
                                          <p:val>
                                            <p:strVal val="#ppt_w"/>
                                          </p:val>
                                        </p:tav>
                                      </p:tavLst>
                                    </p:anim>
                                    <p:anim calcmode="lin" valueType="num">
                                      <p:cBhvr>
                                        <p:cTn id="71" dur="1000" fill="hold"/>
                                        <p:tgtEl>
                                          <p:spTgt spid="280607"/>
                                        </p:tgtEl>
                                        <p:attrNameLst>
                                          <p:attrName>ppt_h</p:attrName>
                                        </p:attrNameLst>
                                      </p:cBhvr>
                                      <p:tavLst>
                                        <p:tav tm="0">
                                          <p:val>
                                            <p:strVal val="#ppt_h"/>
                                          </p:val>
                                        </p:tav>
                                        <p:tav tm="100000">
                                          <p:val>
                                            <p:strVal val="#ppt_h"/>
                                          </p:val>
                                        </p:tav>
                                      </p:tavLst>
                                    </p:anim>
                                    <p:animEffect transition="in" filter="fade">
                                      <p:cBhvr>
                                        <p:cTn id="72" dur="1000"/>
                                        <p:tgtEl>
                                          <p:spTgt spid="28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P spid="28060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algn="r" eaLnBrk="1" hangingPunct="1"/>
            <a:r>
              <a:rPr lang="he-IL" sz="3600" smtClean="0"/>
              <a:t>דיאגראמת עץ: הסתברות אפוסטריורית</a:t>
            </a:r>
            <a:endParaRPr lang="en-US" sz="3600" smtClean="0"/>
          </a:p>
        </p:txBody>
      </p:sp>
      <p:sp>
        <p:nvSpPr>
          <p:cNvPr id="281603" name="Rectangle 3"/>
          <p:cNvSpPr>
            <a:spLocks noGrp="1" noChangeArrowheads="1"/>
          </p:cNvSpPr>
          <p:nvPr>
            <p:ph type="body" idx="1"/>
          </p:nvPr>
        </p:nvSpPr>
        <p:spPr>
          <a:xfrm>
            <a:off x="250825" y="2017713"/>
            <a:ext cx="8704263" cy="4114800"/>
          </a:xfrm>
        </p:spPr>
        <p:txBody>
          <a:bodyPr/>
          <a:lstStyle/>
          <a:p>
            <a:pPr eaLnBrk="1" hangingPunct="1">
              <a:lnSpc>
                <a:spcPct val="90000"/>
              </a:lnSpc>
            </a:pPr>
            <a:r>
              <a:rPr lang="he-IL" sz="2000" smtClean="0">
                <a:sym typeface="Symbol" pitchFamily="18" charset="2"/>
              </a:rPr>
              <a:t>דוגמא: בשק </a:t>
            </a:r>
            <a:r>
              <a:rPr lang="he-IL" sz="2000" smtClean="0">
                <a:solidFill>
                  <a:schemeClr val="hlink"/>
                </a:solidFill>
                <a:sym typeface="Symbol" pitchFamily="18" charset="2"/>
              </a:rPr>
              <a:t>אדום</a:t>
            </a:r>
            <a:r>
              <a:rPr lang="he-IL" sz="2000" smtClean="0">
                <a:sym typeface="Symbol" pitchFamily="18" charset="2"/>
              </a:rPr>
              <a:t> 60 תפוזים ו – 40 תפוחים. בשק </a:t>
            </a:r>
            <a:r>
              <a:rPr lang="he-IL" sz="2000" smtClean="0">
                <a:solidFill>
                  <a:schemeClr val="folHlink"/>
                </a:solidFill>
                <a:sym typeface="Symbol" pitchFamily="18" charset="2"/>
              </a:rPr>
              <a:t>כחול</a:t>
            </a:r>
            <a:r>
              <a:rPr lang="he-IL" sz="2000" smtClean="0">
                <a:sym typeface="Symbol" pitchFamily="18" charset="2"/>
              </a:rPr>
              <a:t> נמצאים 20 תפוזים ו – 80 תפוחים. אדם בוחר שק באקראי ומוציא מתוכו פרי:</a:t>
            </a:r>
          </a:p>
          <a:p>
            <a:pPr lvl="1" eaLnBrk="1" hangingPunct="1">
              <a:lnSpc>
                <a:spcPct val="90000"/>
              </a:lnSpc>
            </a:pPr>
            <a:r>
              <a:rPr lang="he-IL" sz="1800" smtClean="0">
                <a:sym typeface="Symbol" pitchFamily="18" charset="2"/>
              </a:rPr>
              <a:t>אם הוצא תפוז, מה ההסתברות שהתפוז הוצא מהשק האדום?</a:t>
            </a:r>
          </a:p>
          <a:p>
            <a:pPr lvl="1" eaLnBrk="1" hangingPunct="1">
              <a:lnSpc>
                <a:spcPct val="90000"/>
              </a:lnSpc>
            </a:pPr>
            <a:r>
              <a:rPr lang="he-IL" sz="1800" smtClean="0">
                <a:sym typeface="Symbol" pitchFamily="18" charset="2"/>
              </a:rPr>
              <a:t>הסתברות מותנה אך בשונה ממה שהיה לנו עד כאן השאלה היא על האירוע הראשון בהינתן האירוע השני. </a:t>
            </a:r>
          </a:p>
          <a:p>
            <a:pPr lvl="1" eaLnBrk="1" hangingPunct="1">
              <a:lnSpc>
                <a:spcPct val="90000"/>
              </a:lnSpc>
            </a:pPr>
            <a:r>
              <a:rPr lang="he-IL" sz="1800" smtClean="0">
                <a:sym typeface="Symbol" pitchFamily="18" charset="2"/>
              </a:rPr>
              <a:t>ההסתברות לתפוז מהשק האדום </a:t>
            </a:r>
            <a:r>
              <a:rPr lang="en-US" sz="1400" b="1" smtClean="0">
                <a:sym typeface="Symbol" pitchFamily="18" charset="2"/>
              </a:rPr>
              <a:t>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FF9900"/>
                </a:solidFill>
                <a:sym typeface="Symbol" pitchFamily="18" charset="2"/>
              </a:rPr>
              <a:t>Orange</a:t>
            </a:r>
            <a:r>
              <a:rPr lang="en-US" sz="1400" b="1" smtClean="0">
                <a:sym typeface="Symbol" pitchFamily="18" charset="2"/>
              </a:rPr>
              <a:t>) = 0.3</a:t>
            </a:r>
            <a:endParaRPr lang="he-IL" sz="1400" b="1" smtClean="0">
              <a:sym typeface="Symbol" pitchFamily="18" charset="2"/>
            </a:endParaRPr>
          </a:p>
          <a:p>
            <a:pPr lvl="1" eaLnBrk="1" hangingPunct="1">
              <a:lnSpc>
                <a:spcPct val="90000"/>
              </a:lnSpc>
            </a:pPr>
            <a:r>
              <a:rPr lang="he-IL" sz="1800" smtClean="0">
                <a:sym typeface="Symbol" pitchFamily="18" charset="2"/>
              </a:rPr>
              <a:t>ההסתברות לתפוז:</a:t>
            </a:r>
          </a:p>
          <a:p>
            <a:pPr lvl="2" eaLnBrk="1" hangingPunct="1">
              <a:lnSpc>
                <a:spcPct val="90000"/>
              </a:lnSpc>
            </a:pPr>
            <a:r>
              <a:rPr lang="en-US" sz="1400" b="1" smtClean="0">
                <a:sym typeface="Symbol" pitchFamily="18" charset="2"/>
              </a:rPr>
              <a:t>P (</a:t>
            </a:r>
            <a:r>
              <a:rPr lang="en-US" sz="1400" b="1" smtClean="0">
                <a:solidFill>
                  <a:schemeClr val="folHlink"/>
                </a:solidFill>
                <a:sym typeface="Symbol" pitchFamily="18" charset="2"/>
              </a:rPr>
              <a:t>Blue</a:t>
            </a:r>
            <a:r>
              <a:rPr lang="en-US" sz="1400" b="1" smtClean="0">
                <a:sym typeface="Symbol" pitchFamily="18" charset="2"/>
              </a:rPr>
              <a:t>  </a:t>
            </a:r>
            <a:r>
              <a:rPr lang="en-US" sz="1400" b="1" smtClean="0">
                <a:solidFill>
                  <a:srgbClr val="FF9900"/>
                </a:solidFill>
                <a:sym typeface="Symbol" pitchFamily="18" charset="2"/>
              </a:rPr>
              <a:t>Orange</a:t>
            </a:r>
            <a:r>
              <a:rPr lang="en-US" sz="1400" b="1" smtClean="0">
                <a:sym typeface="Symbol" pitchFamily="18" charset="2"/>
              </a:rPr>
              <a:t>) = 0.1 + 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FF9900"/>
                </a:solidFill>
                <a:sym typeface="Symbol" pitchFamily="18" charset="2"/>
              </a:rPr>
              <a:t>Orange</a:t>
            </a:r>
            <a:r>
              <a:rPr lang="en-US" sz="1400" b="1" smtClean="0">
                <a:sym typeface="Symbol" pitchFamily="18" charset="2"/>
              </a:rPr>
              <a:t>) = 0.3</a:t>
            </a:r>
            <a:endParaRPr lang="he-IL" sz="1400" smtClean="0">
              <a:sym typeface="Symbol" pitchFamily="18" charset="2"/>
            </a:endParaRPr>
          </a:p>
          <a:p>
            <a:pPr lvl="1" eaLnBrk="1" hangingPunct="1">
              <a:lnSpc>
                <a:spcPct val="90000"/>
              </a:lnSpc>
            </a:pPr>
            <a:r>
              <a:rPr lang="he-IL" sz="1800" smtClean="0">
                <a:sym typeface="Symbol" pitchFamily="18" charset="2"/>
              </a:rPr>
              <a:t> ולכן </a:t>
            </a:r>
            <a:r>
              <a:rPr lang="en-US" sz="1800" smtClean="0">
                <a:sym typeface="Symbol" pitchFamily="18" charset="2"/>
              </a:rPr>
              <a:t>0.3/(0.1+0.3)=</a:t>
            </a:r>
            <a:r>
              <a:rPr lang="en-US" sz="1800" b="1" u="sng" smtClean="0">
                <a:sym typeface="Symbol" pitchFamily="18" charset="2"/>
              </a:rPr>
              <a:t>0.75</a:t>
            </a:r>
            <a:r>
              <a:rPr lang="he-IL" sz="1800" smtClean="0">
                <a:sym typeface="Symbol" pitchFamily="18" charset="2"/>
              </a:rPr>
              <a:t>.</a:t>
            </a:r>
          </a:p>
          <a:p>
            <a:pPr lvl="1" eaLnBrk="1" hangingPunct="1">
              <a:lnSpc>
                <a:spcPct val="90000"/>
              </a:lnSpc>
            </a:pPr>
            <a:r>
              <a:rPr lang="he-IL" sz="1800" smtClean="0">
                <a:sym typeface="Symbol" pitchFamily="18" charset="2"/>
              </a:rPr>
              <a:t>אם הוצא תפוח, מה ההסתברות שהתפוח הוצא מהשק האדום?</a:t>
            </a:r>
          </a:p>
          <a:p>
            <a:pPr lvl="1" eaLnBrk="1" hangingPunct="1">
              <a:lnSpc>
                <a:spcPct val="90000"/>
              </a:lnSpc>
            </a:pPr>
            <a:r>
              <a:rPr lang="he-IL" sz="1800" smtClean="0">
                <a:sym typeface="Symbol" pitchFamily="18" charset="2"/>
              </a:rPr>
              <a:t>ההסתברות לתפוח מהשק האדום </a:t>
            </a:r>
            <a:r>
              <a:rPr lang="en-US" sz="1400" b="1" smtClean="0">
                <a:sym typeface="Symbol" pitchFamily="18" charset="2"/>
              </a:rPr>
              <a:t>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008000"/>
                </a:solidFill>
                <a:sym typeface="Symbol" pitchFamily="18" charset="2"/>
              </a:rPr>
              <a:t>Apple</a:t>
            </a:r>
            <a:r>
              <a:rPr lang="en-US" sz="1400" b="1" smtClean="0">
                <a:sym typeface="Symbol" pitchFamily="18" charset="2"/>
              </a:rPr>
              <a:t>) = 0.2</a:t>
            </a:r>
            <a:endParaRPr lang="he-IL" sz="1400" b="1" smtClean="0">
              <a:sym typeface="Symbol" pitchFamily="18" charset="2"/>
            </a:endParaRPr>
          </a:p>
          <a:p>
            <a:pPr lvl="1" eaLnBrk="1" hangingPunct="1">
              <a:lnSpc>
                <a:spcPct val="90000"/>
              </a:lnSpc>
            </a:pPr>
            <a:r>
              <a:rPr lang="he-IL" sz="1800" smtClean="0">
                <a:sym typeface="Symbol" pitchFamily="18" charset="2"/>
              </a:rPr>
              <a:t>ההסתברות לתפוח:</a:t>
            </a:r>
          </a:p>
          <a:p>
            <a:pPr lvl="2" eaLnBrk="1" hangingPunct="1">
              <a:lnSpc>
                <a:spcPct val="90000"/>
              </a:lnSpc>
            </a:pPr>
            <a:r>
              <a:rPr lang="en-US" sz="1400" b="1" smtClean="0">
                <a:sym typeface="Symbol" pitchFamily="18" charset="2"/>
              </a:rPr>
              <a:t>P (</a:t>
            </a:r>
            <a:r>
              <a:rPr lang="en-US" sz="1400" b="1" smtClean="0">
                <a:solidFill>
                  <a:schemeClr val="folHlink"/>
                </a:solidFill>
                <a:sym typeface="Symbol" pitchFamily="18" charset="2"/>
              </a:rPr>
              <a:t>Blue</a:t>
            </a:r>
            <a:r>
              <a:rPr lang="en-US" sz="1400" b="1" smtClean="0">
                <a:sym typeface="Symbol" pitchFamily="18" charset="2"/>
              </a:rPr>
              <a:t>  </a:t>
            </a:r>
            <a:r>
              <a:rPr lang="en-US" sz="1400" b="1" smtClean="0">
                <a:solidFill>
                  <a:srgbClr val="008000"/>
                </a:solidFill>
                <a:sym typeface="Symbol" pitchFamily="18" charset="2"/>
              </a:rPr>
              <a:t>Apple</a:t>
            </a:r>
            <a:r>
              <a:rPr lang="en-US" sz="1400" b="1" smtClean="0">
                <a:sym typeface="Symbol" pitchFamily="18" charset="2"/>
              </a:rPr>
              <a:t>) = 0.4 + 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008000"/>
                </a:solidFill>
                <a:sym typeface="Symbol" pitchFamily="18" charset="2"/>
              </a:rPr>
              <a:t>Apple</a:t>
            </a:r>
            <a:r>
              <a:rPr lang="en-US" sz="1400" b="1" smtClean="0">
                <a:sym typeface="Symbol" pitchFamily="18" charset="2"/>
              </a:rPr>
              <a:t>) = 0.2</a:t>
            </a:r>
            <a:endParaRPr lang="he-IL" sz="1400" smtClean="0">
              <a:sym typeface="Symbol" pitchFamily="18" charset="2"/>
            </a:endParaRPr>
          </a:p>
          <a:p>
            <a:pPr lvl="1" eaLnBrk="1" hangingPunct="1">
              <a:lnSpc>
                <a:spcPct val="90000"/>
              </a:lnSpc>
            </a:pPr>
            <a:r>
              <a:rPr lang="he-IL" sz="1800" smtClean="0">
                <a:sym typeface="Symbol" pitchFamily="18" charset="2"/>
              </a:rPr>
              <a:t> ולכן </a:t>
            </a:r>
            <a:r>
              <a:rPr lang="en-US" sz="1800" smtClean="0">
                <a:sym typeface="Symbol" pitchFamily="18" charset="2"/>
              </a:rPr>
              <a:t>0.2/(0.2+0.4)=</a:t>
            </a:r>
            <a:r>
              <a:rPr lang="en-US" sz="1800" b="1" u="sng" smtClean="0">
                <a:sym typeface="Symbol" pitchFamily="18" charset="2"/>
              </a:rPr>
              <a:t>0.33</a:t>
            </a:r>
            <a:r>
              <a:rPr lang="he-IL" sz="1800" smtClean="0">
                <a:sym typeface="Symbol" pitchFamily="18" charset="2"/>
              </a:rPr>
              <a:t>.</a:t>
            </a:r>
          </a:p>
          <a:p>
            <a:pPr lvl="1" eaLnBrk="1" hangingPunct="1">
              <a:lnSpc>
                <a:spcPct val="90000"/>
              </a:lnSpc>
            </a:pPr>
            <a:endParaRPr lang="he-IL" sz="1800" b="1" u="sng"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281625" name="Object 25"/>
          <p:cNvGraphicFramePr>
            <a:graphicFrameLocks noChangeAspect="1"/>
          </p:cNvGraphicFramePr>
          <p:nvPr/>
        </p:nvGraphicFramePr>
        <p:xfrm>
          <a:off x="179388" y="3213100"/>
          <a:ext cx="2493962" cy="544513"/>
        </p:xfrm>
        <a:graphic>
          <a:graphicData uri="http://schemas.openxmlformats.org/presentationml/2006/ole">
            <p:oleObj spid="_x0000_s29698" name="משוואה" r:id="rId3" imgW="1917360" imgH="419040" progId="Equation.3">
              <p:embed/>
            </p:oleObj>
          </a:graphicData>
        </a:graphic>
      </p:graphicFrame>
      <p:sp>
        <p:nvSpPr>
          <p:cNvPr id="281626" name="Line 26"/>
          <p:cNvSpPr>
            <a:spLocks noChangeShapeType="1"/>
          </p:cNvSpPr>
          <p:nvPr/>
        </p:nvSpPr>
        <p:spPr bwMode="auto">
          <a:xfrm flipH="1">
            <a:off x="2700338" y="3357563"/>
            <a:ext cx="4824412" cy="0"/>
          </a:xfrm>
          <a:prstGeom prst="line">
            <a:avLst/>
          </a:prstGeom>
          <a:noFill/>
          <a:ln w="19050">
            <a:solidFill>
              <a:schemeClr val="tx1"/>
            </a:solidFill>
            <a:miter lim="800000"/>
            <a:headEnd/>
            <a:tailEnd type="triangle" w="med" len="med"/>
          </a:ln>
        </p:spPr>
        <p:txBody>
          <a:bodyPr wrap="none"/>
          <a:lstStyle/>
          <a:p>
            <a:endParaRPr lang="he-IL"/>
          </a:p>
        </p:txBody>
      </p:sp>
      <p:grpSp>
        <p:nvGrpSpPr>
          <p:cNvPr id="2" name="Group 31"/>
          <p:cNvGrpSpPr>
            <a:grpSpLocks/>
          </p:cNvGrpSpPr>
          <p:nvPr/>
        </p:nvGrpSpPr>
        <p:grpSpPr bwMode="auto">
          <a:xfrm>
            <a:off x="0" y="3644900"/>
            <a:ext cx="3275013" cy="3213100"/>
            <a:chOff x="0" y="2296"/>
            <a:chExt cx="2063" cy="2024"/>
          </a:xfrm>
        </p:grpSpPr>
        <p:sp>
          <p:nvSpPr>
            <p:cNvPr id="29705" name="AutoShape 4"/>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29706" name="Line 5"/>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29707" name="Line 6"/>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29708" name="Oval 7"/>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29709" name="Rectangle 8"/>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29710" name="Rectangle 9"/>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29711" name="Oval 10"/>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29712" name="Line 11"/>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29713" name="Line 12"/>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29714" name="Rectangle 13"/>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29715" name="Rectangle 14"/>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29716" name="Oval 15"/>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b="1"/>
                <a:t>0.3</a:t>
              </a:r>
            </a:p>
          </p:txBody>
        </p:sp>
        <p:sp>
          <p:nvSpPr>
            <p:cNvPr id="29717" name="Oval 18"/>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b="1"/>
                <a:t>0.2</a:t>
              </a:r>
            </a:p>
          </p:txBody>
        </p:sp>
        <p:sp>
          <p:nvSpPr>
            <p:cNvPr id="29718" name="Line 19"/>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29719" name="Rectangle 20"/>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29720" name="Rectangle 21"/>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29721" name="Oval 22"/>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b="1"/>
                <a:t>0.1</a:t>
              </a:r>
            </a:p>
          </p:txBody>
        </p:sp>
        <p:sp>
          <p:nvSpPr>
            <p:cNvPr id="29722" name="Oval 23"/>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b="1"/>
                <a:t>0.4</a:t>
              </a:r>
            </a:p>
          </p:txBody>
        </p:sp>
        <p:sp>
          <p:nvSpPr>
            <p:cNvPr id="29723" name="Line 24"/>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sp>
          <p:nvSpPr>
            <p:cNvPr id="29724" name="AutoShape 27"/>
            <p:cNvSpPr>
              <a:spLocks noChangeArrowheads="1"/>
            </p:cNvSpPr>
            <p:nvPr/>
          </p:nvSpPr>
          <p:spPr bwMode="auto">
            <a:xfrm>
              <a:off x="1020" y="2614"/>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29725" name="AutoShape 28"/>
            <p:cNvSpPr>
              <a:spLocks noChangeArrowheads="1"/>
            </p:cNvSpPr>
            <p:nvPr/>
          </p:nvSpPr>
          <p:spPr bwMode="auto">
            <a:xfrm>
              <a:off x="1746"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29726" name="Line 29"/>
            <p:cNvSpPr>
              <a:spLocks noChangeShapeType="1"/>
            </p:cNvSpPr>
            <p:nvPr/>
          </p:nvSpPr>
          <p:spPr bwMode="auto">
            <a:xfrm flipH="1">
              <a:off x="1338" y="2750"/>
              <a:ext cx="363" cy="0"/>
            </a:xfrm>
            <a:prstGeom prst="line">
              <a:avLst/>
            </a:prstGeom>
            <a:noFill/>
            <a:ln w="19050">
              <a:solidFill>
                <a:schemeClr val="tx1"/>
              </a:solidFill>
              <a:prstDash val="dash"/>
              <a:miter lim="800000"/>
              <a:headEnd type="oval" w="med" len="med"/>
              <a:tailEnd type="triangle" w="med" len="med"/>
            </a:ln>
          </p:spPr>
          <p:txBody>
            <a:bodyPr wrap="none"/>
            <a:lstStyle/>
            <a:p>
              <a:endParaRPr lang="he-IL"/>
            </a:p>
          </p:txBody>
        </p:sp>
      </p:grpSp>
      <p:sp>
        <p:nvSpPr>
          <p:cNvPr id="281630" name="AutoShape 30">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9704" name="Oval 32"/>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fade">
                                      <p:cBhvr>
                                        <p:cTn id="7" dur="2000"/>
                                        <p:tgtEl>
                                          <p:spTgt spid="28160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0"/>
                                        <p:tgtEl>
                                          <p:spTgt spid="2"/>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281603">
                                            <p:txEl>
                                              <p:pRg st="1" end="1"/>
                                            </p:txEl>
                                          </p:spTgt>
                                        </p:tgtEl>
                                        <p:attrNameLst>
                                          <p:attrName>style.visibility</p:attrName>
                                        </p:attrNameLst>
                                      </p:cBhvr>
                                      <p:to>
                                        <p:strVal val="visible"/>
                                      </p:to>
                                    </p:set>
                                    <p:animEffect transition="in" filter="fade">
                                      <p:cBhvr>
                                        <p:cTn id="14" dur="2000"/>
                                        <p:tgtEl>
                                          <p:spTgt spid="281603">
                                            <p:txEl>
                                              <p:pRg st="1" end="1"/>
                                            </p:txEl>
                                          </p:spTgt>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281603">
                                            <p:txEl>
                                              <p:pRg st="2" end="2"/>
                                            </p:txEl>
                                          </p:spTgt>
                                        </p:tgtEl>
                                        <p:attrNameLst>
                                          <p:attrName>style.visibility</p:attrName>
                                        </p:attrNameLst>
                                      </p:cBhvr>
                                      <p:to>
                                        <p:strVal val="visible"/>
                                      </p:to>
                                    </p:set>
                                    <p:animEffect transition="in" filter="fade">
                                      <p:cBhvr>
                                        <p:cTn id="18" dur="2000"/>
                                        <p:tgtEl>
                                          <p:spTgt spid="281603">
                                            <p:txEl>
                                              <p:pRg st="2" end="2"/>
                                            </p:txEl>
                                          </p:spTgt>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81626"/>
                                        </p:tgtEl>
                                        <p:attrNameLst>
                                          <p:attrName>style.visibility</p:attrName>
                                        </p:attrNameLst>
                                      </p:cBhvr>
                                      <p:to>
                                        <p:strVal val="visible"/>
                                      </p:to>
                                    </p:set>
                                    <p:anim calcmode="lin" valueType="num">
                                      <p:cBhvr>
                                        <p:cTn id="21" dur="1000" fill="hold"/>
                                        <p:tgtEl>
                                          <p:spTgt spid="281626"/>
                                        </p:tgtEl>
                                        <p:attrNameLst>
                                          <p:attrName>ppt_w</p:attrName>
                                        </p:attrNameLst>
                                      </p:cBhvr>
                                      <p:tavLst>
                                        <p:tav tm="0">
                                          <p:val>
                                            <p:strVal val="#ppt_w+.3"/>
                                          </p:val>
                                        </p:tav>
                                        <p:tav tm="100000">
                                          <p:val>
                                            <p:strVal val="#ppt_w"/>
                                          </p:val>
                                        </p:tav>
                                      </p:tavLst>
                                    </p:anim>
                                    <p:anim calcmode="lin" valueType="num">
                                      <p:cBhvr>
                                        <p:cTn id="22" dur="1000" fill="hold"/>
                                        <p:tgtEl>
                                          <p:spTgt spid="281626"/>
                                        </p:tgtEl>
                                        <p:attrNameLst>
                                          <p:attrName>ppt_h</p:attrName>
                                        </p:attrNameLst>
                                      </p:cBhvr>
                                      <p:tavLst>
                                        <p:tav tm="0">
                                          <p:val>
                                            <p:strVal val="#ppt_h"/>
                                          </p:val>
                                        </p:tav>
                                        <p:tav tm="100000">
                                          <p:val>
                                            <p:strVal val="#ppt_h"/>
                                          </p:val>
                                        </p:tav>
                                      </p:tavLst>
                                    </p:anim>
                                    <p:animEffect transition="in" filter="fade">
                                      <p:cBhvr>
                                        <p:cTn id="23" dur="1000"/>
                                        <p:tgtEl>
                                          <p:spTgt spid="281626"/>
                                        </p:tgtEl>
                                      </p:cBhvr>
                                    </p:animEffect>
                                  </p:childTnLst>
                                </p:cTn>
                              </p:par>
                              <p:par>
                                <p:cTn id="24" presetID="55" presetClass="entr" presetSubtype="0" fill="hold" nodeType="withEffect">
                                  <p:stCondLst>
                                    <p:cond delay="0"/>
                                  </p:stCondLst>
                                  <p:childTnLst>
                                    <p:set>
                                      <p:cBhvr>
                                        <p:cTn id="25" dur="1" fill="hold">
                                          <p:stCondLst>
                                            <p:cond delay="0"/>
                                          </p:stCondLst>
                                        </p:cTn>
                                        <p:tgtEl>
                                          <p:spTgt spid="281625"/>
                                        </p:tgtEl>
                                        <p:attrNameLst>
                                          <p:attrName>style.visibility</p:attrName>
                                        </p:attrNameLst>
                                      </p:cBhvr>
                                      <p:to>
                                        <p:strVal val="visible"/>
                                      </p:to>
                                    </p:set>
                                    <p:anim calcmode="lin" valueType="num">
                                      <p:cBhvr>
                                        <p:cTn id="26" dur="1000" fill="hold"/>
                                        <p:tgtEl>
                                          <p:spTgt spid="281625"/>
                                        </p:tgtEl>
                                        <p:attrNameLst>
                                          <p:attrName>ppt_w</p:attrName>
                                        </p:attrNameLst>
                                      </p:cBhvr>
                                      <p:tavLst>
                                        <p:tav tm="0">
                                          <p:val>
                                            <p:strVal val="#ppt_w*0.70"/>
                                          </p:val>
                                        </p:tav>
                                        <p:tav tm="100000">
                                          <p:val>
                                            <p:strVal val="#ppt_w"/>
                                          </p:val>
                                        </p:tav>
                                      </p:tavLst>
                                    </p:anim>
                                    <p:anim calcmode="lin" valueType="num">
                                      <p:cBhvr>
                                        <p:cTn id="27" dur="1000" fill="hold"/>
                                        <p:tgtEl>
                                          <p:spTgt spid="281625"/>
                                        </p:tgtEl>
                                        <p:attrNameLst>
                                          <p:attrName>ppt_h</p:attrName>
                                        </p:attrNameLst>
                                      </p:cBhvr>
                                      <p:tavLst>
                                        <p:tav tm="0">
                                          <p:val>
                                            <p:strVal val="#ppt_h"/>
                                          </p:val>
                                        </p:tav>
                                        <p:tav tm="100000">
                                          <p:val>
                                            <p:strVal val="#ppt_h"/>
                                          </p:val>
                                        </p:tav>
                                      </p:tavLst>
                                    </p:anim>
                                    <p:animEffect transition="in" filter="fade">
                                      <p:cBhvr>
                                        <p:cTn id="28" dur="1000"/>
                                        <p:tgtEl>
                                          <p:spTgt spid="281625"/>
                                        </p:tgtEl>
                                      </p:cBhvr>
                                    </p:animEffect>
                                  </p:childTnLst>
                                </p:cTn>
                              </p:par>
                            </p:childTnLst>
                          </p:cTn>
                        </p:par>
                        <p:par>
                          <p:cTn id="29" fill="hold">
                            <p:stCondLst>
                              <p:cond delay="9000"/>
                            </p:stCondLst>
                            <p:childTnLst>
                              <p:par>
                                <p:cTn id="30" presetID="10" presetClass="entr" presetSubtype="0" fill="hold" grpId="0" nodeType="afterEffect">
                                  <p:stCondLst>
                                    <p:cond delay="0"/>
                                  </p:stCondLst>
                                  <p:childTnLst>
                                    <p:set>
                                      <p:cBhvr>
                                        <p:cTn id="31" dur="1" fill="hold">
                                          <p:stCondLst>
                                            <p:cond delay="0"/>
                                          </p:stCondLst>
                                        </p:cTn>
                                        <p:tgtEl>
                                          <p:spTgt spid="281603">
                                            <p:txEl>
                                              <p:pRg st="3" end="3"/>
                                            </p:txEl>
                                          </p:spTgt>
                                        </p:tgtEl>
                                        <p:attrNameLst>
                                          <p:attrName>style.visibility</p:attrName>
                                        </p:attrNameLst>
                                      </p:cBhvr>
                                      <p:to>
                                        <p:strVal val="visible"/>
                                      </p:to>
                                    </p:set>
                                    <p:animEffect transition="in" filter="fade">
                                      <p:cBhvr>
                                        <p:cTn id="32" dur="2000"/>
                                        <p:tgtEl>
                                          <p:spTgt spid="281603">
                                            <p:txEl>
                                              <p:pRg st="3" end="3"/>
                                            </p:txEl>
                                          </p:spTgt>
                                        </p:tgtEl>
                                      </p:cBhvr>
                                    </p:animEffect>
                                  </p:childTnLst>
                                </p:cTn>
                              </p:par>
                            </p:childTnLst>
                          </p:cTn>
                        </p:par>
                        <p:par>
                          <p:cTn id="33" fill="hold">
                            <p:stCondLst>
                              <p:cond delay="11000"/>
                            </p:stCondLst>
                            <p:childTnLst>
                              <p:par>
                                <p:cTn id="34" presetID="10" presetClass="entr" presetSubtype="0" fill="hold" grpId="0" nodeType="afterEffect">
                                  <p:stCondLst>
                                    <p:cond delay="0"/>
                                  </p:stCondLst>
                                  <p:childTnLst>
                                    <p:set>
                                      <p:cBhvr>
                                        <p:cTn id="35" dur="1" fill="hold">
                                          <p:stCondLst>
                                            <p:cond delay="0"/>
                                          </p:stCondLst>
                                        </p:cTn>
                                        <p:tgtEl>
                                          <p:spTgt spid="281603">
                                            <p:txEl>
                                              <p:pRg st="4" end="4"/>
                                            </p:txEl>
                                          </p:spTgt>
                                        </p:tgtEl>
                                        <p:attrNameLst>
                                          <p:attrName>style.visibility</p:attrName>
                                        </p:attrNameLst>
                                      </p:cBhvr>
                                      <p:to>
                                        <p:strVal val="visible"/>
                                      </p:to>
                                    </p:set>
                                    <p:animEffect transition="in" filter="fade">
                                      <p:cBhvr>
                                        <p:cTn id="36" dur="2000"/>
                                        <p:tgtEl>
                                          <p:spTgt spid="281603">
                                            <p:txEl>
                                              <p:pRg st="4" end="4"/>
                                            </p:txEl>
                                          </p:spTgt>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281603">
                                            <p:txEl>
                                              <p:pRg st="5" end="5"/>
                                            </p:txEl>
                                          </p:spTgt>
                                        </p:tgtEl>
                                        <p:attrNameLst>
                                          <p:attrName>style.visibility</p:attrName>
                                        </p:attrNameLst>
                                      </p:cBhvr>
                                      <p:to>
                                        <p:strVal val="visible"/>
                                      </p:to>
                                    </p:set>
                                    <p:animEffect transition="in" filter="fade">
                                      <p:cBhvr>
                                        <p:cTn id="40" dur="2000"/>
                                        <p:tgtEl>
                                          <p:spTgt spid="281603">
                                            <p:txEl>
                                              <p:pRg st="5" end="5"/>
                                            </p:txEl>
                                          </p:spTgt>
                                        </p:tgtEl>
                                      </p:cBhvr>
                                    </p:animEffect>
                                  </p:childTnLst>
                                </p:cTn>
                              </p:par>
                            </p:childTnLst>
                          </p:cTn>
                        </p:par>
                        <p:par>
                          <p:cTn id="41" fill="hold">
                            <p:stCondLst>
                              <p:cond delay="15000"/>
                            </p:stCondLst>
                            <p:childTnLst>
                              <p:par>
                                <p:cTn id="42" presetID="10" presetClass="entr" presetSubtype="0" fill="hold" grpId="0" nodeType="afterEffect">
                                  <p:stCondLst>
                                    <p:cond delay="0"/>
                                  </p:stCondLst>
                                  <p:childTnLst>
                                    <p:set>
                                      <p:cBhvr>
                                        <p:cTn id="43" dur="1" fill="hold">
                                          <p:stCondLst>
                                            <p:cond delay="0"/>
                                          </p:stCondLst>
                                        </p:cTn>
                                        <p:tgtEl>
                                          <p:spTgt spid="281603">
                                            <p:txEl>
                                              <p:pRg st="6" end="6"/>
                                            </p:txEl>
                                          </p:spTgt>
                                        </p:tgtEl>
                                        <p:attrNameLst>
                                          <p:attrName>style.visibility</p:attrName>
                                        </p:attrNameLst>
                                      </p:cBhvr>
                                      <p:to>
                                        <p:strVal val="visible"/>
                                      </p:to>
                                    </p:set>
                                    <p:animEffect transition="in" filter="fade">
                                      <p:cBhvr>
                                        <p:cTn id="44" dur="2000"/>
                                        <p:tgtEl>
                                          <p:spTgt spid="28160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1603">
                                            <p:txEl>
                                              <p:pRg st="7" end="7"/>
                                            </p:txEl>
                                          </p:spTgt>
                                        </p:tgtEl>
                                        <p:attrNameLst>
                                          <p:attrName>style.visibility</p:attrName>
                                        </p:attrNameLst>
                                      </p:cBhvr>
                                      <p:to>
                                        <p:strVal val="visible"/>
                                      </p:to>
                                    </p:set>
                                    <p:animEffect transition="in" filter="fade">
                                      <p:cBhvr>
                                        <p:cTn id="49" dur="2000"/>
                                        <p:tgtEl>
                                          <p:spTgt spid="281603">
                                            <p:txEl>
                                              <p:pRg st="7" end="7"/>
                                            </p:txEl>
                                          </p:spTgt>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81603">
                                            <p:txEl>
                                              <p:pRg st="8" end="8"/>
                                            </p:txEl>
                                          </p:spTgt>
                                        </p:tgtEl>
                                        <p:attrNameLst>
                                          <p:attrName>style.visibility</p:attrName>
                                        </p:attrNameLst>
                                      </p:cBhvr>
                                      <p:to>
                                        <p:strVal val="visible"/>
                                      </p:to>
                                    </p:set>
                                    <p:animEffect transition="in" filter="fade">
                                      <p:cBhvr>
                                        <p:cTn id="53" dur="2000"/>
                                        <p:tgtEl>
                                          <p:spTgt spid="281603">
                                            <p:txEl>
                                              <p:pRg st="8" end="8"/>
                                            </p:txEl>
                                          </p:spTgt>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81603">
                                            <p:txEl>
                                              <p:pRg st="9" end="9"/>
                                            </p:txEl>
                                          </p:spTgt>
                                        </p:tgtEl>
                                        <p:attrNameLst>
                                          <p:attrName>style.visibility</p:attrName>
                                        </p:attrNameLst>
                                      </p:cBhvr>
                                      <p:to>
                                        <p:strVal val="visible"/>
                                      </p:to>
                                    </p:set>
                                    <p:animEffect transition="in" filter="fade">
                                      <p:cBhvr>
                                        <p:cTn id="57" dur="2000"/>
                                        <p:tgtEl>
                                          <p:spTgt spid="281603">
                                            <p:txEl>
                                              <p:pRg st="9" end="9"/>
                                            </p:tx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81603">
                                            <p:txEl>
                                              <p:pRg st="10" end="10"/>
                                            </p:txEl>
                                          </p:spTgt>
                                        </p:tgtEl>
                                        <p:attrNameLst>
                                          <p:attrName>style.visibility</p:attrName>
                                        </p:attrNameLst>
                                      </p:cBhvr>
                                      <p:to>
                                        <p:strVal val="visible"/>
                                      </p:to>
                                    </p:set>
                                    <p:animEffect transition="in" filter="fade">
                                      <p:cBhvr>
                                        <p:cTn id="61" dur="2000"/>
                                        <p:tgtEl>
                                          <p:spTgt spid="281603">
                                            <p:txEl>
                                              <p:pRg st="10" end="10"/>
                                            </p:txEl>
                                          </p:spTgt>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281603">
                                            <p:txEl>
                                              <p:pRg st="11" end="11"/>
                                            </p:txEl>
                                          </p:spTgt>
                                        </p:tgtEl>
                                        <p:attrNameLst>
                                          <p:attrName>style.visibility</p:attrName>
                                        </p:attrNameLst>
                                      </p:cBhvr>
                                      <p:to>
                                        <p:strVal val="visible"/>
                                      </p:to>
                                    </p:set>
                                    <p:animEffect transition="in" filter="fade">
                                      <p:cBhvr>
                                        <p:cTn id="65" dur="2000"/>
                                        <p:tgtEl>
                                          <p:spTgt spid="281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P spid="2816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990600" y="2133600"/>
            <a:ext cx="7696200" cy="781050"/>
          </a:xfrm>
        </p:spPr>
        <p:txBody>
          <a:bodyPr/>
          <a:lstStyle/>
          <a:p>
            <a:pPr algn="r" eaLnBrk="1" hangingPunct="1"/>
            <a:r>
              <a:rPr lang="he-IL" altLang="en-US" smtClean="0"/>
              <a:t>סטטיסטיקה </a:t>
            </a:r>
            <a:endParaRPr lang="en-US" smtClean="0"/>
          </a:p>
        </p:txBody>
      </p:sp>
      <p:sp>
        <p:nvSpPr>
          <p:cNvPr id="68611" name="Rectangle 3"/>
          <p:cNvSpPr>
            <a:spLocks noChangeArrowheads="1"/>
          </p:cNvSpPr>
          <p:nvPr/>
        </p:nvSpPr>
        <p:spPr bwMode="auto">
          <a:xfrm>
            <a:off x="990600" y="3048000"/>
            <a:ext cx="7696200" cy="781050"/>
          </a:xfrm>
          <a:prstGeom prst="rect">
            <a:avLst/>
          </a:prstGeom>
          <a:noFill/>
          <a:ln w="9525">
            <a:noFill/>
            <a:miter lim="800000"/>
            <a:headEnd/>
            <a:tailEnd/>
          </a:ln>
        </p:spPr>
        <p:txBody>
          <a:bodyPr anchor="b"/>
          <a:lstStyle/>
          <a:p>
            <a:r>
              <a:rPr lang="he-IL" altLang="en-US" sz="2800">
                <a:solidFill>
                  <a:schemeClr val="tx2"/>
                </a:solidFill>
                <a:latin typeface="Times New Roman" pitchFamily="18" charset="0"/>
              </a:rPr>
              <a:t>שעור 2: סוגי משתנים וסולמות מדידה </a:t>
            </a:r>
            <a:endParaRPr lang="en-US" sz="2800">
              <a:solidFill>
                <a:schemeClr val="tx2"/>
              </a:solidFill>
              <a:latin typeface="Times New Roman" pitchFamily="18" charset="0"/>
            </a:endParaRPr>
          </a:p>
        </p:txBody>
      </p:sp>
      <p:sp>
        <p:nvSpPr>
          <p:cNvPr id="84996" name="Text Box 4"/>
          <p:cNvSpPr txBox="1">
            <a:spLocks noChangeArrowheads="1"/>
          </p:cNvSpPr>
          <p:nvPr/>
        </p:nvSpPr>
        <p:spPr bwMode="auto">
          <a:xfrm>
            <a:off x="1476375" y="4221163"/>
            <a:ext cx="7127875" cy="1382712"/>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6-13.</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א' ע"מ 44- 68.</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7-9.</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2000" fill="hold"/>
                                        <p:tgtEl>
                                          <p:spTgt spid="68611"/>
                                        </p:tgtEl>
                                        <p:attrNameLst>
                                          <p:attrName>style.color</p:attrName>
                                        </p:attrNameLst>
                                      </p:cBhvr>
                                      <p:by>
                                        <p:hsl h="7200000" s="0" l="0"/>
                                      </p:by>
                                    </p:animClr>
                                    <p:animClr clrSpc="hsl" dir="cw">
                                      <p:cBhvr>
                                        <p:cTn id="7" dur="2000" fill="hold"/>
                                        <p:tgtEl>
                                          <p:spTgt spid="68611"/>
                                        </p:tgtEl>
                                        <p:attrNameLst>
                                          <p:attrName>fillcolor</p:attrName>
                                        </p:attrNameLst>
                                      </p:cBhvr>
                                      <p:by>
                                        <p:hsl h="7200000" s="0" l="0"/>
                                      </p:by>
                                    </p:animClr>
                                    <p:animClr clrSpc="hsl" dir="cw">
                                      <p:cBhvr>
                                        <p:cTn id="8" dur="2000" fill="hold"/>
                                        <p:tgtEl>
                                          <p:spTgt spid="68611"/>
                                        </p:tgtEl>
                                        <p:attrNameLst>
                                          <p:attrName>stroke.color</p:attrName>
                                        </p:attrNameLst>
                                      </p:cBhvr>
                                      <p:by>
                                        <p:hsl h="7200000" s="0" l="0"/>
                                      </p:by>
                                    </p:animClr>
                                    <p:set>
                                      <p:cBhvr>
                                        <p:cTn id="9" dur="2000" fill="hold"/>
                                        <p:tgtEl>
                                          <p:spTgt spid="686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title"/>
          </p:nvPr>
        </p:nvSpPr>
        <p:spPr/>
        <p:txBody>
          <a:bodyPr/>
          <a:lstStyle/>
          <a:p>
            <a:pPr algn="r" eaLnBrk="1" hangingPunct="1"/>
            <a:r>
              <a:rPr lang="he-IL" sz="3600" smtClean="0"/>
              <a:t>דיאגראמת עץ: הסתברות אפוסטריורית (2)</a:t>
            </a:r>
            <a:endParaRPr lang="en-US" sz="3600" smtClean="0"/>
          </a:p>
        </p:txBody>
      </p:sp>
      <p:sp>
        <p:nvSpPr>
          <p:cNvPr id="283651" name="Rectangle 3"/>
          <p:cNvSpPr>
            <a:spLocks noGrp="1" noChangeArrowheads="1"/>
          </p:cNvSpPr>
          <p:nvPr>
            <p:ph type="body" idx="1"/>
          </p:nvPr>
        </p:nvSpPr>
        <p:spPr>
          <a:xfrm>
            <a:off x="250825" y="2017713"/>
            <a:ext cx="8704263" cy="4114800"/>
          </a:xfrm>
        </p:spPr>
        <p:txBody>
          <a:bodyPr/>
          <a:lstStyle/>
          <a:p>
            <a:pPr eaLnBrk="1" hangingPunct="1">
              <a:lnSpc>
                <a:spcPct val="90000"/>
              </a:lnSpc>
            </a:pPr>
            <a:r>
              <a:rPr lang="he-IL" sz="2000" smtClean="0">
                <a:sym typeface="Symbol" pitchFamily="18" charset="2"/>
              </a:rPr>
              <a:t>דוגמא: בדיקה לאבחון מחלה מראה תוצאות </a:t>
            </a:r>
            <a:r>
              <a:rPr lang="he-IL" sz="2000" smtClean="0">
                <a:solidFill>
                  <a:schemeClr val="hlink"/>
                </a:solidFill>
                <a:sym typeface="Symbol" pitchFamily="18" charset="2"/>
              </a:rPr>
              <a:t>חיוביות</a:t>
            </a:r>
            <a:r>
              <a:rPr lang="he-IL" sz="2000" smtClean="0">
                <a:sym typeface="Symbol" pitchFamily="18" charset="2"/>
              </a:rPr>
              <a:t> (מחלה) ב 85% מהמקרים אצל אדם חולה וב 10% מהמקרים אצל אדם בריא. שכיחות המחלה היא 1.5%, מה ההסתברות שאדם שקיבל תוצאה </a:t>
            </a:r>
            <a:r>
              <a:rPr lang="he-IL" sz="2000" smtClean="0">
                <a:solidFill>
                  <a:schemeClr val="hlink"/>
                </a:solidFill>
                <a:sym typeface="Symbol" pitchFamily="18" charset="2"/>
              </a:rPr>
              <a:t>חיובית</a:t>
            </a:r>
            <a:r>
              <a:rPr lang="he-IL" sz="2000" smtClean="0">
                <a:sym typeface="Symbol" pitchFamily="18" charset="2"/>
              </a:rPr>
              <a:t> אכן חולה?</a:t>
            </a:r>
          </a:p>
          <a:p>
            <a:pPr lvl="1" eaLnBrk="1" hangingPunct="1">
              <a:lnSpc>
                <a:spcPct val="90000"/>
              </a:lnSpc>
            </a:pPr>
            <a:r>
              <a:rPr lang="he-IL" sz="1800" smtClean="0">
                <a:sym typeface="Symbol" pitchFamily="18" charset="2"/>
              </a:rPr>
              <a:t>ההסתברות לחולה וחיובית</a:t>
            </a:r>
            <a:r>
              <a:rPr lang="en-US" sz="1800" smtClean="0">
                <a:sym typeface="Symbol" pitchFamily="18" charset="2"/>
              </a:rPr>
              <a:t> </a:t>
            </a:r>
            <a:r>
              <a:rPr lang="he-IL" sz="1800" smtClean="0">
                <a:sym typeface="Symbol" pitchFamily="18" charset="2"/>
              </a:rPr>
              <a:t>0.01275 = (חולה </a:t>
            </a:r>
            <a:r>
              <a:rPr lang="en-US" sz="1800" b="1" smtClean="0">
                <a:sym typeface="Symbol" pitchFamily="18" charset="2"/>
              </a:rPr>
              <a:t></a:t>
            </a:r>
            <a:r>
              <a:rPr lang="he-IL" sz="1800" b="1" smtClean="0">
                <a:sym typeface="Symbol" pitchFamily="18" charset="2"/>
              </a:rPr>
              <a:t> </a:t>
            </a:r>
            <a:r>
              <a:rPr lang="he-IL" sz="1800" smtClean="0">
                <a:sym typeface="Symbol" pitchFamily="18" charset="2"/>
              </a:rPr>
              <a:t>חיובית)</a:t>
            </a:r>
            <a:r>
              <a:rPr lang="en-US" sz="1800" smtClean="0">
                <a:sym typeface="Symbol" pitchFamily="18" charset="2"/>
              </a:rPr>
              <a:t>P </a:t>
            </a:r>
            <a:r>
              <a:rPr lang="he-IL" sz="1800" b="1" smtClean="0">
                <a:sym typeface="Symbol" pitchFamily="18" charset="2"/>
              </a:rPr>
              <a:t>.</a:t>
            </a:r>
          </a:p>
          <a:p>
            <a:pPr lvl="1" eaLnBrk="1" hangingPunct="1">
              <a:lnSpc>
                <a:spcPct val="90000"/>
              </a:lnSpc>
            </a:pPr>
            <a:r>
              <a:rPr lang="he-IL" sz="1800" smtClean="0">
                <a:sym typeface="Symbol" pitchFamily="18" charset="2"/>
              </a:rPr>
              <a:t>ההסתברות לחיובית:</a:t>
            </a:r>
          </a:p>
          <a:p>
            <a:pPr lvl="2" eaLnBrk="1" hangingPunct="1">
              <a:lnSpc>
                <a:spcPct val="90000"/>
              </a:lnSpc>
            </a:pPr>
            <a:r>
              <a:rPr lang="he-IL" sz="1600" smtClean="0">
                <a:sym typeface="Symbol" pitchFamily="18" charset="2"/>
              </a:rPr>
              <a:t>0.01275 = (חולה </a:t>
            </a:r>
            <a:r>
              <a:rPr lang="en-US" sz="1600" b="1" smtClean="0">
                <a:sym typeface="Symbol" pitchFamily="18" charset="2"/>
              </a:rPr>
              <a:t></a:t>
            </a:r>
            <a:r>
              <a:rPr lang="he-IL" sz="1600" b="1" smtClean="0">
                <a:sym typeface="Symbol" pitchFamily="18" charset="2"/>
              </a:rPr>
              <a:t> </a:t>
            </a:r>
            <a:r>
              <a:rPr lang="he-IL" sz="1600" smtClean="0">
                <a:sym typeface="Symbol" pitchFamily="18" charset="2"/>
              </a:rPr>
              <a:t>חיובית)</a:t>
            </a:r>
            <a:r>
              <a:rPr lang="en-US" sz="1600" smtClean="0">
                <a:sym typeface="Symbol" pitchFamily="18" charset="2"/>
              </a:rPr>
              <a:t> + P </a:t>
            </a:r>
            <a:r>
              <a:rPr lang="he-IL" sz="1600" smtClean="0">
                <a:sym typeface="Symbol" pitchFamily="18" charset="2"/>
              </a:rPr>
              <a:t>0.0985 = (בריא </a:t>
            </a:r>
            <a:r>
              <a:rPr lang="en-US" sz="1600" b="1" smtClean="0">
                <a:sym typeface="Symbol" pitchFamily="18" charset="2"/>
              </a:rPr>
              <a:t></a:t>
            </a:r>
            <a:r>
              <a:rPr lang="he-IL" sz="1600" b="1" smtClean="0">
                <a:sym typeface="Symbol" pitchFamily="18" charset="2"/>
              </a:rPr>
              <a:t> </a:t>
            </a:r>
            <a:r>
              <a:rPr lang="he-IL" sz="1600" smtClean="0">
                <a:sym typeface="Symbol" pitchFamily="18" charset="2"/>
              </a:rPr>
              <a:t>חיובית)</a:t>
            </a:r>
            <a:r>
              <a:rPr lang="en-US" sz="1600" smtClean="0">
                <a:sym typeface="Symbol" pitchFamily="18" charset="2"/>
              </a:rPr>
              <a:t>P </a:t>
            </a:r>
            <a:endParaRPr lang="he-IL" sz="1600" smtClean="0">
              <a:sym typeface="Symbol" pitchFamily="18" charset="2"/>
            </a:endParaRPr>
          </a:p>
          <a:p>
            <a:pPr lvl="1" eaLnBrk="1" hangingPunct="1">
              <a:lnSpc>
                <a:spcPct val="90000"/>
              </a:lnSpc>
            </a:pPr>
            <a:r>
              <a:rPr lang="he-IL" sz="1800" smtClean="0">
                <a:sym typeface="Symbol" pitchFamily="18" charset="2"/>
              </a:rPr>
              <a:t> ולכן </a:t>
            </a:r>
            <a:r>
              <a:rPr lang="en-US" sz="1800" smtClean="0">
                <a:sym typeface="Symbol" pitchFamily="18" charset="2"/>
              </a:rPr>
              <a:t>0.01275/(0.01275+0.0985)=</a:t>
            </a:r>
            <a:r>
              <a:rPr lang="en-US" sz="1800" b="1" u="sng" smtClean="0">
                <a:sym typeface="Symbol" pitchFamily="18" charset="2"/>
              </a:rPr>
              <a:t>0.115</a:t>
            </a:r>
            <a:endParaRPr lang="he-IL" sz="1800" b="1" u="sng"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283671" name="Object 23"/>
          <p:cNvGraphicFramePr>
            <a:graphicFrameLocks noChangeAspect="1"/>
          </p:cNvGraphicFramePr>
          <p:nvPr/>
        </p:nvGraphicFramePr>
        <p:xfrm>
          <a:off x="4356100" y="4149725"/>
          <a:ext cx="2741613" cy="544513"/>
        </p:xfrm>
        <a:graphic>
          <a:graphicData uri="http://schemas.openxmlformats.org/presentationml/2006/ole">
            <p:oleObj spid="_x0000_s30722" name="משוואה" r:id="rId3" imgW="2108160" imgH="419040" progId="Equation.3">
              <p:embed/>
            </p:oleObj>
          </a:graphicData>
        </a:graphic>
      </p:graphicFrame>
      <p:sp>
        <p:nvSpPr>
          <p:cNvPr id="283681" name="AutoShape 33">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36"/>
          <p:cNvGrpSpPr>
            <a:grpSpLocks/>
          </p:cNvGrpSpPr>
          <p:nvPr/>
        </p:nvGrpSpPr>
        <p:grpSpPr bwMode="auto">
          <a:xfrm>
            <a:off x="0" y="4143375"/>
            <a:ext cx="3779838" cy="2565400"/>
            <a:chOff x="0" y="2704"/>
            <a:chExt cx="2381" cy="1616"/>
          </a:xfrm>
        </p:grpSpPr>
        <p:sp>
          <p:nvSpPr>
            <p:cNvPr id="30730" name="AutoShape 4"/>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30731" name="Line 5"/>
            <p:cNvSpPr>
              <a:spLocks noChangeShapeType="1"/>
            </p:cNvSpPr>
            <p:nvPr/>
          </p:nvSpPr>
          <p:spPr bwMode="auto">
            <a:xfrm flipV="1">
              <a:off x="363" y="3249"/>
              <a:ext cx="657" cy="255"/>
            </a:xfrm>
            <a:prstGeom prst="line">
              <a:avLst/>
            </a:prstGeom>
            <a:noFill/>
            <a:ln w="19050">
              <a:solidFill>
                <a:schemeClr val="tx1"/>
              </a:solidFill>
              <a:miter lim="800000"/>
              <a:headEnd/>
              <a:tailEnd type="triangle" w="med" len="med"/>
            </a:ln>
          </p:spPr>
          <p:txBody>
            <a:bodyPr wrap="none"/>
            <a:lstStyle/>
            <a:p>
              <a:endParaRPr lang="he-IL"/>
            </a:p>
          </p:txBody>
        </p:sp>
        <p:sp>
          <p:nvSpPr>
            <p:cNvPr id="30732" name="Line 6"/>
            <p:cNvSpPr>
              <a:spLocks noChangeShapeType="1"/>
            </p:cNvSpPr>
            <p:nvPr/>
          </p:nvSpPr>
          <p:spPr bwMode="auto">
            <a:xfrm>
              <a:off x="363" y="3821"/>
              <a:ext cx="657" cy="108"/>
            </a:xfrm>
            <a:prstGeom prst="line">
              <a:avLst/>
            </a:prstGeom>
            <a:noFill/>
            <a:ln w="19050">
              <a:solidFill>
                <a:schemeClr val="tx1"/>
              </a:solidFill>
              <a:miter lim="800000"/>
              <a:headEnd/>
              <a:tailEnd type="triangle" w="med" len="med"/>
            </a:ln>
          </p:spPr>
          <p:txBody>
            <a:bodyPr wrap="none"/>
            <a:lstStyle/>
            <a:p>
              <a:endParaRPr lang="he-IL"/>
            </a:p>
          </p:txBody>
        </p:sp>
        <p:sp>
          <p:nvSpPr>
            <p:cNvPr id="30733" name="AutoShape 7"/>
            <p:cNvSpPr>
              <a:spLocks noChangeArrowheads="1"/>
            </p:cNvSpPr>
            <p:nvPr/>
          </p:nvSpPr>
          <p:spPr bwMode="auto">
            <a:xfrm>
              <a:off x="884" y="3748"/>
              <a:ext cx="726" cy="408"/>
            </a:xfrm>
            <a:prstGeom prst="upArrow">
              <a:avLst>
                <a:gd name="adj1" fmla="val 50000"/>
                <a:gd name="adj2" fmla="val 25000"/>
              </a:avLst>
            </a:prstGeom>
            <a:noFill/>
            <a:ln w="19050">
              <a:solidFill>
                <a:schemeClr val="tx1"/>
              </a:solidFill>
              <a:miter lim="800000"/>
              <a:headEnd/>
              <a:tailEnd/>
            </a:ln>
          </p:spPr>
          <p:txBody>
            <a:bodyPr wrap="none" anchor="ctr"/>
            <a:lstStyle/>
            <a:p>
              <a:pPr algn="ctr" rtl="0"/>
              <a:r>
                <a:rPr lang="en-US" sz="1400"/>
                <a:t>0.985</a:t>
              </a:r>
            </a:p>
          </p:txBody>
        </p:sp>
        <p:sp>
          <p:nvSpPr>
            <p:cNvPr id="30734" name="Rectangle 8"/>
            <p:cNvSpPr>
              <a:spLocks noChangeArrowheads="1"/>
            </p:cNvSpPr>
            <p:nvPr/>
          </p:nvSpPr>
          <p:spPr bwMode="auto">
            <a:xfrm rot="-456714">
              <a:off x="476" y="3203"/>
              <a:ext cx="272" cy="181"/>
            </a:xfrm>
            <a:prstGeom prst="rect">
              <a:avLst/>
            </a:prstGeom>
            <a:noFill/>
            <a:ln w="19050">
              <a:noFill/>
              <a:miter lim="800000"/>
              <a:headEnd/>
              <a:tailEnd/>
            </a:ln>
          </p:spPr>
          <p:txBody>
            <a:bodyPr wrap="none" anchor="ctr"/>
            <a:lstStyle/>
            <a:p>
              <a:pPr algn="ctr"/>
              <a:r>
                <a:rPr lang="en-US" sz="1400"/>
                <a:t>0.015</a:t>
              </a:r>
            </a:p>
          </p:txBody>
        </p:sp>
        <p:sp>
          <p:nvSpPr>
            <p:cNvPr id="30735" name="Rectangle 9"/>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0.985</a:t>
              </a:r>
            </a:p>
          </p:txBody>
        </p:sp>
        <p:sp>
          <p:nvSpPr>
            <p:cNvPr id="30736" name="AutoShape 10"/>
            <p:cNvSpPr>
              <a:spLocks noChangeArrowheads="1"/>
            </p:cNvSpPr>
            <p:nvPr/>
          </p:nvSpPr>
          <p:spPr bwMode="auto">
            <a:xfrm>
              <a:off x="884" y="2976"/>
              <a:ext cx="681" cy="498"/>
            </a:xfrm>
            <a:prstGeom prst="downArrow">
              <a:avLst>
                <a:gd name="adj1" fmla="val 50000"/>
                <a:gd name="adj2" fmla="val 25000"/>
              </a:avLst>
            </a:prstGeom>
            <a:noFill/>
            <a:ln w="19050">
              <a:solidFill>
                <a:schemeClr val="tx1"/>
              </a:solidFill>
              <a:miter lim="800000"/>
              <a:headEnd/>
              <a:tailEnd/>
            </a:ln>
          </p:spPr>
          <p:txBody>
            <a:bodyPr wrap="none" anchor="ctr"/>
            <a:lstStyle/>
            <a:p>
              <a:pPr algn="ctr" rtl="0"/>
              <a:r>
                <a:rPr lang="en-US" sz="1400"/>
                <a:t>0.015</a:t>
              </a:r>
            </a:p>
          </p:txBody>
        </p:sp>
        <p:sp>
          <p:nvSpPr>
            <p:cNvPr id="30737" name="Line 11"/>
            <p:cNvSpPr>
              <a:spLocks noChangeShapeType="1"/>
            </p:cNvSpPr>
            <p:nvPr/>
          </p:nvSpPr>
          <p:spPr bwMode="auto">
            <a:xfrm rot="-956447">
              <a:off x="1429" y="3203"/>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30738" name="Line 12"/>
            <p:cNvSpPr>
              <a:spLocks noChangeShapeType="1"/>
            </p:cNvSpPr>
            <p:nvPr/>
          </p:nvSpPr>
          <p:spPr bwMode="auto">
            <a:xfrm flipV="1">
              <a:off x="1429" y="2886"/>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30739" name="Rectangle 13"/>
            <p:cNvSpPr>
              <a:spLocks noChangeArrowheads="1"/>
            </p:cNvSpPr>
            <p:nvPr/>
          </p:nvSpPr>
          <p:spPr bwMode="auto">
            <a:xfrm rot="529449">
              <a:off x="1565" y="3067"/>
              <a:ext cx="272" cy="181"/>
            </a:xfrm>
            <a:prstGeom prst="rect">
              <a:avLst/>
            </a:prstGeom>
            <a:noFill/>
            <a:ln w="19050">
              <a:noFill/>
              <a:miter lim="800000"/>
              <a:headEnd/>
              <a:tailEnd/>
            </a:ln>
          </p:spPr>
          <p:txBody>
            <a:bodyPr wrap="none" anchor="ctr"/>
            <a:lstStyle/>
            <a:p>
              <a:pPr algn="ctr"/>
              <a:r>
                <a:rPr lang="en-US" sz="1400"/>
                <a:t>0.15</a:t>
              </a:r>
            </a:p>
          </p:txBody>
        </p:sp>
        <p:sp>
          <p:nvSpPr>
            <p:cNvPr id="30740" name="Rectangle 14"/>
            <p:cNvSpPr>
              <a:spLocks noChangeArrowheads="1"/>
            </p:cNvSpPr>
            <p:nvPr/>
          </p:nvSpPr>
          <p:spPr bwMode="auto">
            <a:xfrm rot="-1397077">
              <a:off x="1474" y="2750"/>
              <a:ext cx="272" cy="182"/>
            </a:xfrm>
            <a:prstGeom prst="rect">
              <a:avLst/>
            </a:prstGeom>
            <a:noFill/>
            <a:ln w="19050">
              <a:noFill/>
              <a:miter lim="800000"/>
              <a:headEnd/>
              <a:tailEnd/>
            </a:ln>
          </p:spPr>
          <p:txBody>
            <a:bodyPr wrap="none" anchor="ctr"/>
            <a:lstStyle/>
            <a:p>
              <a:pPr algn="ctr"/>
              <a:r>
                <a:rPr lang="en-US" sz="1400">
                  <a:solidFill>
                    <a:schemeClr val="hlink"/>
                  </a:solidFill>
                </a:rPr>
                <a:t>0.85</a:t>
              </a:r>
            </a:p>
          </p:txBody>
        </p:sp>
        <p:sp>
          <p:nvSpPr>
            <p:cNvPr id="30741" name="Line 17"/>
            <p:cNvSpPr>
              <a:spLocks noChangeShapeType="1"/>
            </p:cNvSpPr>
            <p:nvPr/>
          </p:nvSpPr>
          <p:spPr bwMode="auto">
            <a:xfrm>
              <a:off x="1474" y="4065"/>
              <a:ext cx="453" cy="91"/>
            </a:xfrm>
            <a:prstGeom prst="line">
              <a:avLst/>
            </a:prstGeom>
            <a:noFill/>
            <a:ln w="19050">
              <a:solidFill>
                <a:schemeClr val="tx1"/>
              </a:solidFill>
              <a:miter lim="800000"/>
              <a:headEnd/>
              <a:tailEnd type="triangle" w="med" len="med"/>
            </a:ln>
          </p:spPr>
          <p:txBody>
            <a:bodyPr wrap="none"/>
            <a:lstStyle/>
            <a:p>
              <a:endParaRPr lang="he-IL"/>
            </a:p>
          </p:txBody>
        </p:sp>
        <p:sp>
          <p:nvSpPr>
            <p:cNvPr id="30742" name="Rectangle 18"/>
            <p:cNvSpPr>
              <a:spLocks noChangeArrowheads="1"/>
            </p:cNvSpPr>
            <p:nvPr/>
          </p:nvSpPr>
          <p:spPr bwMode="auto">
            <a:xfrm rot="640991">
              <a:off x="1610" y="3929"/>
              <a:ext cx="272" cy="181"/>
            </a:xfrm>
            <a:prstGeom prst="rect">
              <a:avLst/>
            </a:prstGeom>
            <a:noFill/>
            <a:ln w="19050">
              <a:noFill/>
              <a:miter lim="800000"/>
              <a:headEnd/>
              <a:tailEnd/>
            </a:ln>
          </p:spPr>
          <p:txBody>
            <a:bodyPr wrap="none" anchor="ctr"/>
            <a:lstStyle/>
            <a:p>
              <a:pPr algn="ctr"/>
              <a:r>
                <a:rPr lang="en-US" sz="1400"/>
                <a:t>0.90</a:t>
              </a:r>
            </a:p>
          </p:txBody>
        </p:sp>
        <p:sp>
          <p:nvSpPr>
            <p:cNvPr id="30743" name="Rectangle 19"/>
            <p:cNvSpPr>
              <a:spLocks noChangeArrowheads="1"/>
            </p:cNvSpPr>
            <p:nvPr/>
          </p:nvSpPr>
          <p:spPr bwMode="auto">
            <a:xfrm rot="-1242009">
              <a:off x="1565" y="3612"/>
              <a:ext cx="272" cy="182"/>
            </a:xfrm>
            <a:prstGeom prst="rect">
              <a:avLst/>
            </a:prstGeom>
            <a:noFill/>
            <a:ln w="19050">
              <a:noFill/>
              <a:miter lim="800000"/>
              <a:headEnd/>
              <a:tailEnd/>
            </a:ln>
          </p:spPr>
          <p:txBody>
            <a:bodyPr wrap="none" anchor="ctr"/>
            <a:lstStyle/>
            <a:p>
              <a:pPr algn="ctr"/>
              <a:r>
                <a:rPr lang="en-US" sz="1400">
                  <a:solidFill>
                    <a:schemeClr val="hlink"/>
                  </a:solidFill>
                </a:rPr>
                <a:t>0.10</a:t>
              </a:r>
            </a:p>
          </p:txBody>
        </p:sp>
        <p:sp>
          <p:nvSpPr>
            <p:cNvPr id="30744" name="Line 22"/>
            <p:cNvSpPr>
              <a:spLocks noChangeShapeType="1"/>
            </p:cNvSpPr>
            <p:nvPr/>
          </p:nvSpPr>
          <p:spPr bwMode="auto">
            <a:xfrm rot="20643553" flipV="1">
              <a:off x="1447" y="3786"/>
              <a:ext cx="523" cy="96"/>
            </a:xfrm>
            <a:prstGeom prst="line">
              <a:avLst/>
            </a:prstGeom>
            <a:noFill/>
            <a:ln w="19050">
              <a:solidFill>
                <a:schemeClr val="tx1"/>
              </a:solidFill>
              <a:miter lim="800000"/>
              <a:headEnd/>
              <a:tailEnd type="triangle" w="med" len="med"/>
            </a:ln>
          </p:spPr>
          <p:txBody>
            <a:bodyPr wrap="none"/>
            <a:lstStyle/>
            <a:p>
              <a:endParaRPr lang="he-IL"/>
            </a:p>
          </p:txBody>
        </p:sp>
        <p:sp>
          <p:nvSpPr>
            <p:cNvPr id="30745" name="AutoShape 29"/>
            <p:cNvSpPr>
              <a:spLocks noChangeArrowheads="1"/>
            </p:cNvSpPr>
            <p:nvPr/>
          </p:nvSpPr>
          <p:spPr bwMode="auto">
            <a:xfrm>
              <a:off x="1927" y="2704"/>
              <a:ext cx="408" cy="363"/>
            </a:xfrm>
            <a:prstGeom prst="plus">
              <a:avLst>
                <a:gd name="adj" fmla="val 25000"/>
              </a:avLst>
            </a:prstGeom>
            <a:noFill/>
            <a:ln w="19050">
              <a:solidFill>
                <a:schemeClr val="tx1"/>
              </a:solidFill>
              <a:miter lim="800000"/>
              <a:headEnd/>
              <a:tailEnd/>
            </a:ln>
          </p:spPr>
          <p:txBody>
            <a:bodyPr wrap="none" anchor="ctr"/>
            <a:lstStyle/>
            <a:p>
              <a:pPr algn="ctr"/>
              <a:r>
                <a:rPr lang="he-IL"/>
                <a:t>0.01275</a:t>
              </a:r>
              <a:endParaRPr lang="en-US"/>
            </a:p>
          </p:txBody>
        </p:sp>
        <p:sp>
          <p:nvSpPr>
            <p:cNvPr id="30746" name="AutoShape 30"/>
            <p:cNvSpPr>
              <a:spLocks noChangeArrowheads="1"/>
            </p:cNvSpPr>
            <p:nvPr/>
          </p:nvSpPr>
          <p:spPr bwMode="auto">
            <a:xfrm>
              <a:off x="1973" y="3475"/>
              <a:ext cx="408" cy="363"/>
            </a:xfrm>
            <a:prstGeom prst="plus">
              <a:avLst>
                <a:gd name="adj" fmla="val 25000"/>
              </a:avLst>
            </a:prstGeom>
            <a:noFill/>
            <a:ln w="19050">
              <a:solidFill>
                <a:schemeClr val="tx1"/>
              </a:solidFill>
              <a:miter lim="800000"/>
              <a:headEnd/>
              <a:tailEnd/>
            </a:ln>
          </p:spPr>
          <p:txBody>
            <a:bodyPr wrap="none" anchor="ctr"/>
            <a:lstStyle/>
            <a:p>
              <a:pPr algn="ctr"/>
              <a:r>
                <a:rPr lang="en-US"/>
                <a:t>0.0985</a:t>
              </a:r>
            </a:p>
          </p:txBody>
        </p:sp>
        <p:sp>
          <p:nvSpPr>
            <p:cNvPr id="30747" name="Rectangle 31"/>
            <p:cNvSpPr>
              <a:spLocks noChangeArrowheads="1"/>
            </p:cNvSpPr>
            <p:nvPr/>
          </p:nvSpPr>
          <p:spPr bwMode="auto">
            <a:xfrm>
              <a:off x="1973" y="3249"/>
              <a:ext cx="408" cy="136"/>
            </a:xfrm>
            <a:prstGeom prst="rect">
              <a:avLst/>
            </a:prstGeom>
            <a:noFill/>
            <a:ln w="19050">
              <a:solidFill>
                <a:schemeClr val="tx1"/>
              </a:solidFill>
              <a:miter lim="800000"/>
              <a:headEnd/>
              <a:tailEnd/>
            </a:ln>
          </p:spPr>
          <p:txBody>
            <a:bodyPr wrap="none" anchor="ctr"/>
            <a:lstStyle/>
            <a:p>
              <a:pPr algn="ctr"/>
              <a:r>
                <a:rPr lang="en-US"/>
                <a:t>0.00225</a:t>
              </a:r>
            </a:p>
          </p:txBody>
        </p:sp>
        <p:sp>
          <p:nvSpPr>
            <p:cNvPr id="30748" name="Rectangle 32"/>
            <p:cNvSpPr>
              <a:spLocks noChangeArrowheads="1"/>
            </p:cNvSpPr>
            <p:nvPr/>
          </p:nvSpPr>
          <p:spPr bwMode="auto">
            <a:xfrm>
              <a:off x="1973" y="4065"/>
              <a:ext cx="408" cy="136"/>
            </a:xfrm>
            <a:prstGeom prst="rect">
              <a:avLst/>
            </a:prstGeom>
            <a:noFill/>
            <a:ln w="19050">
              <a:solidFill>
                <a:schemeClr val="tx1"/>
              </a:solidFill>
              <a:miter lim="800000"/>
              <a:headEnd/>
              <a:tailEnd/>
            </a:ln>
          </p:spPr>
          <p:txBody>
            <a:bodyPr wrap="none" anchor="ctr"/>
            <a:lstStyle/>
            <a:p>
              <a:pPr algn="ctr"/>
              <a:r>
                <a:rPr lang="en-US"/>
                <a:t>0.8865</a:t>
              </a:r>
            </a:p>
          </p:txBody>
        </p:sp>
        <p:sp>
          <p:nvSpPr>
            <p:cNvPr id="30749" name="Rectangle 34"/>
            <p:cNvSpPr>
              <a:spLocks noChangeArrowheads="1"/>
            </p:cNvSpPr>
            <p:nvPr/>
          </p:nvSpPr>
          <p:spPr bwMode="auto">
            <a:xfrm>
              <a:off x="1066" y="2795"/>
              <a:ext cx="318" cy="181"/>
            </a:xfrm>
            <a:prstGeom prst="rect">
              <a:avLst/>
            </a:prstGeom>
            <a:noFill/>
            <a:ln w="19050">
              <a:noFill/>
              <a:miter lim="800000"/>
              <a:headEnd/>
              <a:tailEnd/>
            </a:ln>
          </p:spPr>
          <p:txBody>
            <a:bodyPr wrap="none" anchor="ctr"/>
            <a:lstStyle/>
            <a:p>
              <a:pPr algn="ctr"/>
              <a:r>
                <a:rPr lang="he-IL" b="1"/>
                <a:t>חולה</a:t>
              </a:r>
              <a:endParaRPr lang="en-US" b="1"/>
            </a:p>
          </p:txBody>
        </p:sp>
        <p:sp>
          <p:nvSpPr>
            <p:cNvPr id="30750" name="Rectangle 35"/>
            <p:cNvSpPr>
              <a:spLocks noChangeArrowheads="1"/>
            </p:cNvSpPr>
            <p:nvPr/>
          </p:nvSpPr>
          <p:spPr bwMode="auto">
            <a:xfrm>
              <a:off x="1066" y="4139"/>
              <a:ext cx="318" cy="181"/>
            </a:xfrm>
            <a:prstGeom prst="rect">
              <a:avLst/>
            </a:prstGeom>
            <a:noFill/>
            <a:ln w="19050">
              <a:noFill/>
              <a:miter lim="800000"/>
              <a:headEnd/>
              <a:tailEnd/>
            </a:ln>
          </p:spPr>
          <p:txBody>
            <a:bodyPr wrap="none" anchor="ctr"/>
            <a:lstStyle/>
            <a:p>
              <a:pPr algn="ctr"/>
              <a:r>
                <a:rPr lang="he-IL" b="1"/>
                <a:t>בריא</a:t>
              </a:r>
              <a:endParaRPr lang="en-US" b="1"/>
            </a:p>
          </p:txBody>
        </p:sp>
      </p:grpSp>
      <p:graphicFrame>
        <p:nvGraphicFramePr>
          <p:cNvPr id="283685" name="Object 37"/>
          <p:cNvGraphicFramePr>
            <a:graphicFrameLocks noChangeAspect="1"/>
          </p:cNvGraphicFramePr>
          <p:nvPr/>
        </p:nvGraphicFramePr>
        <p:xfrm>
          <a:off x="3132138" y="3856038"/>
          <a:ext cx="433387" cy="153987"/>
        </p:xfrm>
        <a:graphic>
          <a:graphicData uri="http://schemas.openxmlformats.org/presentationml/2006/ole">
            <p:oleObj spid="_x0000_s30723" name="משוואה" r:id="rId5" imgW="533160" imgH="190440" progId="Equation.3">
              <p:embed/>
            </p:oleObj>
          </a:graphicData>
        </a:graphic>
      </p:graphicFrame>
      <p:graphicFrame>
        <p:nvGraphicFramePr>
          <p:cNvPr id="283686" name="Object 38"/>
          <p:cNvGraphicFramePr>
            <a:graphicFrameLocks noChangeAspect="1"/>
          </p:cNvGraphicFramePr>
          <p:nvPr/>
        </p:nvGraphicFramePr>
        <p:xfrm>
          <a:off x="2411413" y="4000500"/>
          <a:ext cx="360362" cy="146050"/>
        </p:xfrm>
        <a:graphic>
          <a:graphicData uri="http://schemas.openxmlformats.org/presentationml/2006/ole">
            <p:oleObj spid="_x0000_s30724" name="משוואה" r:id="rId6" imgW="469800" imgH="190440" progId="Equation.3">
              <p:embed/>
            </p:oleObj>
          </a:graphicData>
        </a:graphic>
      </p:graphicFrame>
      <p:graphicFrame>
        <p:nvGraphicFramePr>
          <p:cNvPr id="283687" name="Object 39"/>
          <p:cNvGraphicFramePr>
            <a:graphicFrameLocks noChangeAspect="1"/>
          </p:cNvGraphicFramePr>
          <p:nvPr/>
        </p:nvGraphicFramePr>
        <p:xfrm>
          <a:off x="1835150" y="4143375"/>
          <a:ext cx="233363" cy="146050"/>
        </p:xfrm>
        <a:graphic>
          <a:graphicData uri="http://schemas.openxmlformats.org/presentationml/2006/ole">
            <p:oleObj spid="_x0000_s30725" name="משוואה" r:id="rId7" imgW="304560" imgH="1904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2000"/>
                                        <p:tgtEl>
                                          <p:spTgt spid="28365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0"/>
                                        <p:tgtEl>
                                          <p:spTgt spid="2"/>
                                        </p:tgtEl>
                                      </p:cBhvr>
                                    </p:animEffect>
                                  </p:childTnLst>
                                </p:cTn>
                              </p:par>
                              <p:par>
                                <p:cTn id="11" presetID="55" presetClass="entr" presetSubtype="0" fill="hold" nodeType="withEffect">
                                  <p:stCondLst>
                                    <p:cond delay="0"/>
                                  </p:stCondLst>
                                  <p:childTnLst>
                                    <p:set>
                                      <p:cBhvr>
                                        <p:cTn id="12" dur="1" fill="hold">
                                          <p:stCondLst>
                                            <p:cond delay="0"/>
                                          </p:stCondLst>
                                        </p:cTn>
                                        <p:tgtEl>
                                          <p:spTgt spid="283685"/>
                                        </p:tgtEl>
                                        <p:attrNameLst>
                                          <p:attrName>style.visibility</p:attrName>
                                        </p:attrNameLst>
                                      </p:cBhvr>
                                      <p:to>
                                        <p:strVal val="visible"/>
                                      </p:to>
                                    </p:set>
                                    <p:anim calcmode="lin" valueType="num">
                                      <p:cBhvr>
                                        <p:cTn id="13" dur="1000" fill="hold"/>
                                        <p:tgtEl>
                                          <p:spTgt spid="283685"/>
                                        </p:tgtEl>
                                        <p:attrNameLst>
                                          <p:attrName>ppt_w</p:attrName>
                                        </p:attrNameLst>
                                      </p:cBhvr>
                                      <p:tavLst>
                                        <p:tav tm="0">
                                          <p:val>
                                            <p:strVal val="#ppt_w*0.70"/>
                                          </p:val>
                                        </p:tav>
                                        <p:tav tm="100000">
                                          <p:val>
                                            <p:strVal val="#ppt_w"/>
                                          </p:val>
                                        </p:tav>
                                      </p:tavLst>
                                    </p:anim>
                                    <p:anim calcmode="lin" valueType="num">
                                      <p:cBhvr>
                                        <p:cTn id="14" dur="1000" fill="hold"/>
                                        <p:tgtEl>
                                          <p:spTgt spid="283685"/>
                                        </p:tgtEl>
                                        <p:attrNameLst>
                                          <p:attrName>ppt_h</p:attrName>
                                        </p:attrNameLst>
                                      </p:cBhvr>
                                      <p:tavLst>
                                        <p:tav tm="0">
                                          <p:val>
                                            <p:strVal val="#ppt_h"/>
                                          </p:val>
                                        </p:tav>
                                        <p:tav tm="100000">
                                          <p:val>
                                            <p:strVal val="#ppt_h"/>
                                          </p:val>
                                        </p:tav>
                                      </p:tavLst>
                                    </p:anim>
                                    <p:animEffect transition="in" filter="fade">
                                      <p:cBhvr>
                                        <p:cTn id="15" dur="1000"/>
                                        <p:tgtEl>
                                          <p:spTgt spid="283685"/>
                                        </p:tgtEl>
                                      </p:cBhvr>
                                    </p:animEffect>
                                  </p:childTnLst>
                                </p:cTn>
                              </p:par>
                              <p:par>
                                <p:cTn id="16" presetID="55" presetClass="entr" presetSubtype="0" fill="hold" nodeType="withEffect">
                                  <p:stCondLst>
                                    <p:cond delay="0"/>
                                  </p:stCondLst>
                                  <p:childTnLst>
                                    <p:set>
                                      <p:cBhvr>
                                        <p:cTn id="17" dur="1" fill="hold">
                                          <p:stCondLst>
                                            <p:cond delay="0"/>
                                          </p:stCondLst>
                                        </p:cTn>
                                        <p:tgtEl>
                                          <p:spTgt spid="283686"/>
                                        </p:tgtEl>
                                        <p:attrNameLst>
                                          <p:attrName>style.visibility</p:attrName>
                                        </p:attrNameLst>
                                      </p:cBhvr>
                                      <p:to>
                                        <p:strVal val="visible"/>
                                      </p:to>
                                    </p:set>
                                    <p:anim calcmode="lin" valueType="num">
                                      <p:cBhvr>
                                        <p:cTn id="18" dur="1000" fill="hold"/>
                                        <p:tgtEl>
                                          <p:spTgt spid="283686"/>
                                        </p:tgtEl>
                                        <p:attrNameLst>
                                          <p:attrName>ppt_w</p:attrName>
                                        </p:attrNameLst>
                                      </p:cBhvr>
                                      <p:tavLst>
                                        <p:tav tm="0">
                                          <p:val>
                                            <p:strVal val="#ppt_w*0.70"/>
                                          </p:val>
                                        </p:tav>
                                        <p:tav tm="100000">
                                          <p:val>
                                            <p:strVal val="#ppt_w"/>
                                          </p:val>
                                        </p:tav>
                                      </p:tavLst>
                                    </p:anim>
                                    <p:anim calcmode="lin" valueType="num">
                                      <p:cBhvr>
                                        <p:cTn id="19" dur="1000" fill="hold"/>
                                        <p:tgtEl>
                                          <p:spTgt spid="283686"/>
                                        </p:tgtEl>
                                        <p:attrNameLst>
                                          <p:attrName>ppt_h</p:attrName>
                                        </p:attrNameLst>
                                      </p:cBhvr>
                                      <p:tavLst>
                                        <p:tav tm="0">
                                          <p:val>
                                            <p:strVal val="#ppt_h"/>
                                          </p:val>
                                        </p:tav>
                                        <p:tav tm="100000">
                                          <p:val>
                                            <p:strVal val="#ppt_h"/>
                                          </p:val>
                                        </p:tav>
                                      </p:tavLst>
                                    </p:anim>
                                    <p:animEffect transition="in" filter="fade">
                                      <p:cBhvr>
                                        <p:cTn id="20" dur="1000"/>
                                        <p:tgtEl>
                                          <p:spTgt spid="283686"/>
                                        </p:tgtEl>
                                      </p:cBhvr>
                                    </p:animEffect>
                                  </p:childTnLst>
                                </p:cTn>
                              </p:par>
                              <p:par>
                                <p:cTn id="21" presetID="55" presetClass="entr" presetSubtype="0" fill="hold" nodeType="withEffect">
                                  <p:stCondLst>
                                    <p:cond delay="0"/>
                                  </p:stCondLst>
                                  <p:childTnLst>
                                    <p:set>
                                      <p:cBhvr>
                                        <p:cTn id="22" dur="1" fill="hold">
                                          <p:stCondLst>
                                            <p:cond delay="0"/>
                                          </p:stCondLst>
                                        </p:cTn>
                                        <p:tgtEl>
                                          <p:spTgt spid="283687"/>
                                        </p:tgtEl>
                                        <p:attrNameLst>
                                          <p:attrName>style.visibility</p:attrName>
                                        </p:attrNameLst>
                                      </p:cBhvr>
                                      <p:to>
                                        <p:strVal val="visible"/>
                                      </p:to>
                                    </p:set>
                                    <p:anim calcmode="lin" valueType="num">
                                      <p:cBhvr>
                                        <p:cTn id="23" dur="1000" fill="hold"/>
                                        <p:tgtEl>
                                          <p:spTgt spid="283687"/>
                                        </p:tgtEl>
                                        <p:attrNameLst>
                                          <p:attrName>ppt_w</p:attrName>
                                        </p:attrNameLst>
                                      </p:cBhvr>
                                      <p:tavLst>
                                        <p:tav tm="0">
                                          <p:val>
                                            <p:strVal val="#ppt_w*0.70"/>
                                          </p:val>
                                        </p:tav>
                                        <p:tav tm="100000">
                                          <p:val>
                                            <p:strVal val="#ppt_w"/>
                                          </p:val>
                                        </p:tav>
                                      </p:tavLst>
                                    </p:anim>
                                    <p:anim calcmode="lin" valueType="num">
                                      <p:cBhvr>
                                        <p:cTn id="24" dur="1000" fill="hold"/>
                                        <p:tgtEl>
                                          <p:spTgt spid="283687"/>
                                        </p:tgtEl>
                                        <p:attrNameLst>
                                          <p:attrName>ppt_h</p:attrName>
                                        </p:attrNameLst>
                                      </p:cBhvr>
                                      <p:tavLst>
                                        <p:tav tm="0">
                                          <p:val>
                                            <p:strVal val="#ppt_h"/>
                                          </p:val>
                                        </p:tav>
                                        <p:tav tm="100000">
                                          <p:val>
                                            <p:strVal val="#ppt_h"/>
                                          </p:val>
                                        </p:tav>
                                      </p:tavLst>
                                    </p:anim>
                                    <p:animEffect transition="in" filter="fade">
                                      <p:cBhvr>
                                        <p:cTn id="25" dur="1000"/>
                                        <p:tgtEl>
                                          <p:spTgt spid="283687"/>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83651">
                                            <p:txEl>
                                              <p:pRg st="1" end="1"/>
                                            </p:txEl>
                                          </p:spTgt>
                                        </p:tgtEl>
                                        <p:attrNameLst>
                                          <p:attrName>style.visibility</p:attrName>
                                        </p:attrNameLst>
                                      </p:cBhvr>
                                      <p:to>
                                        <p:strVal val="visible"/>
                                      </p:to>
                                    </p:set>
                                    <p:animEffect transition="in" filter="fade">
                                      <p:cBhvr>
                                        <p:cTn id="29" dur="2000"/>
                                        <p:tgtEl>
                                          <p:spTgt spid="283651">
                                            <p:txEl>
                                              <p:pRg st="1" end="1"/>
                                            </p:txEl>
                                          </p:spTgt>
                                        </p:tgtEl>
                                      </p:cBhvr>
                                    </p:animEffect>
                                  </p:childTnLst>
                                </p:cTn>
                              </p:par>
                            </p:childTnLst>
                          </p:cTn>
                        </p:par>
                        <p:par>
                          <p:cTn id="30" fill="hold">
                            <p:stCondLst>
                              <p:cond delay="7000"/>
                            </p:stCondLst>
                            <p:childTnLst>
                              <p:par>
                                <p:cTn id="31" presetID="10" presetClass="entr" presetSubtype="0" fill="hold" grpId="0" nodeType="afterEffect">
                                  <p:stCondLst>
                                    <p:cond delay="0"/>
                                  </p:stCondLst>
                                  <p:childTnLst>
                                    <p:set>
                                      <p:cBhvr>
                                        <p:cTn id="32" dur="1" fill="hold">
                                          <p:stCondLst>
                                            <p:cond delay="0"/>
                                          </p:stCondLst>
                                        </p:cTn>
                                        <p:tgtEl>
                                          <p:spTgt spid="283651">
                                            <p:txEl>
                                              <p:pRg st="2" end="2"/>
                                            </p:txEl>
                                          </p:spTgt>
                                        </p:tgtEl>
                                        <p:attrNameLst>
                                          <p:attrName>style.visibility</p:attrName>
                                        </p:attrNameLst>
                                      </p:cBhvr>
                                      <p:to>
                                        <p:strVal val="visible"/>
                                      </p:to>
                                    </p:set>
                                    <p:animEffect transition="in" filter="fade">
                                      <p:cBhvr>
                                        <p:cTn id="33" dur="2000"/>
                                        <p:tgtEl>
                                          <p:spTgt spid="283651">
                                            <p:txEl>
                                              <p:pRg st="2" end="2"/>
                                            </p:txEl>
                                          </p:spTgt>
                                        </p:tgtEl>
                                      </p:cBhvr>
                                    </p:animEffect>
                                  </p:childTnLst>
                                </p:cTn>
                              </p:par>
                            </p:childTnLst>
                          </p:cTn>
                        </p:par>
                        <p:par>
                          <p:cTn id="34" fill="hold">
                            <p:stCondLst>
                              <p:cond delay="9000"/>
                            </p:stCondLst>
                            <p:childTnLst>
                              <p:par>
                                <p:cTn id="35" presetID="10" presetClass="entr" presetSubtype="0" fill="hold" grpId="0" nodeType="afterEffect">
                                  <p:stCondLst>
                                    <p:cond delay="0"/>
                                  </p:stCondLst>
                                  <p:childTnLst>
                                    <p:set>
                                      <p:cBhvr>
                                        <p:cTn id="36" dur="1" fill="hold">
                                          <p:stCondLst>
                                            <p:cond delay="0"/>
                                          </p:stCondLst>
                                        </p:cTn>
                                        <p:tgtEl>
                                          <p:spTgt spid="283651">
                                            <p:txEl>
                                              <p:pRg st="3" end="3"/>
                                            </p:txEl>
                                          </p:spTgt>
                                        </p:tgtEl>
                                        <p:attrNameLst>
                                          <p:attrName>style.visibility</p:attrName>
                                        </p:attrNameLst>
                                      </p:cBhvr>
                                      <p:to>
                                        <p:strVal val="visible"/>
                                      </p:to>
                                    </p:set>
                                    <p:animEffect transition="in" filter="fade">
                                      <p:cBhvr>
                                        <p:cTn id="37" dur="2000"/>
                                        <p:tgtEl>
                                          <p:spTgt spid="283651">
                                            <p:txEl>
                                              <p:pRg st="3" end="3"/>
                                            </p:txEl>
                                          </p:spTgt>
                                        </p:tgtEl>
                                      </p:cBhvr>
                                    </p:animEffect>
                                  </p:childTnLst>
                                </p:cTn>
                              </p:par>
                            </p:childTnLst>
                          </p:cTn>
                        </p:par>
                        <p:par>
                          <p:cTn id="38" fill="hold">
                            <p:stCondLst>
                              <p:cond delay="11000"/>
                            </p:stCondLst>
                            <p:childTnLst>
                              <p:par>
                                <p:cTn id="39" presetID="10" presetClass="entr" presetSubtype="0" fill="hold" grpId="0" nodeType="afterEffect">
                                  <p:stCondLst>
                                    <p:cond delay="0"/>
                                  </p:stCondLst>
                                  <p:childTnLst>
                                    <p:set>
                                      <p:cBhvr>
                                        <p:cTn id="40" dur="1" fill="hold">
                                          <p:stCondLst>
                                            <p:cond delay="0"/>
                                          </p:stCondLst>
                                        </p:cTn>
                                        <p:tgtEl>
                                          <p:spTgt spid="283651">
                                            <p:txEl>
                                              <p:pRg st="4" end="4"/>
                                            </p:txEl>
                                          </p:spTgt>
                                        </p:tgtEl>
                                        <p:attrNameLst>
                                          <p:attrName>style.visibility</p:attrName>
                                        </p:attrNameLst>
                                      </p:cBhvr>
                                      <p:to>
                                        <p:strVal val="visible"/>
                                      </p:to>
                                    </p:set>
                                    <p:animEffect transition="in" filter="fade">
                                      <p:cBhvr>
                                        <p:cTn id="41" dur="2000"/>
                                        <p:tgtEl>
                                          <p:spTgt spid="283651">
                                            <p:txEl>
                                              <p:pRg st="4" end="4"/>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283671"/>
                                        </p:tgtEl>
                                        <p:attrNameLst>
                                          <p:attrName>style.visibility</p:attrName>
                                        </p:attrNameLst>
                                      </p:cBhvr>
                                      <p:to>
                                        <p:strVal val="visible"/>
                                      </p:to>
                                    </p:set>
                                    <p:anim calcmode="lin" valueType="num">
                                      <p:cBhvr>
                                        <p:cTn id="44" dur="1000" fill="hold"/>
                                        <p:tgtEl>
                                          <p:spTgt spid="283671"/>
                                        </p:tgtEl>
                                        <p:attrNameLst>
                                          <p:attrName>ppt_w</p:attrName>
                                        </p:attrNameLst>
                                      </p:cBhvr>
                                      <p:tavLst>
                                        <p:tav tm="0">
                                          <p:val>
                                            <p:strVal val="#ppt_w*0.70"/>
                                          </p:val>
                                        </p:tav>
                                        <p:tav tm="100000">
                                          <p:val>
                                            <p:strVal val="#ppt_w"/>
                                          </p:val>
                                        </p:tav>
                                      </p:tavLst>
                                    </p:anim>
                                    <p:anim calcmode="lin" valueType="num">
                                      <p:cBhvr>
                                        <p:cTn id="45" dur="1000" fill="hold"/>
                                        <p:tgtEl>
                                          <p:spTgt spid="283671"/>
                                        </p:tgtEl>
                                        <p:attrNameLst>
                                          <p:attrName>ppt_h</p:attrName>
                                        </p:attrNameLst>
                                      </p:cBhvr>
                                      <p:tavLst>
                                        <p:tav tm="0">
                                          <p:val>
                                            <p:strVal val="#ppt_h"/>
                                          </p:val>
                                        </p:tav>
                                        <p:tav tm="100000">
                                          <p:val>
                                            <p:strVal val="#ppt_h"/>
                                          </p:val>
                                        </p:tav>
                                      </p:tavLst>
                                    </p:anim>
                                    <p:animEffect transition="in" filter="fade">
                                      <p:cBhvr>
                                        <p:cTn id="46" dur="1000"/>
                                        <p:tgtEl>
                                          <p:spTgt spid="28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r" eaLnBrk="1" hangingPunct="1"/>
            <a:r>
              <a:rPr lang="he-IL" sz="3600" smtClean="0">
                <a:solidFill>
                  <a:schemeClr val="hlink"/>
                </a:solidFill>
              </a:rPr>
              <a:t>תרגיל 1</a:t>
            </a:r>
            <a:endParaRPr lang="en-US" sz="3600" smtClean="0">
              <a:solidFill>
                <a:schemeClr val="hlink"/>
              </a:solidFill>
            </a:endParaRPr>
          </a:p>
        </p:txBody>
      </p:sp>
      <p:sp>
        <p:nvSpPr>
          <p:cNvPr id="284675" name="Rectangle 3"/>
          <p:cNvSpPr>
            <a:spLocks noGrp="1" noChangeArrowheads="1"/>
          </p:cNvSpPr>
          <p:nvPr>
            <p:ph type="body" idx="1"/>
          </p:nvPr>
        </p:nvSpPr>
        <p:spPr>
          <a:xfrm>
            <a:off x="250825" y="2017713"/>
            <a:ext cx="8704263" cy="4114800"/>
          </a:xfrm>
        </p:spPr>
        <p:txBody>
          <a:bodyPr/>
          <a:lstStyle/>
          <a:p>
            <a:pPr eaLnBrk="1" hangingPunct="1">
              <a:lnSpc>
                <a:spcPct val="90000"/>
              </a:lnSpc>
              <a:buFont typeface="Wingdings" pitchFamily="2" charset="2"/>
              <a:buNone/>
            </a:pPr>
            <a:r>
              <a:rPr lang="he-IL" sz="2000" smtClean="0">
                <a:sym typeface="Symbol" pitchFamily="18" charset="2"/>
              </a:rPr>
              <a:t>דוגמא: בשמורת טבע חיים אריות ופילים. ביום גשום הסיכוי לראות אריה הוא 0.2 והסיכוי לראות פיל הוא 0.4; ביום יבש הסיכוי לראות אריה הוא 0.4 והסיכוי לראות פיל הוא 0.2, 30% מהימים בקיץ גשומים והשאר יבשים. מה הסיכוי שתייר שבא לבקר בשמורת הטבע ליום אחד בקיץ:</a:t>
            </a:r>
          </a:p>
          <a:p>
            <a:pPr eaLnBrk="1" hangingPunct="1">
              <a:lnSpc>
                <a:spcPct val="90000"/>
              </a:lnSpc>
            </a:pPr>
            <a:r>
              <a:rPr lang="he-IL" sz="2000" smtClean="0">
                <a:sym typeface="Symbol" pitchFamily="18" charset="2"/>
              </a:rPr>
              <a:t>יראה אריה?</a:t>
            </a:r>
          </a:p>
          <a:p>
            <a:pPr eaLnBrk="1" hangingPunct="1">
              <a:lnSpc>
                <a:spcPct val="90000"/>
              </a:lnSpc>
            </a:pPr>
            <a:r>
              <a:rPr lang="en-US" sz="2000" smtClean="0">
                <a:sym typeface="Symbol" pitchFamily="18" charset="2"/>
              </a:rPr>
              <a:t>0.28 + 0.06 = 0.34</a:t>
            </a:r>
            <a:endParaRPr lang="he-IL" sz="2000" smtClean="0">
              <a:sym typeface="Symbol" pitchFamily="18" charset="2"/>
            </a:endParaRPr>
          </a:p>
          <a:p>
            <a:pPr eaLnBrk="1" hangingPunct="1">
              <a:lnSpc>
                <a:spcPct val="90000"/>
              </a:lnSpc>
            </a:pPr>
            <a:r>
              <a:rPr lang="he-IL" sz="2000" smtClean="0">
                <a:sym typeface="Symbol" pitchFamily="18" charset="2"/>
              </a:rPr>
              <a:t>יראה פיל?</a:t>
            </a:r>
          </a:p>
          <a:p>
            <a:pPr eaLnBrk="1" hangingPunct="1">
              <a:lnSpc>
                <a:spcPct val="90000"/>
              </a:lnSpc>
            </a:pPr>
            <a:r>
              <a:rPr lang="he-IL" sz="2000" smtClean="0">
                <a:sym typeface="Symbol" pitchFamily="18" charset="2"/>
              </a:rPr>
              <a:t> </a:t>
            </a:r>
            <a:r>
              <a:rPr lang="en-US" sz="2000" smtClean="0">
                <a:sym typeface="Symbol" pitchFamily="18" charset="2"/>
              </a:rPr>
              <a:t>0.14 + 0.12 = 0.26</a:t>
            </a:r>
            <a:endParaRPr lang="he-IL" sz="2000" smtClean="0">
              <a:sym typeface="Symbol" pitchFamily="18" charset="2"/>
            </a:endParaRPr>
          </a:p>
          <a:p>
            <a:pPr eaLnBrk="1" hangingPunct="1">
              <a:lnSpc>
                <a:spcPct val="90000"/>
              </a:lnSpc>
            </a:pPr>
            <a:r>
              <a:rPr lang="he-IL" sz="2000" smtClean="0">
                <a:sym typeface="Symbol" pitchFamily="18" charset="2"/>
              </a:rPr>
              <a:t>אם הוא ראה פיל, מה ההסתברות שמדובר ביום גשום?</a:t>
            </a:r>
          </a:p>
          <a:p>
            <a:pPr eaLnBrk="1" hangingPunct="1">
              <a:lnSpc>
                <a:spcPct val="90000"/>
              </a:lnSpc>
            </a:pPr>
            <a:r>
              <a:rPr lang="en-US" sz="2000" smtClean="0">
                <a:sym typeface="Symbol" pitchFamily="18" charset="2"/>
              </a:rPr>
              <a:t>0.12/(0.12+0.14) = 0.46</a:t>
            </a:r>
            <a:endParaRPr lang="he-IL" sz="2000"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284691" name="Object 19"/>
          <p:cNvGraphicFramePr>
            <a:graphicFrameLocks noChangeAspect="1"/>
          </p:cNvGraphicFramePr>
          <p:nvPr/>
        </p:nvGraphicFramePr>
        <p:xfrm>
          <a:off x="6011863" y="5013325"/>
          <a:ext cx="2420937" cy="585788"/>
        </p:xfrm>
        <a:graphic>
          <a:graphicData uri="http://schemas.openxmlformats.org/presentationml/2006/ole">
            <p:oleObj spid="_x0000_s31746" name="משוואה" r:id="rId3" imgW="1828800" imgH="419040" progId="Equation.3">
              <p:embed/>
            </p:oleObj>
          </a:graphicData>
        </a:graphic>
      </p:graphicFrame>
      <p:sp>
        <p:nvSpPr>
          <p:cNvPr id="284697" name="Rectangle 25"/>
          <p:cNvSpPr>
            <a:spLocks noChangeArrowheads="1"/>
          </p:cNvSpPr>
          <p:nvPr/>
        </p:nvSpPr>
        <p:spPr bwMode="auto">
          <a:xfrm>
            <a:off x="2908300" y="3284538"/>
            <a:ext cx="3616325" cy="274637"/>
          </a:xfrm>
          <a:prstGeom prst="rect">
            <a:avLst/>
          </a:prstGeom>
          <a:solidFill>
            <a:srgbClr val="FFFF99"/>
          </a:solidFill>
          <a:ln w="19050">
            <a:noFill/>
            <a:miter lim="800000"/>
            <a:headEnd/>
            <a:tailEnd/>
          </a:ln>
        </p:spPr>
        <p:txBody>
          <a:bodyPr wrap="none">
            <a:spAutoFit/>
          </a:bodyPr>
          <a:lstStyle/>
          <a:p>
            <a:r>
              <a:rPr lang="en-US" b="1">
                <a:sym typeface="Symbol" pitchFamily="18" charset="2"/>
              </a:rPr>
              <a:t>P (Lion) = P (Lion  Rain) + P (Lion  Dry)</a:t>
            </a:r>
            <a:r>
              <a:rPr lang="en-US" b="1">
                <a:latin typeface="Times New Roman" pitchFamily="18" charset="0"/>
                <a:sym typeface="Symbol" pitchFamily="18" charset="2"/>
              </a:rPr>
              <a:t>…</a:t>
            </a:r>
            <a:endParaRPr lang="en-US" b="1">
              <a:sym typeface="Symbol" pitchFamily="18" charset="2"/>
            </a:endParaRPr>
          </a:p>
        </p:txBody>
      </p:sp>
      <p:grpSp>
        <p:nvGrpSpPr>
          <p:cNvPr id="2" name="Group 53"/>
          <p:cNvGrpSpPr>
            <a:grpSpLocks/>
          </p:cNvGrpSpPr>
          <p:nvPr/>
        </p:nvGrpSpPr>
        <p:grpSpPr bwMode="auto">
          <a:xfrm>
            <a:off x="2268538" y="3860800"/>
            <a:ext cx="3240087" cy="2997200"/>
            <a:chOff x="1429" y="2432"/>
            <a:chExt cx="2041" cy="1888"/>
          </a:xfrm>
        </p:grpSpPr>
        <p:sp>
          <p:nvSpPr>
            <p:cNvPr id="31763" name="Line 11"/>
            <p:cNvSpPr>
              <a:spLocks noChangeShapeType="1"/>
            </p:cNvSpPr>
            <p:nvPr/>
          </p:nvSpPr>
          <p:spPr bwMode="auto">
            <a:xfrm rot="-956447">
              <a:off x="1429" y="3203"/>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31764" name="Line 12"/>
            <p:cNvSpPr>
              <a:spLocks noChangeShapeType="1"/>
            </p:cNvSpPr>
            <p:nvPr/>
          </p:nvSpPr>
          <p:spPr bwMode="auto">
            <a:xfrm flipV="1">
              <a:off x="1429" y="2886"/>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31765" name="Rectangle 13"/>
            <p:cNvSpPr>
              <a:spLocks noChangeArrowheads="1"/>
            </p:cNvSpPr>
            <p:nvPr/>
          </p:nvSpPr>
          <p:spPr bwMode="auto">
            <a:xfrm rot="529449">
              <a:off x="1519" y="3067"/>
              <a:ext cx="272" cy="181"/>
            </a:xfrm>
            <a:prstGeom prst="rect">
              <a:avLst/>
            </a:prstGeom>
            <a:noFill/>
            <a:ln w="19050">
              <a:noFill/>
              <a:miter lim="800000"/>
              <a:headEnd/>
              <a:tailEnd/>
            </a:ln>
          </p:spPr>
          <p:txBody>
            <a:bodyPr wrap="none" anchor="ctr"/>
            <a:lstStyle/>
            <a:p>
              <a:pPr algn="ctr"/>
              <a:r>
                <a:rPr lang="he-IL" sz="1400"/>
                <a:t>0.2</a:t>
              </a:r>
              <a:endParaRPr lang="en-US" sz="1400"/>
            </a:p>
          </p:txBody>
        </p:sp>
        <p:sp>
          <p:nvSpPr>
            <p:cNvPr id="31766" name="Rectangle 14"/>
            <p:cNvSpPr>
              <a:spLocks noChangeArrowheads="1"/>
            </p:cNvSpPr>
            <p:nvPr/>
          </p:nvSpPr>
          <p:spPr bwMode="auto">
            <a:xfrm rot="-1397077">
              <a:off x="1474" y="2750"/>
              <a:ext cx="272" cy="182"/>
            </a:xfrm>
            <a:prstGeom prst="rect">
              <a:avLst/>
            </a:prstGeom>
            <a:noFill/>
            <a:ln w="19050">
              <a:noFill/>
              <a:miter lim="800000"/>
              <a:headEnd/>
              <a:tailEnd/>
            </a:ln>
          </p:spPr>
          <p:txBody>
            <a:bodyPr wrap="none" anchor="ctr"/>
            <a:lstStyle/>
            <a:p>
              <a:pPr algn="ctr"/>
              <a:r>
                <a:rPr lang="en-US" sz="1400"/>
                <a:t>0.4</a:t>
              </a:r>
            </a:p>
          </p:txBody>
        </p:sp>
        <p:sp>
          <p:nvSpPr>
            <p:cNvPr id="31767" name="Line 15"/>
            <p:cNvSpPr>
              <a:spLocks noChangeShapeType="1"/>
            </p:cNvSpPr>
            <p:nvPr/>
          </p:nvSpPr>
          <p:spPr bwMode="auto">
            <a:xfrm>
              <a:off x="1474" y="4065"/>
              <a:ext cx="1451" cy="91"/>
            </a:xfrm>
            <a:prstGeom prst="line">
              <a:avLst/>
            </a:prstGeom>
            <a:noFill/>
            <a:ln w="19050">
              <a:solidFill>
                <a:schemeClr val="tx1"/>
              </a:solidFill>
              <a:miter lim="800000"/>
              <a:headEnd/>
              <a:tailEnd type="triangle" w="med" len="med"/>
            </a:ln>
          </p:spPr>
          <p:txBody>
            <a:bodyPr wrap="none"/>
            <a:lstStyle/>
            <a:p>
              <a:endParaRPr lang="he-IL"/>
            </a:p>
          </p:txBody>
        </p:sp>
        <p:sp>
          <p:nvSpPr>
            <p:cNvPr id="31768" name="Rectangle 16"/>
            <p:cNvSpPr>
              <a:spLocks noChangeArrowheads="1"/>
            </p:cNvSpPr>
            <p:nvPr/>
          </p:nvSpPr>
          <p:spPr bwMode="auto">
            <a:xfrm>
              <a:off x="1973" y="3929"/>
              <a:ext cx="272" cy="181"/>
            </a:xfrm>
            <a:prstGeom prst="rect">
              <a:avLst/>
            </a:prstGeom>
            <a:noFill/>
            <a:ln w="19050">
              <a:noFill/>
              <a:miter lim="800000"/>
              <a:headEnd/>
              <a:tailEnd/>
            </a:ln>
          </p:spPr>
          <p:txBody>
            <a:bodyPr wrap="none" anchor="ctr"/>
            <a:lstStyle/>
            <a:p>
              <a:pPr algn="ctr"/>
              <a:r>
                <a:rPr lang="en-US" sz="1400"/>
                <a:t>0.4</a:t>
              </a:r>
            </a:p>
          </p:txBody>
        </p:sp>
        <p:sp>
          <p:nvSpPr>
            <p:cNvPr id="31769" name="Rectangle 17"/>
            <p:cNvSpPr>
              <a:spLocks noChangeArrowheads="1"/>
            </p:cNvSpPr>
            <p:nvPr/>
          </p:nvSpPr>
          <p:spPr bwMode="auto">
            <a:xfrm rot="-790688">
              <a:off x="1791" y="3657"/>
              <a:ext cx="317" cy="182"/>
            </a:xfrm>
            <a:prstGeom prst="rect">
              <a:avLst/>
            </a:prstGeom>
            <a:noFill/>
            <a:ln w="19050">
              <a:noFill/>
              <a:miter lim="800000"/>
              <a:headEnd/>
              <a:tailEnd/>
            </a:ln>
          </p:spPr>
          <p:txBody>
            <a:bodyPr wrap="none" anchor="ctr"/>
            <a:lstStyle/>
            <a:p>
              <a:pPr algn="ctr"/>
              <a:r>
                <a:rPr lang="en-US" sz="1400"/>
                <a:t>0.2</a:t>
              </a:r>
            </a:p>
          </p:txBody>
        </p:sp>
        <p:sp>
          <p:nvSpPr>
            <p:cNvPr id="31770" name="Line 18"/>
            <p:cNvSpPr>
              <a:spLocks noChangeShapeType="1"/>
            </p:cNvSpPr>
            <p:nvPr/>
          </p:nvSpPr>
          <p:spPr bwMode="auto">
            <a:xfrm rot="-956447">
              <a:off x="1464" y="3822"/>
              <a:ext cx="934" cy="92"/>
            </a:xfrm>
            <a:prstGeom prst="line">
              <a:avLst/>
            </a:prstGeom>
            <a:noFill/>
            <a:ln w="19050">
              <a:solidFill>
                <a:schemeClr val="tx1"/>
              </a:solidFill>
              <a:miter lim="800000"/>
              <a:headEnd/>
              <a:tailEnd type="triangle" w="med" len="med"/>
            </a:ln>
          </p:spPr>
          <p:txBody>
            <a:bodyPr wrap="none"/>
            <a:lstStyle/>
            <a:p>
              <a:endParaRPr lang="he-IL"/>
            </a:p>
          </p:txBody>
        </p:sp>
        <p:grpSp>
          <p:nvGrpSpPr>
            <p:cNvPr id="31771" name="Group 34"/>
            <p:cNvGrpSpPr>
              <a:grpSpLocks/>
            </p:cNvGrpSpPr>
            <p:nvPr/>
          </p:nvGrpSpPr>
          <p:grpSpPr bwMode="auto">
            <a:xfrm>
              <a:off x="1927" y="2432"/>
              <a:ext cx="454" cy="499"/>
              <a:chOff x="1927" y="2614"/>
              <a:chExt cx="412" cy="515"/>
            </a:xfrm>
          </p:grpSpPr>
          <p:pic>
            <p:nvPicPr>
              <p:cNvPr id="31781" name="Picture 27" descr="lion"/>
              <p:cNvPicPr>
                <a:picLocks noChangeAspect="1" noChangeArrowheads="1"/>
              </p:cNvPicPr>
              <p:nvPr/>
            </p:nvPicPr>
            <p:blipFill>
              <a:blip r:embed="rId4"/>
              <a:srcRect/>
              <a:stretch>
                <a:fillRect/>
              </a:stretch>
            </p:blipFill>
            <p:spPr bwMode="auto">
              <a:xfrm>
                <a:off x="1927" y="2614"/>
                <a:ext cx="412" cy="515"/>
              </a:xfrm>
              <a:prstGeom prst="rect">
                <a:avLst/>
              </a:prstGeom>
              <a:noFill/>
              <a:ln w="9525">
                <a:solidFill>
                  <a:schemeClr val="tx1"/>
                </a:solidFill>
                <a:miter lim="800000"/>
                <a:headEnd/>
                <a:tailEnd/>
              </a:ln>
            </p:spPr>
          </p:pic>
          <p:sp>
            <p:nvSpPr>
              <p:cNvPr id="31782" name="Rectangle 29"/>
              <p:cNvSpPr>
                <a:spLocks noChangeArrowheads="1"/>
              </p:cNvSpPr>
              <p:nvPr/>
            </p:nvSpPr>
            <p:spPr bwMode="auto">
              <a:xfrm>
                <a:off x="1927" y="2614"/>
                <a:ext cx="409" cy="136"/>
              </a:xfrm>
              <a:prstGeom prst="rect">
                <a:avLst/>
              </a:prstGeom>
              <a:solidFill>
                <a:schemeClr val="bg1"/>
              </a:solidFill>
              <a:ln w="19050">
                <a:noFill/>
                <a:miter lim="800000"/>
                <a:headEnd/>
                <a:tailEnd/>
              </a:ln>
            </p:spPr>
            <p:txBody>
              <a:bodyPr wrap="none" anchor="ctr"/>
              <a:lstStyle/>
              <a:p>
                <a:pPr algn="ctr"/>
                <a:r>
                  <a:rPr lang="he-IL" b="1"/>
                  <a:t>0.28</a:t>
                </a:r>
                <a:endParaRPr lang="en-US" b="1"/>
              </a:p>
            </p:txBody>
          </p:sp>
        </p:grpSp>
        <p:grpSp>
          <p:nvGrpSpPr>
            <p:cNvPr id="31772" name="Group 41"/>
            <p:cNvGrpSpPr>
              <a:grpSpLocks/>
            </p:cNvGrpSpPr>
            <p:nvPr/>
          </p:nvGrpSpPr>
          <p:grpSpPr bwMode="auto">
            <a:xfrm>
              <a:off x="1927" y="3022"/>
              <a:ext cx="454" cy="590"/>
              <a:chOff x="1927" y="3022"/>
              <a:chExt cx="454" cy="590"/>
            </a:xfrm>
          </p:grpSpPr>
          <p:pic>
            <p:nvPicPr>
              <p:cNvPr id="31779" name="Picture 33" descr="elephant">
                <a:hlinkClick r:id="rId5"/>
              </p:cNvPr>
              <p:cNvPicPr>
                <a:picLocks noChangeAspect="1" noChangeArrowheads="1"/>
              </p:cNvPicPr>
              <p:nvPr/>
            </p:nvPicPr>
            <p:blipFill>
              <a:blip r:embed="rId6"/>
              <a:srcRect/>
              <a:stretch>
                <a:fillRect/>
              </a:stretch>
            </p:blipFill>
            <p:spPr bwMode="auto">
              <a:xfrm>
                <a:off x="1927" y="3022"/>
                <a:ext cx="454" cy="590"/>
              </a:xfrm>
              <a:prstGeom prst="rect">
                <a:avLst/>
              </a:prstGeom>
              <a:noFill/>
              <a:ln w="9525">
                <a:solidFill>
                  <a:schemeClr val="tx1"/>
                </a:solidFill>
                <a:miter lim="800000"/>
                <a:headEnd/>
                <a:tailEnd/>
              </a:ln>
            </p:spPr>
          </p:pic>
          <p:sp>
            <p:nvSpPr>
              <p:cNvPr id="31780" name="Rectangle 35"/>
              <p:cNvSpPr>
                <a:spLocks noChangeArrowheads="1"/>
              </p:cNvSpPr>
              <p:nvPr/>
            </p:nvSpPr>
            <p:spPr bwMode="auto">
              <a:xfrm>
                <a:off x="1927" y="3022"/>
                <a:ext cx="454" cy="91"/>
              </a:xfrm>
              <a:prstGeom prst="rect">
                <a:avLst/>
              </a:prstGeom>
              <a:noFill/>
              <a:ln w="19050">
                <a:noFill/>
                <a:miter lim="800000"/>
                <a:headEnd/>
                <a:tailEnd/>
              </a:ln>
            </p:spPr>
            <p:txBody>
              <a:bodyPr wrap="none" anchor="ctr"/>
              <a:lstStyle/>
              <a:p>
                <a:pPr algn="ctr"/>
                <a:r>
                  <a:rPr lang="he-IL" b="1"/>
                  <a:t>0.14</a:t>
                </a:r>
                <a:endParaRPr lang="en-US" b="1"/>
              </a:p>
            </p:txBody>
          </p:sp>
        </p:grpSp>
        <p:grpSp>
          <p:nvGrpSpPr>
            <p:cNvPr id="31773" name="Group 37"/>
            <p:cNvGrpSpPr>
              <a:grpSpLocks/>
            </p:cNvGrpSpPr>
            <p:nvPr/>
          </p:nvGrpSpPr>
          <p:grpSpPr bwMode="auto">
            <a:xfrm>
              <a:off x="2472" y="3521"/>
              <a:ext cx="454" cy="499"/>
              <a:chOff x="1927" y="2614"/>
              <a:chExt cx="412" cy="515"/>
            </a:xfrm>
          </p:grpSpPr>
          <p:pic>
            <p:nvPicPr>
              <p:cNvPr id="31777" name="Picture 38" descr="lion"/>
              <p:cNvPicPr>
                <a:picLocks noChangeAspect="1" noChangeArrowheads="1"/>
              </p:cNvPicPr>
              <p:nvPr/>
            </p:nvPicPr>
            <p:blipFill>
              <a:blip r:embed="rId4"/>
              <a:srcRect/>
              <a:stretch>
                <a:fillRect/>
              </a:stretch>
            </p:blipFill>
            <p:spPr bwMode="auto">
              <a:xfrm>
                <a:off x="1927" y="2614"/>
                <a:ext cx="412" cy="515"/>
              </a:xfrm>
              <a:prstGeom prst="rect">
                <a:avLst/>
              </a:prstGeom>
              <a:noFill/>
              <a:ln w="9525">
                <a:solidFill>
                  <a:schemeClr val="tx1"/>
                </a:solidFill>
                <a:miter lim="800000"/>
                <a:headEnd/>
                <a:tailEnd/>
              </a:ln>
            </p:spPr>
          </p:pic>
          <p:sp>
            <p:nvSpPr>
              <p:cNvPr id="31778" name="Rectangle 39"/>
              <p:cNvSpPr>
                <a:spLocks noChangeArrowheads="1"/>
              </p:cNvSpPr>
              <p:nvPr/>
            </p:nvSpPr>
            <p:spPr bwMode="auto">
              <a:xfrm>
                <a:off x="1927" y="2614"/>
                <a:ext cx="409" cy="136"/>
              </a:xfrm>
              <a:prstGeom prst="rect">
                <a:avLst/>
              </a:prstGeom>
              <a:solidFill>
                <a:schemeClr val="bg1"/>
              </a:solidFill>
              <a:ln w="19050">
                <a:noFill/>
                <a:miter lim="800000"/>
                <a:headEnd/>
                <a:tailEnd/>
              </a:ln>
            </p:spPr>
            <p:txBody>
              <a:bodyPr wrap="none" anchor="ctr"/>
              <a:lstStyle/>
              <a:p>
                <a:pPr algn="ctr"/>
                <a:r>
                  <a:rPr lang="he-IL" b="1"/>
                  <a:t>0.06</a:t>
                </a:r>
                <a:endParaRPr lang="en-US" b="1"/>
              </a:p>
            </p:txBody>
          </p:sp>
        </p:grpSp>
        <p:grpSp>
          <p:nvGrpSpPr>
            <p:cNvPr id="31774" name="Group 42"/>
            <p:cNvGrpSpPr>
              <a:grpSpLocks/>
            </p:cNvGrpSpPr>
            <p:nvPr/>
          </p:nvGrpSpPr>
          <p:grpSpPr bwMode="auto">
            <a:xfrm>
              <a:off x="3016" y="3730"/>
              <a:ext cx="454" cy="590"/>
              <a:chOff x="1927" y="3022"/>
              <a:chExt cx="454" cy="590"/>
            </a:xfrm>
          </p:grpSpPr>
          <p:pic>
            <p:nvPicPr>
              <p:cNvPr id="31775" name="Picture 43" descr="elephant">
                <a:hlinkClick r:id="rId5"/>
              </p:cNvPr>
              <p:cNvPicPr>
                <a:picLocks noChangeAspect="1" noChangeArrowheads="1"/>
              </p:cNvPicPr>
              <p:nvPr/>
            </p:nvPicPr>
            <p:blipFill>
              <a:blip r:embed="rId6"/>
              <a:srcRect/>
              <a:stretch>
                <a:fillRect/>
              </a:stretch>
            </p:blipFill>
            <p:spPr bwMode="auto">
              <a:xfrm>
                <a:off x="1927" y="3022"/>
                <a:ext cx="454" cy="590"/>
              </a:xfrm>
              <a:prstGeom prst="rect">
                <a:avLst/>
              </a:prstGeom>
              <a:noFill/>
              <a:ln w="9525">
                <a:solidFill>
                  <a:schemeClr val="tx1"/>
                </a:solidFill>
                <a:miter lim="800000"/>
                <a:headEnd/>
                <a:tailEnd/>
              </a:ln>
            </p:spPr>
          </p:pic>
          <p:sp>
            <p:nvSpPr>
              <p:cNvPr id="31776" name="Rectangle 44"/>
              <p:cNvSpPr>
                <a:spLocks noChangeArrowheads="1"/>
              </p:cNvSpPr>
              <p:nvPr/>
            </p:nvSpPr>
            <p:spPr bwMode="auto">
              <a:xfrm>
                <a:off x="1927" y="3022"/>
                <a:ext cx="454" cy="91"/>
              </a:xfrm>
              <a:prstGeom prst="rect">
                <a:avLst/>
              </a:prstGeom>
              <a:noFill/>
              <a:ln w="19050">
                <a:noFill/>
                <a:miter lim="800000"/>
                <a:headEnd/>
                <a:tailEnd/>
              </a:ln>
            </p:spPr>
            <p:txBody>
              <a:bodyPr wrap="none" anchor="ctr"/>
              <a:lstStyle/>
              <a:p>
                <a:pPr algn="ctr"/>
                <a:r>
                  <a:rPr lang="he-IL" b="1"/>
                  <a:t>0.12</a:t>
                </a:r>
                <a:endParaRPr lang="en-US" b="1"/>
              </a:p>
            </p:txBody>
          </p:sp>
        </p:grpSp>
      </p:grpSp>
      <p:grpSp>
        <p:nvGrpSpPr>
          <p:cNvPr id="7" name="Group 54"/>
          <p:cNvGrpSpPr>
            <a:grpSpLocks/>
          </p:cNvGrpSpPr>
          <p:nvPr/>
        </p:nvGrpSpPr>
        <p:grpSpPr bwMode="auto">
          <a:xfrm>
            <a:off x="0" y="4797425"/>
            <a:ext cx="2339975" cy="1803400"/>
            <a:chOff x="0" y="3022"/>
            <a:chExt cx="1474" cy="1136"/>
          </a:xfrm>
        </p:grpSpPr>
        <p:pic>
          <p:nvPicPr>
            <p:cNvPr id="31753" name="Picture 51" descr="rain">
              <a:hlinkClick r:id="rId7"/>
            </p:cNvPr>
            <p:cNvPicPr>
              <a:picLocks noChangeAspect="1" noChangeArrowheads="1"/>
            </p:cNvPicPr>
            <p:nvPr/>
          </p:nvPicPr>
          <p:blipFill>
            <a:blip r:embed="rId8"/>
            <a:srcRect/>
            <a:stretch>
              <a:fillRect/>
            </a:stretch>
          </p:blipFill>
          <p:spPr bwMode="auto">
            <a:xfrm>
              <a:off x="1020" y="3817"/>
              <a:ext cx="454" cy="341"/>
            </a:xfrm>
            <a:prstGeom prst="rect">
              <a:avLst/>
            </a:prstGeom>
            <a:noFill/>
            <a:ln w="9525">
              <a:noFill/>
              <a:miter lim="800000"/>
              <a:headEnd/>
              <a:tailEnd/>
            </a:ln>
          </p:spPr>
        </p:pic>
        <p:grpSp>
          <p:nvGrpSpPr>
            <p:cNvPr id="31754" name="Group 52"/>
            <p:cNvGrpSpPr>
              <a:grpSpLocks/>
            </p:cNvGrpSpPr>
            <p:nvPr/>
          </p:nvGrpSpPr>
          <p:grpSpPr bwMode="auto">
            <a:xfrm>
              <a:off x="0" y="3022"/>
              <a:ext cx="1429" cy="1088"/>
              <a:chOff x="0" y="3022"/>
              <a:chExt cx="1429" cy="1088"/>
            </a:xfrm>
          </p:grpSpPr>
          <p:sp>
            <p:nvSpPr>
              <p:cNvPr id="31756" name="AutoShape 4"/>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31757" name="Line 5"/>
              <p:cNvSpPr>
                <a:spLocks noChangeShapeType="1"/>
              </p:cNvSpPr>
              <p:nvPr/>
            </p:nvSpPr>
            <p:spPr bwMode="auto">
              <a:xfrm flipV="1">
                <a:off x="363" y="3249"/>
                <a:ext cx="657" cy="255"/>
              </a:xfrm>
              <a:prstGeom prst="line">
                <a:avLst/>
              </a:prstGeom>
              <a:noFill/>
              <a:ln w="19050">
                <a:solidFill>
                  <a:schemeClr val="tx1"/>
                </a:solidFill>
                <a:miter lim="800000"/>
                <a:headEnd/>
                <a:tailEnd type="triangle" w="med" len="med"/>
              </a:ln>
            </p:spPr>
            <p:txBody>
              <a:bodyPr wrap="none"/>
              <a:lstStyle/>
              <a:p>
                <a:endParaRPr lang="he-IL"/>
              </a:p>
            </p:txBody>
          </p:sp>
          <p:sp>
            <p:nvSpPr>
              <p:cNvPr id="31758" name="Line 6"/>
              <p:cNvSpPr>
                <a:spLocks noChangeShapeType="1"/>
              </p:cNvSpPr>
              <p:nvPr/>
            </p:nvSpPr>
            <p:spPr bwMode="auto">
              <a:xfrm>
                <a:off x="363" y="3821"/>
                <a:ext cx="657" cy="108"/>
              </a:xfrm>
              <a:prstGeom prst="line">
                <a:avLst/>
              </a:prstGeom>
              <a:noFill/>
              <a:ln w="19050">
                <a:solidFill>
                  <a:schemeClr val="tx1"/>
                </a:solidFill>
                <a:miter lim="800000"/>
                <a:headEnd/>
                <a:tailEnd type="triangle" w="med" len="med"/>
              </a:ln>
            </p:spPr>
            <p:txBody>
              <a:bodyPr wrap="none"/>
              <a:lstStyle/>
              <a:p>
                <a:endParaRPr lang="he-IL"/>
              </a:p>
            </p:txBody>
          </p:sp>
          <p:sp>
            <p:nvSpPr>
              <p:cNvPr id="31759" name="Rectangle 8"/>
              <p:cNvSpPr>
                <a:spLocks noChangeArrowheads="1"/>
              </p:cNvSpPr>
              <p:nvPr/>
            </p:nvSpPr>
            <p:spPr bwMode="auto">
              <a:xfrm rot="-456714">
                <a:off x="476" y="3203"/>
                <a:ext cx="272" cy="181"/>
              </a:xfrm>
              <a:prstGeom prst="rect">
                <a:avLst/>
              </a:prstGeom>
              <a:noFill/>
              <a:ln w="19050">
                <a:noFill/>
                <a:miter lim="800000"/>
                <a:headEnd/>
                <a:tailEnd/>
              </a:ln>
            </p:spPr>
            <p:txBody>
              <a:bodyPr wrap="none" anchor="ctr"/>
              <a:lstStyle/>
              <a:p>
                <a:pPr algn="ctr"/>
                <a:r>
                  <a:rPr lang="en-US" sz="1400"/>
                  <a:t>0.7</a:t>
                </a:r>
              </a:p>
            </p:txBody>
          </p:sp>
          <p:sp>
            <p:nvSpPr>
              <p:cNvPr id="31760" name="Rectangle 9"/>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0.3</a:t>
                </a:r>
              </a:p>
            </p:txBody>
          </p:sp>
          <p:sp>
            <p:nvSpPr>
              <p:cNvPr id="31761" name="Rectangle 23"/>
              <p:cNvSpPr>
                <a:spLocks noChangeArrowheads="1"/>
              </p:cNvSpPr>
              <p:nvPr/>
            </p:nvSpPr>
            <p:spPr bwMode="auto">
              <a:xfrm>
                <a:off x="1020" y="3884"/>
                <a:ext cx="408" cy="136"/>
              </a:xfrm>
              <a:prstGeom prst="rect">
                <a:avLst/>
              </a:prstGeom>
              <a:noFill/>
              <a:ln w="19050">
                <a:noFill/>
                <a:miter lim="800000"/>
                <a:headEnd/>
                <a:tailEnd/>
              </a:ln>
            </p:spPr>
            <p:txBody>
              <a:bodyPr wrap="none" anchor="ctr"/>
              <a:lstStyle/>
              <a:p>
                <a:pPr algn="ctr"/>
                <a:r>
                  <a:rPr lang="en-US" b="1"/>
                  <a:t>0.3</a:t>
                </a:r>
              </a:p>
            </p:txBody>
          </p:sp>
          <p:pic>
            <p:nvPicPr>
              <p:cNvPr id="31762" name="Picture 46" descr="sun"/>
              <p:cNvPicPr>
                <a:picLocks noChangeAspect="1" noChangeArrowheads="1"/>
              </p:cNvPicPr>
              <p:nvPr/>
            </p:nvPicPr>
            <p:blipFill>
              <a:blip r:embed="rId9"/>
              <a:srcRect/>
              <a:stretch>
                <a:fillRect/>
              </a:stretch>
            </p:blipFill>
            <p:spPr bwMode="auto">
              <a:xfrm>
                <a:off x="1020" y="3022"/>
                <a:ext cx="409" cy="375"/>
              </a:xfrm>
              <a:prstGeom prst="rect">
                <a:avLst/>
              </a:prstGeom>
              <a:noFill/>
              <a:ln w="9525">
                <a:noFill/>
                <a:miter lim="800000"/>
                <a:headEnd/>
                <a:tailEnd/>
              </a:ln>
            </p:spPr>
          </p:pic>
        </p:grpSp>
        <p:sp>
          <p:nvSpPr>
            <p:cNvPr id="31755" name="Rectangle 47"/>
            <p:cNvSpPr>
              <a:spLocks noChangeArrowheads="1"/>
            </p:cNvSpPr>
            <p:nvPr/>
          </p:nvSpPr>
          <p:spPr bwMode="auto">
            <a:xfrm>
              <a:off x="1020" y="3067"/>
              <a:ext cx="408" cy="318"/>
            </a:xfrm>
            <a:prstGeom prst="rect">
              <a:avLst/>
            </a:prstGeom>
            <a:noFill/>
            <a:ln w="19050">
              <a:noFill/>
              <a:miter lim="800000"/>
              <a:headEnd/>
              <a:tailEnd/>
            </a:ln>
          </p:spPr>
          <p:txBody>
            <a:bodyPr wrap="none" anchor="ctr"/>
            <a:lstStyle/>
            <a:p>
              <a:pPr algn="ctr"/>
              <a:r>
                <a:rPr lang="en-US" b="1"/>
                <a:t>0.7</a:t>
              </a:r>
            </a:p>
          </p:txBody>
        </p:sp>
      </p:grpSp>
      <p:sp>
        <p:nvSpPr>
          <p:cNvPr id="31752" name="Oval 55"/>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fade">
                                      <p:cBhvr>
                                        <p:cTn id="7" dur="2000"/>
                                        <p:tgtEl>
                                          <p:spTgt spid="284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4675">
                                            <p:txEl>
                                              <p:pRg st="1" end="1"/>
                                            </p:txEl>
                                          </p:spTgt>
                                        </p:tgtEl>
                                        <p:attrNameLst>
                                          <p:attrName>style.visibility</p:attrName>
                                        </p:attrNameLst>
                                      </p:cBhvr>
                                      <p:to>
                                        <p:strVal val="visible"/>
                                      </p:to>
                                    </p:set>
                                    <p:animEffect transition="in" filter="fade">
                                      <p:cBhvr>
                                        <p:cTn id="10" dur="2000"/>
                                        <p:tgtEl>
                                          <p:spTgt spid="284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84697"/>
                                        </p:tgtEl>
                                        <p:attrNameLst>
                                          <p:attrName>style.visibility</p:attrName>
                                        </p:attrNameLst>
                                      </p:cBhvr>
                                      <p:to>
                                        <p:strVal val="visible"/>
                                      </p:to>
                                    </p:set>
                                    <p:anim calcmode="lin" valueType="num">
                                      <p:cBhvr>
                                        <p:cTn id="25" dur="2000" fill="hold"/>
                                        <p:tgtEl>
                                          <p:spTgt spid="284697"/>
                                        </p:tgtEl>
                                        <p:attrNameLst>
                                          <p:attrName>ppt_w</p:attrName>
                                        </p:attrNameLst>
                                      </p:cBhvr>
                                      <p:tavLst>
                                        <p:tav tm="0">
                                          <p:val>
                                            <p:strVal val="#ppt_w*0.70"/>
                                          </p:val>
                                        </p:tav>
                                        <p:tav tm="100000">
                                          <p:val>
                                            <p:strVal val="#ppt_w"/>
                                          </p:val>
                                        </p:tav>
                                      </p:tavLst>
                                    </p:anim>
                                    <p:anim calcmode="lin" valueType="num">
                                      <p:cBhvr>
                                        <p:cTn id="26" dur="2000" fill="hold"/>
                                        <p:tgtEl>
                                          <p:spTgt spid="284697"/>
                                        </p:tgtEl>
                                        <p:attrNameLst>
                                          <p:attrName>ppt_h</p:attrName>
                                        </p:attrNameLst>
                                      </p:cBhvr>
                                      <p:tavLst>
                                        <p:tav tm="0">
                                          <p:val>
                                            <p:strVal val="#ppt_h"/>
                                          </p:val>
                                        </p:tav>
                                        <p:tav tm="100000">
                                          <p:val>
                                            <p:strVal val="#ppt_h"/>
                                          </p:val>
                                        </p:tav>
                                      </p:tavLst>
                                    </p:anim>
                                    <p:animEffect transition="in" filter="fade">
                                      <p:cBhvr>
                                        <p:cTn id="27" dur="2000"/>
                                        <p:tgtEl>
                                          <p:spTgt spid="2846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4675">
                                            <p:txEl>
                                              <p:pRg st="2" end="2"/>
                                            </p:txEl>
                                          </p:spTgt>
                                        </p:tgtEl>
                                        <p:attrNameLst>
                                          <p:attrName>style.visibility</p:attrName>
                                        </p:attrNameLst>
                                      </p:cBhvr>
                                      <p:to>
                                        <p:strVal val="visible"/>
                                      </p:to>
                                    </p:set>
                                    <p:animEffect transition="in" filter="fade">
                                      <p:cBhvr>
                                        <p:cTn id="30" dur="2000"/>
                                        <p:tgtEl>
                                          <p:spTgt spid="28467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4675">
                                            <p:txEl>
                                              <p:pRg st="3" end="3"/>
                                            </p:txEl>
                                          </p:spTgt>
                                        </p:tgtEl>
                                        <p:attrNameLst>
                                          <p:attrName>style.visibility</p:attrName>
                                        </p:attrNameLst>
                                      </p:cBhvr>
                                      <p:to>
                                        <p:strVal val="visible"/>
                                      </p:to>
                                    </p:set>
                                    <p:animEffect transition="in" filter="fade">
                                      <p:cBhvr>
                                        <p:cTn id="33" dur="2000"/>
                                        <p:tgtEl>
                                          <p:spTgt spid="28467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4675">
                                            <p:txEl>
                                              <p:pRg st="4" end="4"/>
                                            </p:txEl>
                                          </p:spTgt>
                                        </p:tgtEl>
                                        <p:attrNameLst>
                                          <p:attrName>style.visibility</p:attrName>
                                        </p:attrNameLst>
                                      </p:cBhvr>
                                      <p:to>
                                        <p:strVal val="visible"/>
                                      </p:to>
                                    </p:set>
                                    <p:animEffect transition="in" filter="fade">
                                      <p:cBhvr>
                                        <p:cTn id="38" dur="2000"/>
                                        <p:tgtEl>
                                          <p:spTgt spid="284675">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4675">
                                            <p:txEl>
                                              <p:pRg st="5" end="5"/>
                                            </p:txEl>
                                          </p:spTgt>
                                        </p:tgtEl>
                                        <p:attrNameLst>
                                          <p:attrName>style.visibility</p:attrName>
                                        </p:attrNameLst>
                                      </p:cBhvr>
                                      <p:to>
                                        <p:strVal val="visible"/>
                                      </p:to>
                                    </p:set>
                                    <p:animEffect transition="in" filter="fade">
                                      <p:cBhvr>
                                        <p:cTn id="41" dur="2000"/>
                                        <p:tgtEl>
                                          <p:spTgt spid="28467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4675">
                                            <p:txEl>
                                              <p:pRg st="6" end="6"/>
                                            </p:txEl>
                                          </p:spTgt>
                                        </p:tgtEl>
                                        <p:attrNameLst>
                                          <p:attrName>style.visibility</p:attrName>
                                        </p:attrNameLst>
                                      </p:cBhvr>
                                      <p:to>
                                        <p:strVal val="visible"/>
                                      </p:to>
                                    </p:set>
                                    <p:animEffect transition="in" filter="fade">
                                      <p:cBhvr>
                                        <p:cTn id="46" dur="2000"/>
                                        <p:tgtEl>
                                          <p:spTgt spid="284675">
                                            <p:txEl>
                                              <p:pRg st="6" end="6"/>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284691"/>
                                        </p:tgtEl>
                                        <p:attrNameLst>
                                          <p:attrName>style.visibility</p:attrName>
                                        </p:attrNameLst>
                                      </p:cBhvr>
                                      <p:to>
                                        <p:strVal val="visible"/>
                                      </p:to>
                                    </p:set>
                                    <p:anim calcmode="lin" valueType="num">
                                      <p:cBhvr>
                                        <p:cTn id="49" dur="2000" fill="hold"/>
                                        <p:tgtEl>
                                          <p:spTgt spid="284691"/>
                                        </p:tgtEl>
                                        <p:attrNameLst>
                                          <p:attrName>ppt_w</p:attrName>
                                        </p:attrNameLst>
                                      </p:cBhvr>
                                      <p:tavLst>
                                        <p:tav tm="0">
                                          <p:val>
                                            <p:strVal val="#ppt_w*0.70"/>
                                          </p:val>
                                        </p:tav>
                                        <p:tav tm="100000">
                                          <p:val>
                                            <p:strVal val="#ppt_w"/>
                                          </p:val>
                                        </p:tav>
                                      </p:tavLst>
                                    </p:anim>
                                    <p:anim calcmode="lin" valueType="num">
                                      <p:cBhvr>
                                        <p:cTn id="50" dur="2000" fill="hold"/>
                                        <p:tgtEl>
                                          <p:spTgt spid="284691"/>
                                        </p:tgtEl>
                                        <p:attrNameLst>
                                          <p:attrName>ppt_h</p:attrName>
                                        </p:attrNameLst>
                                      </p:cBhvr>
                                      <p:tavLst>
                                        <p:tav tm="0">
                                          <p:val>
                                            <p:strVal val="#ppt_h"/>
                                          </p:val>
                                        </p:tav>
                                        <p:tav tm="100000">
                                          <p:val>
                                            <p:strVal val="#ppt_h"/>
                                          </p:val>
                                        </p:tav>
                                      </p:tavLst>
                                    </p:anim>
                                    <p:animEffect transition="in" filter="fade">
                                      <p:cBhvr>
                                        <p:cTn id="51" dur="2000"/>
                                        <p:tgtEl>
                                          <p:spTgt spid="28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P spid="28469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a:lstStyle/>
          <a:p>
            <a:pPr algn="r" eaLnBrk="1" hangingPunct="1"/>
            <a:r>
              <a:rPr lang="he-IL" sz="3600" smtClean="0">
                <a:solidFill>
                  <a:schemeClr val="hlink"/>
                </a:solidFill>
              </a:rPr>
              <a:t>תרגיל 2</a:t>
            </a:r>
            <a:endParaRPr lang="en-US" sz="3600" smtClean="0">
              <a:solidFill>
                <a:schemeClr val="hlink"/>
              </a:solidFill>
            </a:endParaRPr>
          </a:p>
        </p:txBody>
      </p:sp>
      <p:sp>
        <p:nvSpPr>
          <p:cNvPr id="289796" name="Rectangle 4"/>
          <p:cNvSpPr>
            <a:spLocks noGrp="1" noChangeArrowheads="1"/>
          </p:cNvSpPr>
          <p:nvPr>
            <p:ph type="body" idx="1"/>
          </p:nvPr>
        </p:nvSpPr>
        <p:spPr>
          <a:xfrm>
            <a:off x="0" y="2017713"/>
            <a:ext cx="8955088" cy="4114800"/>
          </a:xfrm>
        </p:spPr>
        <p:txBody>
          <a:bodyPr/>
          <a:lstStyle/>
          <a:p>
            <a:pPr eaLnBrk="1" hangingPunct="1">
              <a:lnSpc>
                <a:spcPct val="90000"/>
              </a:lnSpc>
              <a:buFont typeface="Wingdings" pitchFamily="2" charset="2"/>
              <a:buNone/>
            </a:pPr>
            <a:r>
              <a:rPr lang="he-IL" sz="2000" smtClean="0">
                <a:sym typeface="Symbol" pitchFamily="18" charset="2"/>
              </a:rPr>
              <a:t>דוגמא: בבית מלאכה שתי מכונות לכריכת ספרים. המכונה </a:t>
            </a:r>
            <a:r>
              <a:rPr lang="he-IL" sz="2000" smtClean="0">
                <a:solidFill>
                  <a:srgbClr val="0066FF"/>
                </a:solidFill>
                <a:sym typeface="Symbol" pitchFamily="18" charset="2"/>
              </a:rPr>
              <a:t>הכחולה </a:t>
            </a:r>
            <a:r>
              <a:rPr lang="he-IL" sz="2000" smtClean="0">
                <a:sym typeface="Symbol" pitchFamily="18" charset="2"/>
              </a:rPr>
              <a:t>כורכת 2000 ספרים ביום מתוכם 5% פגומים.</a:t>
            </a:r>
            <a:r>
              <a:rPr lang="he-IL" sz="2000" smtClean="0">
                <a:solidFill>
                  <a:srgbClr val="0066FF"/>
                </a:solidFill>
                <a:sym typeface="Symbol" pitchFamily="18" charset="2"/>
              </a:rPr>
              <a:t> </a:t>
            </a:r>
            <a:r>
              <a:rPr lang="he-IL" sz="2000" smtClean="0">
                <a:sym typeface="Symbol" pitchFamily="18" charset="2"/>
              </a:rPr>
              <a:t>המכונה</a:t>
            </a:r>
            <a:r>
              <a:rPr lang="he-IL" sz="2000" smtClean="0">
                <a:solidFill>
                  <a:srgbClr val="0066FF"/>
                </a:solidFill>
                <a:sym typeface="Symbol" pitchFamily="18" charset="2"/>
              </a:rPr>
              <a:t> </a:t>
            </a:r>
            <a:r>
              <a:rPr lang="he-IL" sz="2000" smtClean="0">
                <a:solidFill>
                  <a:schemeClr val="hlink"/>
                </a:solidFill>
                <a:sym typeface="Symbol" pitchFamily="18" charset="2"/>
              </a:rPr>
              <a:t>האדומה</a:t>
            </a:r>
            <a:r>
              <a:rPr lang="he-IL" sz="2000" smtClean="0">
                <a:solidFill>
                  <a:srgbClr val="0066FF"/>
                </a:solidFill>
                <a:sym typeface="Symbol" pitchFamily="18" charset="2"/>
              </a:rPr>
              <a:t> </a:t>
            </a:r>
            <a:r>
              <a:rPr lang="he-IL" sz="2000" smtClean="0">
                <a:sym typeface="Symbol" pitchFamily="18" charset="2"/>
              </a:rPr>
              <a:t>כורכת 4000 ספרים ביום מתוכם 10% פגומים. בסוף היום נבחר באופן מקרי ספר, מה ההסתברות:</a:t>
            </a:r>
          </a:p>
          <a:p>
            <a:pPr eaLnBrk="1" hangingPunct="1">
              <a:lnSpc>
                <a:spcPct val="90000"/>
              </a:lnSpc>
            </a:pPr>
            <a:r>
              <a:rPr lang="he-IL" sz="2000" smtClean="0">
                <a:sym typeface="Symbol" pitchFamily="18" charset="2"/>
              </a:rPr>
              <a:t>כי הספר פגום? </a:t>
            </a:r>
          </a:p>
          <a:p>
            <a:pPr eaLnBrk="1" hangingPunct="1">
              <a:lnSpc>
                <a:spcPct val="90000"/>
              </a:lnSpc>
            </a:pPr>
            <a:r>
              <a:rPr lang="en-US" sz="1800" smtClean="0">
                <a:sym typeface="Symbol" pitchFamily="18" charset="2"/>
              </a:rPr>
              <a:t>0.016 + 0.066 = 0.082</a:t>
            </a:r>
            <a:endParaRPr lang="he-IL" sz="1800" smtClean="0">
              <a:sym typeface="Symbol" pitchFamily="18" charset="2"/>
            </a:endParaRPr>
          </a:p>
          <a:p>
            <a:pPr eaLnBrk="1" hangingPunct="1">
              <a:lnSpc>
                <a:spcPct val="90000"/>
              </a:lnSpc>
            </a:pPr>
            <a:r>
              <a:rPr lang="he-IL" sz="2000" smtClean="0">
                <a:sym typeface="Symbol" pitchFamily="18" charset="2"/>
              </a:rPr>
              <a:t>אם הספר פגום מה ההסתברות שהוא תוצר של המכונה </a:t>
            </a:r>
            <a:r>
              <a:rPr lang="he-IL" sz="2000" smtClean="0">
                <a:solidFill>
                  <a:srgbClr val="0066FF"/>
                </a:solidFill>
                <a:sym typeface="Symbol" pitchFamily="18" charset="2"/>
              </a:rPr>
              <a:t>הכחולה</a:t>
            </a:r>
            <a:r>
              <a:rPr lang="he-IL" sz="2000" smtClean="0">
                <a:sym typeface="Symbol" pitchFamily="18" charset="2"/>
              </a:rPr>
              <a:t>? </a:t>
            </a:r>
          </a:p>
          <a:p>
            <a:pPr eaLnBrk="1" hangingPunct="1">
              <a:lnSpc>
                <a:spcPct val="90000"/>
              </a:lnSpc>
            </a:pPr>
            <a:r>
              <a:rPr lang="en-US" sz="2000" smtClean="0">
                <a:sym typeface="Symbol" pitchFamily="18" charset="2"/>
              </a:rPr>
              <a:t>0.016/(0.016+0.066) = 0.195</a:t>
            </a:r>
            <a:endParaRPr lang="he-IL" sz="2000"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289810" name="Object 18"/>
          <p:cNvGraphicFramePr>
            <a:graphicFrameLocks noChangeAspect="1"/>
          </p:cNvGraphicFramePr>
          <p:nvPr/>
        </p:nvGraphicFramePr>
        <p:xfrm>
          <a:off x="5651500" y="4365625"/>
          <a:ext cx="2873375" cy="671513"/>
        </p:xfrm>
        <a:graphic>
          <a:graphicData uri="http://schemas.openxmlformats.org/presentationml/2006/ole">
            <p:oleObj spid="_x0000_s32770" name="משוואה" r:id="rId3" imgW="1892160" imgH="419040" progId="Equation.3">
              <p:embed/>
            </p:oleObj>
          </a:graphicData>
        </a:graphic>
      </p:graphicFrame>
      <p:sp>
        <p:nvSpPr>
          <p:cNvPr id="289812" name="Rectangle 20"/>
          <p:cNvSpPr>
            <a:spLocks noChangeArrowheads="1"/>
          </p:cNvSpPr>
          <p:nvPr/>
        </p:nvSpPr>
        <p:spPr bwMode="auto">
          <a:xfrm>
            <a:off x="1547813" y="3213100"/>
            <a:ext cx="4841875" cy="274638"/>
          </a:xfrm>
          <a:prstGeom prst="rect">
            <a:avLst/>
          </a:prstGeom>
          <a:solidFill>
            <a:srgbClr val="FFFF99"/>
          </a:solidFill>
          <a:ln w="19050">
            <a:noFill/>
            <a:miter lim="800000"/>
            <a:headEnd/>
            <a:tailEnd/>
          </a:ln>
        </p:spPr>
        <p:txBody>
          <a:bodyPr wrap="none">
            <a:spAutoFit/>
          </a:bodyPr>
          <a:lstStyle/>
          <a:p>
            <a:r>
              <a:rPr lang="en-US" b="1">
                <a:sym typeface="Symbol" pitchFamily="18" charset="2"/>
              </a:rPr>
              <a:t>P (Defective) = P (Defective  </a:t>
            </a:r>
            <a:r>
              <a:rPr lang="en-US" b="1">
                <a:solidFill>
                  <a:srgbClr val="0066FF"/>
                </a:solidFill>
                <a:sym typeface="Symbol" pitchFamily="18" charset="2"/>
              </a:rPr>
              <a:t>Blue</a:t>
            </a:r>
            <a:r>
              <a:rPr lang="en-US" b="1">
                <a:sym typeface="Symbol" pitchFamily="18" charset="2"/>
              </a:rPr>
              <a:t>) + P (Defective  </a:t>
            </a:r>
            <a:r>
              <a:rPr lang="en-US" b="1">
                <a:solidFill>
                  <a:schemeClr val="hlink"/>
                </a:solidFill>
                <a:sym typeface="Symbol" pitchFamily="18" charset="2"/>
              </a:rPr>
              <a:t>Red</a:t>
            </a:r>
            <a:r>
              <a:rPr lang="en-US" b="1">
                <a:sym typeface="Symbol" pitchFamily="18" charset="2"/>
              </a:rPr>
              <a:t>)</a:t>
            </a:r>
            <a:r>
              <a:rPr lang="en-US" b="1">
                <a:latin typeface="Times New Roman" pitchFamily="18" charset="0"/>
                <a:sym typeface="Symbol" pitchFamily="18" charset="2"/>
              </a:rPr>
              <a:t>…</a:t>
            </a:r>
            <a:endParaRPr lang="en-US" b="1">
              <a:sym typeface="Symbol" pitchFamily="18" charset="2"/>
            </a:endParaRPr>
          </a:p>
        </p:txBody>
      </p:sp>
      <p:grpSp>
        <p:nvGrpSpPr>
          <p:cNvPr id="2" name="Group 66"/>
          <p:cNvGrpSpPr>
            <a:grpSpLocks/>
          </p:cNvGrpSpPr>
          <p:nvPr/>
        </p:nvGrpSpPr>
        <p:grpSpPr bwMode="auto">
          <a:xfrm>
            <a:off x="0" y="4724400"/>
            <a:ext cx="2339975" cy="1873250"/>
            <a:chOff x="0" y="2976"/>
            <a:chExt cx="1474" cy="1180"/>
          </a:xfrm>
        </p:grpSpPr>
        <p:sp>
          <p:nvSpPr>
            <p:cNvPr id="32801" name="AutoShape 5"/>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32802" name="Line 6"/>
            <p:cNvSpPr>
              <a:spLocks noChangeShapeType="1"/>
            </p:cNvSpPr>
            <p:nvPr/>
          </p:nvSpPr>
          <p:spPr bwMode="auto">
            <a:xfrm flipV="1">
              <a:off x="363" y="3249"/>
              <a:ext cx="657" cy="255"/>
            </a:xfrm>
            <a:prstGeom prst="line">
              <a:avLst/>
            </a:prstGeom>
            <a:noFill/>
            <a:ln w="19050">
              <a:solidFill>
                <a:schemeClr val="tx1"/>
              </a:solidFill>
              <a:miter lim="800000"/>
              <a:headEnd/>
              <a:tailEnd type="triangle" w="med" len="med"/>
            </a:ln>
          </p:spPr>
          <p:txBody>
            <a:bodyPr wrap="none"/>
            <a:lstStyle/>
            <a:p>
              <a:endParaRPr lang="he-IL"/>
            </a:p>
          </p:txBody>
        </p:sp>
        <p:sp>
          <p:nvSpPr>
            <p:cNvPr id="32803" name="Line 7"/>
            <p:cNvSpPr>
              <a:spLocks noChangeShapeType="1"/>
            </p:cNvSpPr>
            <p:nvPr/>
          </p:nvSpPr>
          <p:spPr bwMode="auto">
            <a:xfrm>
              <a:off x="363" y="3821"/>
              <a:ext cx="657" cy="108"/>
            </a:xfrm>
            <a:prstGeom prst="line">
              <a:avLst/>
            </a:prstGeom>
            <a:noFill/>
            <a:ln w="19050">
              <a:solidFill>
                <a:schemeClr val="tx1"/>
              </a:solidFill>
              <a:miter lim="800000"/>
              <a:headEnd/>
              <a:tailEnd type="triangle" w="med" len="med"/>
            </a:ln>
          </p:spPr>
          <p:txBody>
            <a:bodyPr wrap="none"/>
            <a:lstStyle/>
            <a:p>
              <a:endParaRPr lang="he-IL"/>
            </a:p>
          </p:txBody>
        </p:sp>
        <p:sp>
          <p:nvSpPr>
            <p:cNvPr id="32804" name="Rectangle 8"/>
            <p:cNvSpPr>
              <a:spLocks noChangeArrowheads="1"/>
            </p:cNvSpPr>
            <p:nvPr/>
          </p:nvSpPr>
          <p:spPr bwMode="auto">
            <a:xfrm rot="-456714">
              <a:off x="476" y="3203"/>
              <a:ext cx="272" cy="181"/>
            </a:xfrm>
            <a:prstGeom prst="rect">
              <a:avLst/>
            </a:prstGeom>
            <a:noFill/>
            <a:ln w="19050">
              <a:noFill/>
              <a:miter lim="800000"/>
              <a:headEnd/>
              <a:tailEnd/>
            </a:ln>
          </p:spPr>
          <p:txBody>
            <a:bodyPr wrap="none" anchor="ctr"/>
            <a:lstStyle/>
            <a:p>
              <a:pPr algn="ctr"/>
              <a:r>
                <a:rPr lang="en-US" sz="1400"/>
                <a:t>1/3</a:t>
              </a:r>
            </a:p>
          </p:txBody>
        </p:sp>
        <p:sp>
          <p:nvSpPr>
            <p:cNvPr id="32805" name="Rectangle 9"/>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2/3</a:t>
              </a:r>
            </a:p>
          </p:txBody>
        </p:sp>
        <p:grpSp>
          <p:nvGrpSpPr>
            <p:cNvPr id="32806" name="Group 45"/>
            <p:cNvGrpSpPr>
              <a:grpSpLocks/>
            </p:cNvGrpSpPr>
            <p:nvPr/>
          </p:nvGrpSpPr>
          <p:grpSpPr bwMode="auto">
            <a:xfrm>
              <a:off x="975" y="2976"/>
              <a:ext cx="499" cy="454"/>
              <a:chOff x="975" y="2976"/>
              <a:chExt cx="499" cy="454"/>
            </a:xfrm>
          </p:grpSpPr>
          <p:sp>
            <p:nvSpPr>
              <p:cNvPr id="32810" name="Rectangle 34"/>
              <p:cNvSpPr>
                <a:spLocks noChangeArrowheads="1"/>
              </p:cNvSpPr>
              <p:nvPr/>
            </p:nvSpPr>
            <p:spPr bwMode="auto">
              <a:xfrm>
                <a:off x="1020" y="3067"/>
                <a:ext cx="408" cy="318"/>
              </a:xfrm>
              <a:prstGeom prst="rect">
                <a:avLst/>
              </a:prstGeom>
              <a:noFill/>
              <a:ln w="19050">
                <a:noFill/>
                <a:miter lim="800000"/>
                <a:headEnd/>
                <a:tailEnd/>
              </a:ln>
            </p:spPr>
            <p:txBody>
              <a:bodyPr wrap="none" anchor="ctr"/>
              <a:lstStyle/>
              <a:p>
                <a:pPr algn="ctr"/>
                <a:r>
                  <a:rPr lang="en-US" b="1"/>
                  <a:t>1/3</a:t>
                </a:r>
              </a:p>
            </p:txBody>
          </p:sp>
          <p:sp>
            <p:nvSpPr>
              <p:cNvPr id="32811" name="AutoShape 43"/>
              <p:cNvSpPr>
                <a:spLocks noChangeArrowheads="1"/>
              </p:cNvSpPr>
              <p:nvPr/>
            </p:nvSpPr>
            <p:spPr bwMode="auto">
              <a:xfrm>
                <a:off x="975" y="2976"/>
                <a:ext cx="499" cy="454"/>
              </a:xfrm>
              <a:prstGeom prst="verticalScroll">
                <a:avLst>
                  <a:gd name="adj" fmla="val 12500"/>
                </a:avLst>
              </a:prstGeom>
              <a:noFill/>
              <a:ln w="19050">
                <a:solidFill>
                  <a:srgbClr val="0000FF"/>
                </a:solidFill>
                <a:miter lim="800000"/>
                <a:headEnd/>
                <a:tailEnd/>
              </a:ln>
            </p:spPr>
            <p:txBody>
              <a:bodyPr wrap="none" anchor="ctr"/>
              <a:lstStyle/>
              <a:p>
                <a:endParaRPr lang="he-IL"/>
              </a:p>
            </p:txBody>
          </p:sp>
        </p:grpSp>
        <p:grpSp>
          <p:nvGrpSpPr>
            <p:cNvPr id="32807" name="Group 52"/>
            <p:cNvGrpSpPr>
              <a:grpSpLocks/>
            </p:cNvGrpSpPr>
            <p:nvPr/>
          </p:nvGrpSpPr>
          <p:grpSpPr bwMode="auto">
            <a:xfrm>
              <a:off x="975" y="3702"/>
              <a:ext cx="499" cy="454"/>
              <a:chOff x="975" y="3702"/>
              <a:chExt cx="499" cy="454"/>
            </a:xfrm>
          </p:grpSpPr>
          <p:sp>
            <p:nvSpPr>
              <p:cNvPr id="32808" name="Rectangle 47"/>
              <p:cNvSpPr>
                <a:spLocks noChangeArrowheads="1"/>
              </p:cNvSpPr>
              <p:nvPr/>
            </p:nvSpPr>
            <p:spPr bwMode="auto">
              <a:xfrm>
                <a:off x="1020" y="3793"/>
                <a:ext cx="408" cy="318"/>
              </a:xfrm>
              <a:prstGeom prst="rect">
                <a:avLst/>
              </a:prstGeom>
              <a:noFill/>
              <a:ln w="19050">
                <a:noFill/>
                <a:miter lim="800000"/>
                <a:headEnd/>
                <a:tailEnd/>
              </a:ln>
            </p:spPr>
            <p:txBody>
              <a:bodyPr wrap="none" anchor="ctr"/>
              <a:lstStyle/>
              <a:p>
                <a:pPr algn="ctr"/>
                <a:r>
                  <a:rPr lang="en-US" b="1"/>
                  <a:t>2/3</a:t>
                </a:r>
              </a:p>
            </p:txBody>
          </p:sp>
          <p:sp>
            <p:nvSpPr>
              <p:cNvPr id="32809" name="AutoShape 48"/>
              <p:cNvSpPr>
                <a:spLocks noChangeArrowheads="1"/>
              </p:cNvSpPr>
              <p:nvPr/>
            </p:nvSpPr>
            <p:spPr bwMode="auto">
              <a:xfrm>
                <a:off x="975" y="3702"/>
                <a:ext cx="499" cy="454"/>
              </a:xfrm>
              <a:prstGeom prst="verticalScroll">
                <a:avLst>
                  <a:gd name="adj" fmla="val 12500"/>
                </a:avLst>
              </a:prstGeom>
              <a:noFill/>
              <a:ln w="19050">
                <a:solidFill>
                  <a:schemeClr val="hlink"/>
                </a:solidFill>
                <a:miter lim="800000"/>
                <a:headEnd/>
                <a:tailEnd/>
              </a:ln>
            </p:spPr>
            <p:txBody>
              <a:bodyPr wrap="none" anchor="ctr"/>
              <a:lstStyle/>
              <a:p>
                <a:endParaRPr lang="he-IL"/>
              </a:p>
            </p:txBody>
          </p:sp>
        </p:grpSp>
      </p:grpSp>
      <p:grpSp>
        <p:nvGrpSpPr>
          <p:cNvPr id="5" name="Group 67"/>
          <p:cNvGrpSpPr>
            <a:grpSpLocks/>
          </p:cNvGrpSpPr>
          <p:nvPr/>
        </p:nvGrpSpPr>
        <p:grpSpPr bwMode="auto">
          <a:xfrm>
            <a:off x="2268538" y="3933825"/>
            <a:ext cx="1728787" cy="2924175"/>
            <a:chOff x="1429" y="2478"/>
            <a:chExt cx="1089" cy="1842"/>
          </a:xfrm>
        </p:grpSpPr>
        <p:sp>
          <p:nvSpPr>
            <p:cNvPr id="32777" name="Line 10"/>
            <p:cNvSpPr>
              <a:spLocks noChangeShapeType="1"/>
            </p:cNvSpPr>
            <p:nvPr/>
          </p:nvSpPr>
          <p:spPr bwMode="auto">
            <a:xfrm rot="-956447">
              <a:off x="1429" y="3203"/>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32778" name="Line 11"/>
            <p:cNvSpPr>
              <a:spLocks noChangeShapeType="1"/>
            </p:cNvSpPr>
            <p:nvPr/>
          </p:nvSpPr>
          <p:spPr bwMode="auto">
            <a:xfrm flipV="1">
              <a:off x="1429" y="2886"/>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32779" name="Rectangle 12"/>
            <p:cNvSpPr>
              <a:spLocks noChangeArrowheads="1"/>
            </p:cNvSpPr>
            <p:nvPr/>
          </p:nvSpPr>
          <p:spPr bwMode="auto">
            <a:xfrm rot="416158">
              <a:off x="1519" y="3067"/>
              <a:ext cx="272" cy="181"/>
            </a:xfrm>
            <a:prstGeom prst="rect">
              <a:avLst/>
            </a:prstGeom>
            <a:noFill/>
            <a:ln w="19050">
              <a:noFill/>
              <a:miter lim="800000"/>
              <a:headEnd/>
              <a:tailEnd/>
            </a:ln>
          </p:spPr>
          <p:txBody>
            <a:bodyPr wrap="none" anchor="ctr"/>
            <a:lstStyle/>
            <a:p>
              <a:pPr algn="ctr"/>
              <a:r>
                <a:rPr lang="he-IL" sz="1400"/>
                <a:t>0.05</a:t>
              </a:r>
              <a:endParaRPr lang="en-US" sz="1400"/>
            </a:p>
          </p:txBody>
        </p:sp>
        <p:sp>
          <p:nvSpPr>
            <p:cNvPr id="32780" name="Rectangle 13"/>
            <p:cNvSpPr>
              <a:spLocks noChangeArrowheads="1"/>
            </p:cNvSpPr>
            <p:nvPr/>
          </p:nvSpPr>
          <p:spPr bwMode="auto">
            <a:xfrm rot="-1397077">
              <a:off x="1474" y="2750"/>
              <a:ext cx="272" cy="182"/>
            </a:xfrm>
            <a:prstGeom prst="rect">
              <a:avLst/>
            </a:prstGeom>
            <a:noFill/>
            <a:ln w="19050">
              <a:noFill/>
              <a:miter lim="800000"/>
              <a:headEnd/>
              <a:tailEnd/>
            </a:ln>
          </p:spPr>
          <p:txBody>
            <a:bodyPr wrap="none" anchor="ctr"/>
            <a:lstStyle/>
            <a:p>
              <a:pPr algn="ctr"/>
              <a:r>
                <a:rPr lang="en-US" sz="1400"/>
                <a:t>0.95</a:t>
              </a:r>
            </a:p>
          </p:txBody>
        </p:sp>
        <p:sp>
          <p:nvSpPr>
            <p:cNvPr id="32781" name="Line 35"/>
            <p:cNvSpPr>
              <a:spLocks noChangeShapeType="1"/>
            </p:cNvSpPr>
            <p:nvPr/>
          </p:nvSpPr>
          <p:spPr bwMode="auto">
            <a:xfrm rot="-956447">
              <a:off x="1475" y="3974"/>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32782" name="Line 36"/>
            <p:cNvSpPr>
              <a:spLocks noChangeShapeType="1"/>
            </p:cNvSpPr>
            <p:nvPr/>
          </p:nvSpPr>
          <p:spPr bwMode="auto">
            <a:xfrm flipV="1">
              <a:off x="1475" y="3748"/>
              <a:ext cx="498" cy="136"/>
            </a:xfrm>
            <a:prstGeom prst="line">
              <a:avLst/>
            </a:prstGeom>
            <a:noFill/>
            <a:ln w="19050">
              <a:solidFill>
                <a:schemeClr val="tx1"/>
              </a:solidFill>
              <a:miter lim="800000"/>
              <a:headEnd/>
              <a:tailEnd type="triangle" w="med" len="med"/>
            </a:ln>
          </p:spPr>
          <p:txBody>
            <a:bodyPr wrap="none"/>
            <a:lstStyle/>
            <a:p>
              <a:endParaRPr lang="he-IL"/>
            </a:p>
          </p:txBody>
        </p:sp>
        <p:sp>
          <p:nvSpPr>
            <p:cNvPr id="32783" name="Rectangle 37"/>
            <p:cNvSpPr>
              <a:spLocks noChangeArrowheads="1"/>
            </p:cNvSpPr>
            <p:nvPr/>
          </p:nvSpPr>
          <p:spPr bwMode="auto">
            <a:xfrm rot="340616">
              <a:off x="1610" y="3884"/>
              <a:ext cx="272" cy="181"/>
            </a:xfrm>
            <a:prstGeom prst="rect">
              <a:avLst/>
            </a:prstGeom>
            <a:noFill/>
            <a:ln w="19050">
              <a:noFill/>
              <a:miter lim="800000"/>
              <a:headEnd/>
              <a:tailEnd/>
            </a:ln>
          </p:spPr>
          <p:txBody>
            <a:bodyPr wrap="none" anchor="ctr"/>
            <a:lstStyle/>
            <a:p>
              <a:pPr algn="ctr"/>
              <a:r>
                <a:rPr lang="he-IL" sz="1400"/>
                <a:t>0.1</a:t>
              </a:r>
              <a:endParaRPr lang="en-US" sz="1400"/>
            </a:p>
          </p:txBody>
        </p:sp>
        <p:sp>
          <p:nvSpPr>
            <p:cNvPr id="32784" name="Rectangle 38"/>
            <p:cNvSpPr>
              <a:spLocks noChangeArrowheads="1"/>
            </p:cNvSpPr>
            <p:nvPr/>
          </p:nvSpPr>
          <p:spPr bwMode="auto">
            <a:xfrm rot="-1055266">
              <a:off x="1565" y="3566"/>
              <a:ext cx="272" cy="182"/>
            </a:xfrm>
            <a:prstGeom prst="rect">
              <a:avLst/>
            </a:prstGeom>
            <a:noFill/>
            <a:ln w="19050">
              <a:noFill/>
              <a:miter lim="800000"/>
              <a:headEnd/>
              <a:tailEnd/>
            </a:ln>
          </p:spPr>
          <p:txBody>
            <a:bodyPr wrap="none" anchor="ctr"/>
            <a:lstStyle/>
            <a:p>
              <a:pPr algn="ctr"/>
              <a:r>
                <a:rPr lang="en-US" sz="1400"/>
                <a:t>0.9</a:t>
              </a:r>
            </a:p>
          </p:txBody>
        </p:sp>
        <p:grpSp>
          <p:nvGrpSpPr>
            <p:cNvPr id="32785" name="Group 42"/>
            <p:cNvGrpSpPr>
              <a:grpSpLocks/>
            </p:cNvGrpSpPr>
            <p:nvPr/>
          </p:nvGrpSpPr>
          <p:grpSpPr bwMode="auto">
            <a:xfrm>
              <a:off x="1882" y="2478"/>
              <a:ext cx="545" cy="453"/>
              <a:chOff x="1927" y="2484"/>
              <a:chExt cx="545" cy="453"/>
            </a:xfrm>
          </p:grpSpPr>
          <p:pic>
            <p:nvPicPr>
              <p:cNvPr id="32799" name="Picture 40"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32800" name="Rectangle 41"/>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0.316</a:t>
                </a:r>
              </a:p>
            </p:txBody>
          </p:sp>
        </p:grpSp>
        <p:grpSp>
          <p:nvGrpSpPr>
            <p:cNvPr id="32786" name="Group 60"/>
            <p:cNvGrpSpPr>
              <a:grpSpLocks/>
            </p:cNvGrpSpPr>
            <p:nvPr/>
          </p:nvGrpSpPr>
          <p:grpSpPr bwMode="auto">
            <a:xfrm>
              <a:off x="1973" y="2931"/>
              <a:ext cx="545" cy="453"/>
              <a:chOff x="1973" y="2976"/>
              <a:chExt cx="545" cy="453"/>
            </a:xfrm>
          </p:grpSpPr>
          <p:grpSp>
            <p:nvGrpSpPr>
              <p:cNvPr id="32795" name="Group 49"/>
              <p:cNvGrpSpPr>
                <a:grpSpLocks/>
              </p:cNvGrpSpPr>
              <p:nvPr/>
            </p:nvGrpSpPr>
            <p:grpSpPr bwMode="auto">
              <a:xfrm>
                <a:off x="1973" y="2976"/>
                <a:ext cx="545" cy="453"/>
                <a:chOff x="1927" y="2484"/>
                <a:chExt cx="545" cy="453"/>
              </a:xfrm>
            </p:grpSpPr>
            <p:pic>
              <p:nvPicPr>
                <p:cNvPr id="32797" name="Picture 50"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32798" name="Rectangle 51"/>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0.016</a:t>
                  </a:r>
                </a:p>
              </p:txBody>
            </p:sp>
          </p:grpSp>
          <p:sp>
            <p:nvSpPr>
              <p:cNvPr id="32796" name="AutoShape 56"/>
              <p:cNvSpPr>
                <a:spLocks noChangeArrowheads="1"/>
              </p:cNvSpPr>
              <p:nvPr/>
            </p:nvSpPr>
            <p:spPr bwMode="auto">
              <a:xfrm>
                <a:off x="2109" y="3113"/>
                <a:ext cx="272" cy="91"/>
              </a:xfrm>
              <a:prstGeom prst="lightningBolt">
                <a:avLst/>
              </a:prstGeom>
              <a:solidFill>
                <a:schemeClr val="bg1"/>
              </a:solidFill>
              <a:ln w="19050">
                <a:noFill/>
                <a:miter lim="800000"/>
                <a:headEnd/>
                <a:tailEnd/>
              </a:ln>
            </p:spPr>
            <p:txBody>
              <a:bodyPr wrap="none" anchor="ctr"/>
              <a:lstStyle/>
              <a:p>
                <a:endParaRPr lang="he-IL"/>
              </a:p>
            </p:txBody>
          </p:sp>
        </p:grpSp>
        <p:grpSp>
          <p:nvGrpSpPr>
            <p:cNvPr id="32787" name="Group 57"/>
            <p:cNvGrpSpPr>
              <a:grpSpLocks/>
            </p:cNvGrpSpPr>
            <p:nvPr/>
          </p:nvGrpSpPr>
          <p:grpSpPr bwMode="auto">
            <a:xfrm>
              <a:off x="1973" y="3385"/>
              <a:ext cx="545" cy="453"/>
              <a:chOff x="1927" y="2484"/>
              <a:chExt cx="545" cy="453"/>
            </a:xfrm>
          </p:grpSpPr>
          <p:pic>
            <p:nvPicPr>
              <p:cNvPr id="32793" name="Picture 58"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32794" name="Rectangle 59"/>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0.6</a:t>
                </a:r>
              </a:p>
            </p:txBody>
          </p:sp>
        </p:grpSp>
        <p:grpSp>
          <p:nvGrpSpPr>
            <p:cNvPr id="32788" name="Group 61"/>
            <p:cNvGrpSpPr>
              <a:grpSpLocks/>
            </p:cNvGrpSpPr>
            <p:nvPr/>
          </p:nvGrpSpPr>
          <p:grpSpPr bwMode="auto">
            <a:xfrm>
              <a:off x="1973" y="3867"/>
              <a:ext cx="545" cy="453"/>
              <a:chOff x="1973" y="2976"/>
              <a:chExt cx="545" cy="453"/>
            </a:xfrm>
          </p:grpSpPr>
          <p:grpSp>
            <p:nvGrpSpPr>
              <p:cNvPr id="32789" name="Group 62"/>
              <p:cNvGrpSpPr>
                <a:grpSpLocks/>
              </p:cNvGrpSpPr>
              <p:nvPr/>
            </p:nvGrpSpPr>
            <p:grpSpPr bwMode="auto">
              <a:xfrm>
                <a:off x="1973" y="2976"/>
                <a:ext cx="545" cy="453"/>
                <a:chOff x="1927" y="2484"/>
                <a:chExt cx="545" cy="453"/>
              </a:xfrm>
            </p:grpSpPr>
            <p:pic>
              <p:nvPicPr>
                <p:cNvPr id="32791" name="Picture 63"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32792" name="Rectangle 64"/>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0.066</a:t>
                  </a:r>
                </a:p>
              </p:txBody>
            </p:sp>
          </p:grpSp>
          <p:sp>
            <p:nvSpPr>
              <p:cNvPr id="32790" name="AutoShape 65"/>
              <p:cNvSpPr>
                <a:spLocks noChangeArrowheads="1"/>
              </p:cNvSpPr>
              <p:nvPr/>
            </p:nvSpPr>
            <p:spPr bwMode="auto">
              <a:xfrm>
                <a:off x="2109" y="3113"/>
                <a:ext cx="272" cy="91"/>
              </a:xfrm>
              <a:prstGeom prst="lightningBolt">
                <a:avLst/>
              </a:prstGeom>
              <a:solidFill>
                <a:schemeClr val="bg1"/>
              </a:solidFill>
              <a:ln w="19050">
                <a:noFill/>
                <a:miter lim="800000"/>
                <a:headEnd/>
                <a:tailEnd/>
              </a:ln>
            </p:spPr>
            <p:txBody>
              <a:bodyPr wrap="none" anchor="ctr"/>
              <a:lstStyle/>
              <a:p>
                <a:endParaRPr lang="he-IL"/>
              </a:p>
            </p:txBody>
          </p:sp>
        </p:grpSp>
      </p:grpSp>
      <p:sp>
        <p:nvSpPr>
          <p:cNvPr id="32776" name="Oval 68"/>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6">
                                            <p:txEl>
                                              <p:pRg st="0" end="0"/>
                                            </p:txEl>
                                          </p:spTgt>
                                        </p:tgtEl>
                                        <p:attrNameLst>
                                          <p:attrName>style.visibility</p:attrName>
                                        </p:attrNameLst>
                                      </p:cBhvr>
                                      <p:to>
                                        <p:strVal val="visible"/>
                                      </p:to>
                                    </p:set>
                                    <p:animEffect transition="in" filter="fade">
                                      <p:cBhvr>
                                        <p:cTn id="7" dur="2000"/>
                                        <p:tgtEl>
                                          <p:spTgt spid="28979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9796">
                                            <p:txEl>
                                              <p:pRg st="1" end="1"/>
                                            </p:txEl>
                                          </p:spTgt>
                                        </p:tgtEl>
                                        <p:attrNameLst>
                                          <p:attrName>style.visibility</p:attrName>
                                        </p:attrNameLst>
                                      </p:cBhvr>
                                      <p:to>
                                        <p:strVal val="visible"/>
                                      </p:to>
                                    </p:set>
                                    <p:animEffect transition="in" filter="fade">
                                      <p:cBhvr>
                                        <p:cTn id="10" dur="2000"/>
                                        <p:tgtEl>
                                          <p:spTgt spid="28979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9796">
                                            <p:txEl>
                                              <p:pRg st="2" end="2"/>
                                            </p:txEl>
                                          </p:spTgt>
                                        </p:tgtEl>
                                        <p:attrNameLst>
                                          <p:attrName>style.visibility</p:attrName>
                                        </p:attrNameLst>
                                      </p:cBhvr>
                                      <p:to>
                                        <p:strVal val="visible"/>
                                      </p:to>
                                    </p:set>
                                    <p:animEffect transition="in" filter="fade">
                                      <p:cBhvr>
                                        <p:cTn id="25" dur="2000"/>
                                        <p:tgtEl>
                                          <p:spTgt spid="289796">
                                            <p:txEl>
                                              <p:pRg st="2" end="2"/>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289812"/>
                                        </p:tgtEl>
                                        <p:attrNameLst>
                                          <p:attrName>style.visibility</p:attrName>
                                        </p:attrNameLst>
                                      </p:cBhvr>
                                      <p:to>
                                        <p:strVal val="visible"/>
                                      </p:to>
                                    </p:set>
                                    <p:anim calcmode="lin" valueType="num">
                                      <p:cBhvr>
                                        <p:cTn id="28" dur="2000" fill="hold"/>
                                        <p:tgtEl>
                                          <p:spTgt spid="289812"/>
                                        </p:tgtEl>
                                        <p:attrNameLst>
                                          <p:attrName>ppt_w</p:attrName>
                                        </p:attrNameLst>
                                      </p:cBhvr>
                                      <p:tavLst>
                                        <p:tav tm="0">
                                          <p:val>
                                            <p:strVal val="#ppt_w*0.70"/>
                                          </p:val>
                                        </p:tav>
                                        <p:tav tm="100000">
                                          <p:val>
                                            <p:strVal val="#ppt_w"/>
                                          </p:val>
                                        </p:tav>
                                      </p:tavLst>
                                    </p:anim>
                                    <p:anim calcmode="lin" valueType="num">
                                      <p:cBhvr>
                                        <p:cTn id="29" dur="2000" fill="hold"/>
                                        <p:tgtEl>
                                          <p:spTgt spid="289812"/>
                                        </p:tgtEl>
                                        <p:attrNameLst>
                                          <p:attrName>ppt_h</p:attrName>
                                        </p:attrNameLst>
                                      </p:cBhvr>
                                      <p:tavLst>
                                        <p:tav tm="0">
                                          <p:val>
                                            <p:strVal val="#ppt_h"/>
                                          </p:val>
                                        </p:tav>
                                        <p:tav tm="100000">
                                          <p:val>
                                            <p:strVal val="#ppt_h"/>
                                          </p:val>
                                        </p:tav>
                                      </p:tavLst>
                                    </p:anim>
                                    <p:animEffect transition="in" filter="fade">
                                      <p:cBhvr>
                                        <p:cTn id="30" dur="2000"/>
                                        <p:tgtEl>
                                          <p:spTgt spid="2898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9796">
                                            <p:txEl>
                                              <p:pRg st="3" end="3"/>
                                            </p:txEl>
                                          </p:spTgt>
                                        </p:tgtEl>
                                        <p:attrNameLst>
                                          <p:attrName>style.visibility</p:attrName>
                                        </p:attrNameLst>
                                      </p:cBhvr>
                                      <p:to>
                                        <p:strVal val="visible"/>
                                      </p:to>
                                    </p:set>
                                    <p:animEffect transition="in" filter="fade">
                                      <p:cBhvr>
                                        <p:cTn id="33" dur="2000"/>
                                        <p:tgtEl>
                                          <p:spTgt spid="28979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9796">
                                            <p:txEl>
                                              <p:pRg st="4" end="4"/>
                                            </p:txEl>
                                          </p:spTgt>
                                        </p:tgtEl>
                                        <p:attrNameLst>
                                          <p:attrName>style.visibility</p:attrName>
                                        </p:attrNameLst>
                                      </p:cBhvr>
                                      <p:to>
                                        <p:strVal val="visible"/>
                                      </p:to>
                                    </p:set>
                                    <p:animEffect transition="in" filter="fade">
                                      <p:cBhvr>
                                        <p:cTn id="38" dur="2000"/>
                                        <p:tgtEl>
                                          <p:spTgt spid="289796">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289810"/>
                                        </p:tgtEl>
                                        <p:attrNameLst>
                                          <p:attrName>style.visibility</p:attrName>
                                        </p:attrNameLst>
                                      </p:cBhvr>
                                      <p:to>
                                        <p:strVal val="visible"/>
                                      </p:to>
                                    </p:set>
                                    <p:anim calcmode="lin" valueType="num">
                                      <p:cBhvr>
                                        <p:cTn id="41" dur="1000" fill="hold"/>
                                        <p:tgtEl>
                                          <p:spTgt spid="289810"/>
                                        </p:tgtEl>
                                        <p:attrNameLst>
                                          <p:attrName>ppt_w</p:attrName>
                                        </p:attrNameLst>
                                      </p:cBhvr>
                                      <p:tavLst>
                                        <p:tav tm="0">
                                          <p:val>
                                            <p:strVal val="#ppt_w*0.70"/>
                                          </p:val>
                                        </p:tav>
                                        <p:tav tm="100000">
                                          <p:val>
                                            <p:strVal val="#ppt_w"/>
                                          </p:val>
                                        </p:tav>
                                      </p:tavLst>
                                    </p:anim>
                                    <p:anim calcmode="lin" valueType="num">
                                      <p:cBhvr>
                                        <p:cTn id="42" dur="1000" fill="hold"/>
                                        <p:tgtEl>
                                          <p:spTgt spid="289810"/>
                                        </p:tgtEl>
                                        <p:attrNameLst>
                                          <p:attrName>ppt_h</p:attrName>
                                        </p:attrNameLst>
                                      </p:cBhvr>
                                      <p:tavLst>
                                        <p:tav tm="0">
                                          <p:val>
                                            <p:strVal val="#ppt_h"/>
                                          </p:val>
                                        </p:tav>
                                        <p:tav tm="100000">
                                          <p:val>
                                            <p:strVal val="#ppt_h"/>
                                          </p:val>
                                        </p:tav>
                                      </p:tavLst>
                                    </p:anim>
                                    <p:animEffect transition="in" filter="fade">
                                      <p:cBhvr>
                                        <p:cTn id="43" dur="1000"/>
                                        <p:tgtEl>
                                          <p:spTgt spid="28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build="p"/>
      <p:bldP spid="2898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r" eaLnBrk="1" hangingPunct="1"/>
            <a:r>
              <a:rPr lang="he-IL" sz="3600" smtClean="0">
                <a:solidFill>
                  <a:schemeClr val="hlink"/>
                </a:solidFill>
              </a:rPr>
              <a:t>תרגיל 3</a:t>
            </a:r>
            <a:endParaRPr lang="en-US" sz="3600" smtClean="0">
              <a:solidFill>
                <a:schemeClr val="hlink"/>
              </a:solidFill>
            </a:endParaRPr>
          </a:p>
        </p:txBody>
      </p:sp>
      <p:sp>
        <p:nvSpPr>
          <p:cNvPr id="360451" name="Rectangle 3"/>
          <p:cNvSpPr>
            <a:spLocks noGrp="1" noChangeArrowheads="1"/>
          </p:cNvSpPr>
          <p:nvPr>
            <p:ph type="body" idx="1"/>
          </p:nvPr>
        </p:nvSpPr>
        <p:spPr>
          <a:xfrm>
            <a:off x="395288" y="2017713"/>
            <a:ext cx="8559800" cy="4114800"/>
          </a:xfrm>
        </p:spPr>
        <p:txBody>
          <a:bodyPr/>
          <a:lstStyle/>
          <a:p>
            <a:pPr eaLnBrk="1" hangingPunct="1"/>
            <a:r>
              <a:rPr lang="he-IL" sz="1600" smtClean="0"/>
              <a:t>בכד 10 כדורים 3 כחולים ו 7 אדומים. מוציאים מהכד באקראי 2 כדורים בזה אחר זה (ללא החזרה). </a:t>
            </a:r>
          </a:p>
          <a:p>
            <a:pPr eaLnBrk="1" hangingPunct="1"/>
            <a:r>
              <a:rPr lang="he-IL" sz="1600" smtClean="0"/>
              <a:t>מה ההסתברות לקבל כדור ראשון </a:t>
            </a:r>
            <a:r>
              <a:rPr lang="he-IL" sz="1600" smtClean="0">
                <a:solidFill>
                  <a:srgbClr val="0066FF"/>
                </a:solidFill>
              </a:rPr>
              <a:t>כחול (</a:t>
            </a:r>
            <a:r>
              <a:rPr lang="en-US" sz="1600" smtClean="0">
                <a:solidFill>
                  <a:srgbClr val="0066FF"/>
                </a:solidFill>
              </a:rPr>
              <a:t>A</a:t>
            </a:r>
            <a:r>
              <a:rPr lang="he-IL" sz="1600" smtClean="0">
                <a:solidFill>
                  <a:srgbClr val="0066FF"/>
                </a:solidFill>
              </a:rPr>
              <a:t>)</a:t>
            </a:r>
            <a:r>
              <a:rPr lang="he-IL" sz="1600" smtClean="0"/>
              <a:t> וכדור שני </a:t>
            </a:r>
            <a:r>
              <a:rPr lang="he-IL" sz="1600" smtClean="0">
                <a:solidFill>
                  <a:schemeClr val="hlink"/>
                </a:solidFill>
              </a:rPr>
              <a:t>אדום (</a:t>
            </a:r>
            <a:r>
              <a:rPr lang="en-US" sz="1600" smtClean="0">
                <a:solidFill>
                  <a:schemeClr val="hlink"/>
                </a:solidFill>
              </a:rPr>
              <a:t>B</a:t>
            </a:r>
            <a:r>
              <a:rPr lang="he-IL" sz="1600" smtClean="0">
                <a:solidFill>
                  <a:schemeClr val="hlink"/>
                </a:solidFill>
              </a:rPr>
              <a:t>)</a:t>
            </a:r>
            <a:r>
              <a:rPr lang="he-IL" sz="1600" smtClean="0"/>
              <a:t>.</a:t>
            </a:r>
          </a:p>
          <a:p>
            <a:pPr lvl="1" eaLnBrk="1" hangingPunct="1"/>
            <a:r>
              <a:rPr lang="en-US" sz="1400" smtClean="0"/>
              <a:t>P(A)=3/10</a:t>
            </a:r>
            <a:endParaRPr lang="he-IL" sz="1400" smtClean="0"/>
          </a:p>
          <a:p>
            <a:pPr lvl="1" eaLnBrk="1" hangingPunct="1"/>
            <a:r>
              <a:rPr lang="en-US" sz="1400" smtClean="0"/>
              <a:t>P(B|A)=7/9</a:t>
            </a:r>
          </a:p>
          <a:p>
            <a:pPr lvl="1" eaLnBrk="1" hangingPunct="1"/>
            <a:r>
              <a:rPr lang="en-US" sz="1400" smtClean="0"/>
              <a:t> </a:t>
            </a:r>
            <a:r>
              <a:rPr lang="en-US" sz="1400" b="1" smtClean="0"/>
              <a:t>P(A</a:t>
            </a:r>
            <a:r>
              <a:rPr lang="en-US" sz="1400" b="1" smtClean="0">
                <a:sym typeface="Symbol" pitchFamily="18" charset="2"/>
              </a:rPr>
              <a:t>B)=</a:t>
            </a:r>
            <a:r>
              <a:rPr lang="en-US" sz="1400" b="1" smtClean="0"/>
              <a:t> 3/10 * 7/9 = 21/90 = 0.23</a:t>
            </a:r>
          </a:p>
          <a:p>
            <a:pPr eaLnBrk="1" hangingPunct="1"/>
            <a:r>
              <a:rPr lang="he-IL" sz="1600" smtClean="0"/>
              <a:t>מה ההסתברות שהכדור הראשון היה אדום, אם ידוע שכדור שני היה כחול.</a:t>
            </a:r>
          </a:p>
          <a:p>
            <a:pPr lvl="1" eaLnBrk="1" hangingPunct="1"/>
            <a:r>
              <a:rPr lang="en-US" sz="1800" smtClean="0">
                <a:sym typeface="Symbol" pitchFamily="18" charset="2"/>
              </a:rPr>
              <a:t>0.233/(0.233+0.066) = 0.777</a:t>
            </a:r>
            <a:endParaRPr lang="he-IL" sz="1400" smtClean="0"/>
          </a:p>
          <a:p>
            <a:pPr lvl="1" eaLnBrk="1" hangingPunct="1"/>
            <a:endParaRPr lang="he-IL" sz="1400" smtClean="0"/>
          </a:p>
          <a:p>
            <a:pPr eaLnBrk="1" hangingPunct="1"/>
            <a:endParaRPr lang="he-IL" sz="1600" smtClean="0"/>
          </a:p>
          <a:p>
            <a:pPr eaLnBrk="1" hangingPunct="1"/>
            <a:endParaRPr lang="he-IL" sz="1600" smtClean="0"/>
          </a:p>
        </p:txBody>
      </p:sp>
      <p:grpSp>
        <p:nvGrpSpPr>
          <p:cNvPr id="2" name="Group 35"/>
          <p:cNvGrpSpPr>
            <a:grpSpLocks/>
          </p:cNvGrpSpPr>
          <p:nvPr/>
        </p:nvGrpSpPr>
        <p:grpSpPr bwMode="auto">
          <a:xfrm>
            <a:off x="179388" y="3429000"/>
            <a:ext cx="3168650" cy="3240088"/>
            <a:chOff x="113" y="2160"/>
            <a:chExt cx="1996" cy="2041"/>
          </a:xfrm>
        </p:grpSpPr>
        <p:sp>
          <p:nvSpPr>
            <p:cNvPr id="167941" name="AutoShape 10"/>
            <p:cNvSpPr>
              <a:spLocks noChangeArrowheads="1"/>
            </p:cNvSpPr>
            <p:nvPr/>
          </p:nvSpPr>
          <p:spPr bwMode="auto">
            <a:xfrm>
              <a:off x="113" y="3158"/>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167942" name="Line 11"/>
            <p:cNvSpPr>
              <a:spLocks noChangeShapeType="1"/>
            </p:cNvSpPr>
            <p:nvPr/>
          </p:nvSpPr>
          <p:spPr bwMode="auto">
            <a:xfrm flipV="1">
              <a:off x="476" y="2840"/>
              <a:ext cx="499" cy="318"/>
            </a:xfrm>
            <a:prstGeom prst="line">
              <a:avLst/>
            </a:prstGeom>
            <a:noFill/>
            <a:ln w="9525">
              <a:solidFill>
                <a:schemeClr val="tx1"/>
              </a:solidFill>
              <a:miter lim="800000"/>
              <a:headEnd/>
              <a:tailEnd type="triangle" w="med" len="med"/>
            </a:ln>
          </p:spPr>
          <p:txBody>
            <a:bodyPr wrap="none"/>
            <a:lstStyle/>
            <a:p>
              <a:endParaRPr lang="he-IL"/>
            </a:p>
          </p:txBody>
        </p:sp>
        <p:sp>
          <p:nvSpPr>
            <p:cNvPr id="167943" name="Line 12"/>
            <p:cNvSpPr>
              <a:spLocks noChangeShapeType="1"/>
            </p:cNvSpPr>
            <p:nvPr/>
          </p:nvSpPr>
          <p:spPr bwMode="auto">
            <a:xfrm>
              <a:off x="476" y="3475"/>
              <a:ext cx="544" cy="318"/>
            </a:xfrm>
            <a:prstGeom prst="line">
              <a:avLst/>
            </a:prstGeom>
            <a:noFill/>
            <a:ln w="9525">
              <a:solidFill>
                <a:schemeClr val="tx1"/>
              </a:solidFill>
              <a:miter lim="800000"/>
              <a:headEnd/>
              <a:tailEnd type="triangle" w="med" len="med"/>
            </a:ln>
          </p:spPr>
          <p:txBody>
            <a:bodyPr wrap="none"/>
            <a:lstStyle/>
            <a:p>
              <a:endParaRPr lang="he-IL"/>
            </a:p>
          </p:txBody>
        </p:sp>
        <p:sp>
          <p:nvSpPr>
            <p:cNvPr id="167944" name="Oval 13"/>
            <p:cNvSpPr>
              <a:spLocks noChangeArrowheads="1"/>
            </p:cNvSpPr>
            <p:nvPr/>
          </p:nvSpPr>
          <p:spPr bwMode="auto">
            <a:xfrm>
              <a:off x="975" y="2613"/>
              <a:ext cx="272" cy="317"/>
            </a:xfrm>
            <a:prstGeom prst="ellipse">
              <a:avLst/>
            </a:prstGeom>
            <a:noFill/>
            <a:ln w="38100">
              <a:solidFill>
                <a:srgbClr val="0000FF"/>
              </a:solidFill>
              <a:miter lim="800000"/>
              <a:headEnd/>
              <a:tailEnd/>
            </a:ln>
          </p:spPr>
          <p:txBody>
            <a:bodyPr wrap="none" anchor="ctr"/>
            <a:lstStyle/>
            <a:p>
              <a:pPr algn="ctr"/>
              <a:r>
                <a:rPr lang="en-US" sz="1400" b="1">
                  <a:solidFill>
                    <a:srgbClr val="0066FF"/>
                  </a:solidFill>
                </a:rPr>
                <a:t>0.3</a:t>
              </a:r>
            </a:p>
          </p:txBody>
        </p:sp>
        <p:sp>
          <p:nvSpPr>
            <p:cNvPr id="167945" name="Rectangle 14"/>
            <p:cNvSpPr>
              <a:spLocks noChangeArrowheads="1"/>
            </p:cNvSpPr>
            <p:nvPr/>
          </p:nvSpPr>
          <p:spPr bwMode="auto">
            <a:xfrm rot="-2185362">
              <a:off x="521" y="2795"/>
              <a:ext cx="272" cy="181"/>
            </a:xfrm>
            <a:prstGeom prst="rect">
              <a:avLst/>
            </a:prstGeom>
            <a:noFill/>
            <a:ln w="19050">
              <a:noFill/>
              <a:miter lim="800000"/>
              <a:headEnd/>
              <a:tailEnd/>
            </a:ln>
          </p:spPr>
          <p:txBody>
            <a:bodyPr wrap="none" anchor="ctr"/>
            <a:lstStyle/>
            <a:p>
              <a:pPr algn="ctr"/>
              <a:r>
                <a:rPr lang="en-US" sz="1400"/>
                <a:t>3/10</a:t>
              </a:r>
            </a:p>
          </p:txBody>
        </p:sp>
        <p:sp>
          <p:nvSpPr>
            <p:cNvPr id="167946" name="Rectangle 15"/>
            <p:cNvSpPr>
              <a:spLocks noChangeArrowheads="1"/>
            </p:cNvSpPr>
            <p:nvPr/>
          </p:nvSpPr>
          <p:spPr bwMode="auto">
            <a:xfrm rot="1970380">
              <a:off x="521" y="3657"/>
              <a:ext cx="272" cy="181"/>
            </a:xfrm>
            <a:prstGeom prst="rect">
              <a:avLst/>
            </a:prstGeom>
            <a:noFill/>
            <a:ln w="19050">
              <a:noFill/>
              <a:miter lim="800000"/>
              <a:headEnd/>
              <a:tailEnd/>
            </a:ln>
          </p:spPr>
          <p:txBody>
            <a:bodyPr wrap="none" anchor="ctr"/>
            <a:lstStyle/>
            <a:p>
              <a:pPr algn="ctr"/>
              <a:r>
                <a:rPr lang="en-US" sz="1400"/>
                <a:t>7/10</a:t>
              </a:r>
            </a:p>
          </p:txBody>
        </p:sp>
        <p:sp>
          <p:nvSpPr>
            <p:cNvPr id="167947" name="Oval 16"/>
            <p:cNvSpPr>
              <a:spLocks noChangeArrowheads="1"/>
            </p:cNvSpPr>
            <p:nvPr/>
          </p:nvSpPr>
          <p:spPr bwMode="auto">
            <a:xfrm>
              <a:off x="1020" y="3657"/>
              <a:ext cx="272" cy="317"/>
            </a:xfrm>
            <a:prstGeom prst="ellipse">
              <a:avLst/>
            </a:prstGeom>
            <a:noFill/>
            <a:ln w="38100">
              <a:solidFill>
                <a:schemeClr val="hlink"/>
              </a:solidFill>
              <a:miter lim="800000"/>
              <a:headEnd/>
              <a:tailEnd/>
            </a:ln>
          </p:spPr>
          <p:txBody>
            <a:bodyPr wrap="none" anchor="ctr"/>
            <a:lstStyle/>
            <a:p>
              <a:pPr algn="ctr"/>
              <a:r>
                <a:rPr lang="en-US" sz="1400" b="1">
                  <a:solidFill>
                    <a:schemeClr val="hlink"/>
                  </a:solidFill>
                </a:rPr>
                <a:t>0.7</a:t>
              </a:r>
            </a:p>
          </p:txBody>
        </p:sp>
        <p:sp>
          <p:nvSpPr>
            <p:cNvPr id="167948" name="Line 17"/>
            <p:cNvSpPr>
              <a:spLocks noChangeShapeType="1"/>
            </p:cNvSpPr>
            <p:nvPr/>
          </p:nvSpPr>
          <p:spPr bwMode="auto">
            <a:xfrm flipV="1">
              <a:off x="1247" y="2387"/>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67949" name="Line 18"/>
            <p:cNvSpPr>
              <a:spLocks noChangeShapeType="1"/>
            </p:cNvSpPr>
            <p:nvPr/>
          </p:nvSpPr>
          <p:spPr bwMode="auto">
            <a:xfrm>
              <a:off x="1247" y="2840"/>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67950" name="Rectangle 19"/>
            <p:cNvSpPr>
              <a:spLocks noChangeArrowheads="1"/>
            </p:cNvSpPr>
            <p:nvPr/>
          </p:nvSpPr>
          <p:spPr bwMode="auto">
            <a:xfrm rot="-2185362">
              <a:off x="1247" y="2341"/>
              <a:ext cx="272" cy="181"/>
            </a:xfrm>
            <a:prstGeom prst="rect">
              <a:avLst/>
            </a:prstGeom>
            <a:noFill/>
            <a:ln w="19050">
              <a:noFill/>
              <a:miter lim="800000"/>
              <a:headEnd/>
              <a:tailEnd/>
            </a:ln>
          </p:spPr>
          <p:txBody>
            <a:bodyPr wrap="none" anchor="ctr"/>
            <a:lstStyle/>
            <a:p>
              <a:pPr algn="ctr"/>
              <a:r>
                <a:rPr lang="en-US" sz="1400"/>
                <a:t>7/9</a:t>
              </a:r>
            </a:p>
          </p:txBody>
        </p:sp>
        <p:sp>
          <p:nvSpPr>
            <p:cNvPr id="167951" name="Rectangle 20"/>
            <p:cNvSpPr>
              <a:spLocks noChangeArrowheads="1"/>
            </p:cNvSpPr>
            <p:nvPr/>
          </p:nvSpPr>
          <p:spPr bwMode="auto">
            <a:xfrm rot="1382856">
              <a:off x="1338" y="2704"/>
              <a:ext cx="272" cy="181"/>
            </a:xfrm>
            <a:prstGeom prst="rect">
              <a:avLst/>
            </a:prstGeom>
            <a:noFill/>
            <a:ln w="19050">
              <a:noFill/>
              <a:miter lim="800000"/>
              <a:headEnd/>
              <a:tailEnd/>
            </a:ln>
          </p:spPr>
          <p:txBody>
            <a:bodyPr wrap="none" anchor="ctr"/>
            <a:lstStyle/>
            <a:p>
              <a:pPr algn="ctr"/>
              <a:r>
                <a:rPr lang="en-US" sz="1400"/>
                <a:t>2/9</a:t>
              </a:r>
            </a:p>
          </p:txBody>
        </p:sp>
        <p:sp>
          <p:nvSpPr>
            <p:cNvPr id="167952" name="Oval 21"/>
            <p:cNvSpPr>
              <a:spLocks noChangeArrowheads="1"/>
            </p:cNvSpPr>
            <p:nvPr/>
          </p:nvSpPr>
          <p:spPr bwMode="auto">
            <a:xfrm>
              <a:off x="1746" y="2160"/>
              <a:ext cx="272" cy="317"/>
            </a:xfrm>
            <a:prstGeom prst="ellipse">
              <a:avLst/>
            </a:prstGeom>
            <a:noFill/>
            <a:ln w="38100">
              <a:solidFill>
                <a:schemeClr val="hlink"/>
              </a:solidFill>
              <a:miter lim="800000"/>
              <a:headEnd/>
              <a:tailEnd/>
            </a:ln>
          </p:spPr>
          <p:txBody>
            <a:bodyPr wrap="none" anchor="ctr"/>
            <a:lstStyle/>
            <a:p>
              <a:pPr algn="ctr"/>
              <a:r>
                <a:rPr lang="en-US" sz="1000" b="1"/>
                <a:t>0.233</a:t>
              </a:r>
            </a:p>
          </p:txBody>
        </p:sp>
        <p:sp>
          <p:nvSpPr>
            <p:cNvPr id="167953" name="Rectangle 22"/>
            <p:cNvSpPr>
              <a:spLocks noChangeArrowheads="1"/>
            </p:cNvSpPr>
            <p:nvPr/>
          </p:nvSpPr>
          <p:spPr bwMode="auto">
            <a:xfrm>
              <a:off x="657" y="2523"/>
              <a:ext cx="363" cy="181"/>
            </a:xfrm>
            <a:prstGeom prst="rect">
              <a:avLst/>
            </a:prstGeom>
            <a:noFill/>
            <a:ln w="19050">
              <a:noFill/>
              <a:miter lim="800000"/>
              <a:headEnd/>
              <a:tailEnd/>
            </a:ln>
          </p:spPr>
          <p:txBody>
            <a:bodyPr wrap="none" anchor="ctr"/>
            <a:lstStyle/>
            <a:p>
              <a:pPr algn="ctr"/>
              <a:r>
                <a:rPr lang="en-US" b="1"/>
                <a:t>P(A</a:t>
              </a:r>
              <a:r>
                <a:rPr lang="en-US"/>
                <a:t>)</a:t>
              </a:r>
            </a:p>
          </p:txBody>
        </p:sp>
        <p:sp>
          <p:nvSpPr>
            <p:cNvPr id="167954" name="Rectangle 23"/>
            <p:cNvSpPr>
              <a:spLocks noChangeArrowheads="1"/>
            </p:cNvSpPr>
            <p:nvPr/>
          </p:nvSpPr>
          <p:spPr bwMode="auto">
            <a:xfrm>
              <a:off x="930" y="2251"/>
              <a:ext cx="363" cy="181"/>
            </a:xfrm>
            <a:prstGeom prst="rect">
              <a:avLst/>
            </a:prstGeom>
            <a:noFill/>
            <a:ln w="19050">
              <a:noFill/>
              <a:miter lim="800000"/>
              <a:headEnd/>
              <a:tailEnd/>
            </a:ln>
          </p:spPr>
          <p:txBody>
            <a:bodyPr wrap="none" anchor="ctr"/>
            <a:lstStyle/>
            <a:p>
              <a:pPr algn="ctr"/>
              <a:r>
                <a:rPr lang="en-US" b="1"/>
                <a:t>P(B|A)</a:t>
              </a:r>
            </a:p>
          </p:txBody>
        </p:sp>
        <p:sp>
          <p:nvSpPr>
            <p:cNvPr id="167955" name="Line 25"/>
            <p:cNvSpPr>
              <a:spLocks noChangeShapeType="1"/>
            </p:cNvSpPr>
            <p:nvPr/>
          </p:nvSpPr>
          <p:spPr bwMode="auto">
            <a:xfrm flipV="1">
              <a:off x="1338" y="3431"/>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67956" name="Line 26"/>
            <p:cNvSpPr>
              <a:spLocks noChangeShapeType="1"/>
            </p:cNvSpPr>
            <p:nvPr/>
          </p:nvSpPr>
          <p:spPr bwMode="auto">
            <a:xfrm>
              <a:off x="1338" y="3884"/>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67957" name="Oval 27"/>
            <p:cNvSpPr>
              <a:spLocks noChangeArrowheads="1"/>
            </p:cNvSpPr>
            <p:nvPr/>
          </p:nvSpPr>
          <p:spPr bwMode="auto">
            <a:xfrm>
              <a:off x="1837" y="3884"/>
              <a:ext cx="272" cy="317"/>
            </a:xfrm>
            <a:prstGeom prst="ellipse">
              <a:avLst/>
            </a:prstGeom>
            <a:noFill/>
            <a:ln w="38100">
              <a:solidFill>
                <a:srgbClr val="0000FF"/>
              </a:solidFill>
              <a:miter lim="800000"/>
              <a:headEnd/>
              <a:tailEnd/>
            </a:ln>
          </p:spPr>
          <p:txBody>
            <a:bodyPr wrap="none" anchor="ctr"/>
            <a:lstStyle/>
            <a:p>
              <a:pPr algn="ctr"/>
              <a:r>
                <a:rPr lang="en-US" sz="1000" b="1"/>
                <a:t>0.233</a:t>
              </a:r>
            </a:p>
          </p:txBody>
        </p:sp>
        <p:sp>
          <p:nvSpPr>
            <p:cNvPr id="167958" name="Oval 28"/>
            <p:cNvSpPr>
              <a:spLocks noChangeArrowheads="1"/>
            </p:cNvSpPr>
            <p:nvPr/>
          </p:nvSpPr>
          <p:spPr bwMode="auto">
            <a:xfrm>
              <a:off x="1746" y="2840"/>
              <a:ext cx="272" cy="317"/>
            </a:xfrm>
            <a:prstGeom prst="ellipse">
              <a:avLst/>
            </a:prstGeom>
            <a:noFill/>
            <a:ln w="38100">
              <a:solidFill>
                <a:srgbClr val="0000FF"/>
              </a:solidFill>
              <a:miter lim="800000"/>
              <a:headEnd/>
              <a:tailEnd/>
            </a:ln>
          </p:spPr>
          <p:txBody>
            <a:bodyPr wrap="none" anchor="ctr"/>
            <a:lstStyle/>
            <a:p>
              <a:pPr algn="ctr"/>
              <a:r>
                <a:rPr lang="en-US" sz="1000" b="1"/>
                <a:t>0.066</a:t>
              </a:r>
            </a:p>
          </p:txBody>
        </p:sp>
        <p:sp>
          <p:nvSpPr>
            <p:cNvPr id="167959" name="Oval 29"/>
            <p:cNvSpPr>
              <a:spLocks noChangeArrowheads="1"/>
            </p:cNvSpPr>
            <p:nvPr/>
          </p:nvSpPr>
          <p:spPr bwMode="auto">
            <a:xfrm>
              <a:off x="1791" y="3249"/>
              <a:ext cx="272" cy="317"/>
            </a:xfrm>
            <a:prstGeom prst="ellipse">
              <a:avLst/>
            </a:prstGeom>
            <a:noFill/>
            <a:ln w="38100">
              <a:solidFill>
                <a:schemeClr val="hlink"/>
              </a:solidFill>
              <a:miter lim="800000"/>
              <a:headEnd/>
              <a:tailEnd/>
            </a:ln>
          </p:spPr>
          <p:txBody>
            <a:bodyPr wrap="none" anchor="ctr"/>
            <a:lstStyle/>
            <a:p>
              <a:pPr algn="ctr"/>
              <a:r>
                <a:rPr lang="en-US" sz="1000" b="1"/>
                <a:t>0.466</a:t>
              </a:r>
            </a:p>
          </p:txBody>
        </p:sp>
        <p:sp>
          <p:nvSpPr>
            <p:cNvPr id="167960" name="Rectangle 31"/>
            <p:cNvSpPr>
              <a:spLocks noChangeArrowheads="1"/>
            </p:cNvSpPr>
            <p:nvPr/>
          </p:nvSpPr>
          <p:spPr bwMode="auto">
            <a:xfrm rot="-2185362">
              <a:off x="1338" y="3385"/>
              <a:ext cx="272" cy="181"/>
            </a:xfrm>
            <a:prstGeom prst="rect">
              <a:avLst/>
            </a:prstGeom>
            <a:noFill/>
            <a:ln w="19050">
              <a:noFill/>
              <a:miter lim="800000"/>
              <a:headEnd/>
              <a:tailEnd/>
            </a:ln>
          </p:spPr>
          <p:txBody>
            <a:bodyPr wrap="none" anchor="ctr"/>
            <a:lstStyle/>
            <a:p>
              <a:pPr algn="ctr"/>
              <a:r>
                <a:rPr lang="en-US" sz="1400"/>
                <a:t>6/9</a:t>
              </a:r>
            </a:p>
          </p:txBody>
        </p:sp>
        <p:sp>
          <p:nvSpPr>
            <p:cNvPr id="167961" name="Rectangle 32"/>
            <p:cNvSpPr>
              <a:spLocks noChangeArrowheads="1"/>
            </p:cNvSpPr>
            <p:nvPr/>
          </p:nvSpPr>
          <p:spPr bwMode="auto">
            <a:xfrm rot="1130546">
              <a:off x="1474" y="3793"/>
              <a:ext cx="272" cy="181"/>
            </a:xfrm>
            <a:prstGeom prst="rect">
              <a:avLst/>
            </a:prstGeom>
            <a:noFill/>
            <a:ln w="19050">
              <a:noFill/>
              <a:miter lim="800000"/>
              <a:headEnd/>
              <a:tailEnd/>
            </a:ln>
          </p:spPr>
          <p:txBody>
            <a:bodyPr wrap="none" anchor="ctr"/>
            <a:lstStyle/>
            <a:p>
              <a:pPr algn="ctr"/>
              <a:r>
                <a:rPr lang="en-US" sz="1400"/>
                <a:t>3/9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fade">
                                      <p:cBhvr>
                                        <p:cTn id="7" dur="2000"/>
                                        <p:tgtEl>
                                          <p:spTgt spid="3604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animEffect transition="in" filter="fade">
                                      <p:cBhvr>
                                        <p:cTn id="11" dur="2000"/>
                                        <p:tgtEl>
                                          <p:spTgt spid="3604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0451">
                                            <p:txEl>
                                              <p:pRg st="2" end="2"/>
                                            </p:txEl>
                                          </p:spTgt>
                                        </p:tgtEl>
                                        <p:attrNameLst>
                                          <p:attrName>style.visibility</p:attrName>
                                        </p:attrNameLst>
                                      </p:cBhvr>
                                      <p:to>
                                        <p:strVal val="visible"/>
                                      </p:to>
                                    </p:set>
                                    <p:animEffect transition="in" filter="fade">
                                      <p:cBhvr>
                                        <p:cTn id="16" dur="2000"/>
                                        <p:tgtEl>
                                          <p:spTgt spid="36045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0451">
                                            <p:txEl>
                                              <p:pRg st="3" end="3"/>
                                            </p:txEl>
                                          </p:spTgt>
                                        </p:tgtEl>
                                        <p:attrNameLst>
                                          <p:attrName>style.visibility</p:attrName>
                                        </p:attrNameLst>
                                      </p:cBhvr>
                                      <p:to>
                                        <p:strVal val="visible"/>
                                      </p:to>
                                    </p:set>
                                    <p:animEffect transition="in" filter="fade">
                                      <p:cBhvr>
                                        <p:cTn id="19" dur="2000"/>
                                        <p:tgtEl>
                                          <p:spTgt spid="36045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0451">
                                            <p:txEl>
                                              <p:pRg st="4" end="4"/>
                                            </p:txEl>
                                          </p:spTgt>
                                        </p:tgtEl>
                                        <p:attrNameLst>
                                          <p:attrName>style.visibility</p:attrName>
                                        </p:attrNameLst>
                                      </p:cBhvr>
                                      <p:to>
                                        <p:strVal val="visible"/>
                                      </p:to>
                                    </p:set>
                                    <p:animEffect transition="in" filter="fade">
                                      <p:cBhvr>
                                        <p:cTn id="22" dur="2000"/>
                                        <p:tgtEl>
                                          <p:spTgt spid="360451">
                                            <p:txEl>
                                              <p:pRg st="4" end="4"/>
                                            </p:txEl>
                                          </p:spTgt>
                                        </p:tgtEl>
                                      </p:cBhvr>
                                    </p:animEffect>
                                  </p:childTnLst>
                                </p:cTn>
                              </p:par>
                              <p:par>
                                <p:cTn id="23" presetID="2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60451">
                                            <p:txEl>
                                              <p:pRg st="5" end="5"/>
                                            </p:txEl>
                                          </p:spTgt>
                                        </p:tgtEl>
                                        <p:attrNameLst>
                                          <p:attrName>style.visibility</p:attrName>
                                        </p:attrNameLst>
                                      </p:cBhvr>
                                      <p:to>
                                        <p:strVal val="visible"/>
                                      </p:to>
                                    </p:set>
                                    <p:animEffect transition="in" filter="fade">
                                      <p:cBhvr>
                                        <p:cTn id="31" dur="2000"/>
                                        <p:tgtEl>
                                          <p:spTgt spid="36045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0451">
                                            <p:txEl>
                                              <p:pRg st="6" end="6"/>
                                            </p:txEl>
                                          </p:spTgt>
                                        </p:tgtEl>
                                        <p:attrNameLst>
                                          <p:attrName>style.visibility</p:attrName>
                                        </p:attrNameLst>
                                      </p:cBhvr>
                                      <p:to>
                                        <p:strVal val="visible"/>
                                      </p:to>
                                    </p:set>
                                    <p:animEffect transition="in" filter="fade">
                                      <p:cBhvr>
                                        <p:cTn id="36" dur="2000"/>
                                        <p:tgtEl>
                                          <p:spTgt spid="360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gn="r" eaLnBrk="1" hangingPunct="1"/>
            <a:r>
              <a:rPr lang="he-IL" sz="3600" smtClean="0">
                <a:solidFill>
                  <a:schemeClr val="hlink"/>
                </a:solidFill>
              </a:rPr>
              <a:t>תרגיל 4 (בלתי תלויים)</a:t>
            </a:r>
            <a:endParaRPr lang="en-US" sz="3600" smtClean="0">
              <a:solidFill>
                <a:schemeClr val="hlink"/>
              </a:solidFill>
            </a:endParaRPr>
          </a:p>
        </p:txBody>
      </p:sp>
      <p:sp>
        <p:nvSpPr>
          <p:cNvPr id="362499" name="Rectangle 3"/>
          <p:cNvSpPr>
            <a:spLocks noGrp="1" noChangeArrowheads="1"/>
          </p:cNvSpPr>
          <p:nvPr>
            <p:ph type="body" idx="1"/>
          </p:nvPr>
        </p:nvSpPr>
        <p:spPr>
          <a:xfrm>
            <a:off x="395288" y="2017713"/>
            <a:ext cx="8559800" cy="4114800"/>
          </a:xfrm>
        </p:spPr>
        <p:txBody>
          <a:bodyPr/>
          <a:lstStyle/>
          <a:p>
            <a:pPr eaLnBrk="1" hangingPunct="1"/>
            <a:r>
              <a:rPr lang="he-IL" sz="1600" smtClean="0"/>
              <a:t>בכד 10 כדורים 3 כחולים ו 7 אדומים. מוציאים מהכד באקראי 2 כדורים בזה אחר זה (עם החזרה). </a:t>
            </a:r>
          </a:p>
          <a:p>
            <a:pPr eaLnBrk="1" hangingPunct="1"/>
            <a:r>
              <a:rPr lang="he-IL" sz="1600" smtClean="0"/>
              <a:t>מה ההסתברות לקבל כדור ראשון </a:t>
            </a:r>
            <a:r>
              <a:rPr lang="he-IL" sz="1600" smtClean="0">
                <a:solidFill>
                  <a:srgbClr val="0066FF"/>
                </a:solidFill>
              </a:rPr>
              <a:t>כחול (</a:t>
            </a:r>
            <a:r>
              <a:rPr lang="en-US" sz="1600" smtClean="0">
                <a:solidFill>
                  <a:srgbClr val="0066FF"/>
                </a:solidFill>
              </a:rPr>
              <a:t>A</a:t>
            </a:r>
            <a:r>
              <a:rPr lang="he-IL" sz="1600" smtClean="0">
                <a:solidFill>
                  <a:srgbClr val="0066FF"/>
                </a:solidFill>
              </a:rPr>
              <a:t>)</a:t>
            </a:r>
            <a:r>
              <a:rPr lang="he-IL" sz="1600" smtClean="0"/>
              <a:t> וכדור שני </a:t>
            </a:r>
            <a:r>
              <a:rPr lang="he-IL" sz="1600" smtClean="0">
                <a:solidFill>
                  <a:schemeClr val="hlink"/>
                </a:solidFill>
              </a:rPr>
              <a:t>אדום (</a:t>
            </a:r>
            <a:r>
              <a:rPr lang="en-US" sz="1600" smtClean="0">
                <a:solidFill>
                  <a:schemeClr val="hlink"/>
                </a:solidFill>
              </a:rPr>
              <a:t>B</a:t>
            </a:r>
            <a:r>
              <a:rPr lang="he-IL" sz="1600" smtClean="0">
                <a:solidFill>
                  <a:schemeClr val="hlink"/>
                </a:solidFill>
              </a:rPr>
              <a:t>)</a:t>
            </a:r>
            <a:r>
              <a:rPr lang="he-IL" sz="1600" smtClean="0"/>
              <a:t>.</a:t>
            </a:r>
          </a:p>
          <a:p>
            <a:pPr lvl="1" eaLnBrk="1" hangingPunct="1"/>
            <a:r>
              <a:rPr lang="en-US" sz="1400" smtClean="0"/>
              <a:t>P(A)=3/10</a:t>
            </a:r>
            <a:endParaRPr lang="he-IL" sz="1400" smtClean="0"/>
          </a:p>
          <a:p>
            <a:pPr lvl="1" eaLnBrk="1" hangingPunct="1"/>
            <a:r>
              <a:rPr lang="en-US" sz="1400" b="1" smtClean="0"/>
              <a:t>P(B|A)=P(B)=7/10</a:t>
            </a:r>
          </a:p>
          <a:p>
            <a:pPr lvl="1" eaLnBrk="1" hangingPunct="1"/>
            <a:r>
              <a:rPr lang="en-US" sz="1400" smtClean="0"/>
              <a:t> </a:t>
            </a:r>
            <a:r>
              <a:rPr lang="en-US" sz="1400" b="1" smtClean="0"/>
              <a:t>P(A</a:t>
            </a:r>
            <a:r>
              <a:rPr lang="en-US" sz="1400" b="1" smtClean="0">
                <a:sym typeface="Symbol" pitchFamily="18" charset="2"/>
              </a:rPr>
              <a:t>B)=</a:t>
            </a:r>
            <a:r>
              <a:rPr lang="en-US" sz="1400" b="1" smtClean="0"/>
              <a:t> 3/10 * 7/10 = 21/100 = 0.21</a:t>
            </a:r>
          </a:p>
          <a:p>
            <a:pPr eaLnBrk="1" hangingPunct="1"/>
            <a:r>
              <a:rPr lang="he-IL" sz="1600" smtClean="0"/>
              <a:t>מה ההסתברות שהכדור הראשון היה אדום, אם ידוע שכדור שני היה כחול.</a:t>
            </a:r>
          </a:p>
          <a:p>
            <a:pPr lvl="1" eaLnBrk="1" hangingPunct="1"/>
            <a:r>
              <a:rPr lang="en-US" sz="1800" smtClean="0">
                <a:sym typeface="Symbol" pitchFamily="18" charset="2"/>
              </a:rPr>
              <a:t>0.21/(0.21+0.09) = 0.7</a:t>
            </a:r>
            <a:endParaRPr lang="he-IL" sz="1400" smtClean="0"/>
          </a:p>
          <a:p>
            <a:pPr eaLnBrk="1" hangingPunct="1"/>
            <a:r>
              <a:rPr lang="he-IL" sz="1600" smtClean="0"/>
              <a:t>מה ההסתברות להוציא כדור שני אדום.</a:t>
            </a:r>
          </a:p>
          <a:p>
            <a:pPr lvl="1" eaLnBrk="1" hangingPunct="1"/>
            <a:r>
              <a:rPr lang="he-IL" sz="1800" smtClean="0"/>
              <a:t>0.7</a:t>
            </a:r>
          </a:p>
          <a:p>
            <a:pPr eaLnBrk="1" hangingPunct="1"/>
            <a:endParaRPr lang="he-IL" sz="1800" smtClean="0"/>
          </a:p>
          <a:p>
            <a:pPr eaLnBrk="1" hangingPunct="1"/>
            <a:endParaRPr lang="he-IL" sz="1600" smtClean="0"/>
          </a:p>
        </p:txBody>
      </p:sp>
      <p:grpSp>
        <p:nvGrpSpPr>
          <p:cNvPr id="2" name="Group 4"/>
          <p:cNvGrpSpPr>
            <a:grpSpLocks/>
          </p:cNvGrpSpPr>
          <p:nvPr/>
        </p:nvGrpSpPr>
        <p:grpSpPr bwMode="auto">
          <a:xfrm>
            <a:off x="179388" y="3429000"/>
            <a:ext cx="3168650" cy="3240088"/>
            <a:chOff x="113" y="2160"/>
            <a:chExt cx="1996" cy="2041"/>
          </a:xfrm>
        </p:grpSpPr>
        <p:sp>
          <p:nvSpPr>
            <p:cNvPr id="168965" name="AutoShape 5"/>
            <p:cNvSpPr>
              <a:spLocks noChangeArrowheads="1"/>
            </p:cNvSpPr>
            <p:nvPr/>
          </p:nvSpPr>
          <p:spPr bwMode="auto">
            <a:xfrm>
              <a:off x="113" y="3158"/>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168966" name="Line 6"/>
            <p:cNvSpPr>
              <a:spLocks noChangeShapeType="1"/>
            </p:cNvSpPr>
            <p:nvPr/>
          </p:nvSpPr>
          <p:spPr bwMode="auto">
            <a:xfrm flipV="1">
              <a:off x="476" y="2840"/>
              <a:ext cx="499" cy="318"/>
            </a:xfrm>
            <a:prstGeom prst="line">
              <a:avLst/>
            </a:prstGeom>
            <a:noFill/>
            <a:ln w="9525">
              <a:solidFill>
                <a:schemeClr val="tx1"/>
              </a:solidFill>
              <a:miter lim="800000"/>
              <a:headEnd/>
              <a:tailEnd type="triangle" w="med" len="med"/>
            </a:ln>
          </p:spPr>
          <p:txBody>
            <a:bodyPr wrap="none"/>
            <a:lstStyle/>
            <a:p>
              <a:endParaRPr lang="he-IL"/>
            </a:p>
          </p:txBody>
        </p:sp>
        <p:sp>
          <p:nvSpPr>
            <p:cNvPr id="168967" name="Line 7"/>
            <p:cNvSpPr>
              <a:spLocks noChangeShapeType="1"/>
            </p:cNvSpPr>
            <p:nvPr/>
          </p:nvSpPr>
          <p:spPr bwMode="auto">
            <a:xfrm>
              <a:off x="476" y="3475"/>
              <a:ext cx="544" cy="318"/>
            </a:xfrm>
            <a:prstGeom prst="line">
              <a:avLst/>
            </a:prstGeom>
            <a:noFill/>
            <a:ln w="9525">
              <a:solidFill>
                <a:schemeClr val="tx1"/>
              </a:solidFill>
              <a:miter lim="800000"/>
              <a:headEnd/>
              <a:tailEnd type="triangle" w="med" len="med"/>
            </a:ln>
          </p:spPr>
          <p:txBody>
            <a:bodyPr wrap="none"/>
            <a:lstStyle/>
            <a:p>
              <a:endParaRPr lang="he-IL"/>
            </a:p>
          </p:txBody>
        </p:sp>
        <p:sp>
          <p:nvSpPr>
            <p:cNvPr id="168968" name="Oval 8"/>
            <p:cNvSpPr>
              <a:spLocks noChangeArrowheads="1"/>
            </p:cNvSpPr>
            <p:nvPr/>
          </p:nvSpPr>
          <p:spPr bwMode="auto">
            <a:xfrm>
              <a:off x="975" y="2613"/>
              <a:ext cx="272" cy="317"/>
            </a:xfrm>
            <a:prstGeom prst="ellipse">
              <a:avLst/>
            </a:prstGeom>
            <a:noFill/>
            <a:ln w="38100">
              <a:solidFill>
                <a:srgbClr val="0000FF"/>
              </a:solidFill>
              <a:miter lim="800000"/>
              <a:headEnd/>
              <a:tailEnd/>
            </a:ln>
          </p:spPr>
          <p:txBody>
            <a:bodyPr wrap="none" anchor="ctr"/>
            <a:lstStyle/>
            <a:p>
              <a:pPr algn="ctr"/>
              <a:r>
                <a:rPr lang="en-US" sz="1400" b="1">
                  <a:solidFill>
                    <a:srgbClr val="0066FF"/>
                  </a:solidFill>
                </a:rPr>
                <a:t>0.3</a:t>
              </a:r>
            </a:p>
          </p:txBody>
        </p:sp>
        <p:sp>
          <p:nvSpPr>
            <p:cNvPr id="168969" name="Rectangle 9"/>
            <p:cNvSpPr>
              <a:spLocks noChangeArrowheads="1"/>
            </p:cNvSpPr>
            <p:nvPr/>
          </p:nvSpPr>
          <p:spPr bwMode="auto">
            <a:xfrm rot="-2185362">
              <a:off x="521" y="2795"/>
              <a:ext cx="272" cy="181"/>
            </a:xfrm>
            <a:prstGeom prst="rect">
              <a:avLst/>
            </a:prstGeom>
            <a:noFill/>
            <a:ln w="19050">
              <a:noFill/>
              <a:miter lim="800000"/>
              <a:headEnd/>
              <a:tailEnd/>
            </a:ln>
          </p:spPr>
          <p:txBody>
            <a:bodyPr wrap="none" anchor="ctr"/>
            <a:lstStyle/>
            <a:p>
              <a:pPr algn="ctr"/>
              <a:r>
                <a:rPr lang="en-US" sz="1400"/>
                <a:t>3/10</a:t>
              </a:r>
            </a:p>
          </p:txBody>
        </p:sp>
        <p:sp>
          <p:nvSpPr>
            <p:cNvPr id="168970" name="Rectangle 10"/>
            <p:cNvSpPr>
              <a:spLocks noChangeArrowheads="1"/>
            </p:cNvSpPr>
            <p:nvPr/>
          </p:nvSpPr>
          <p:spPr bwMode="auto">
            <a:xfrm rot="1970380">
              <a:off x="521" y="3657"/>
              <a:ext cx="272" cy="181"/>
            </a:xfrm>
            <a:prstGeom prst="rect">
              <a:avLst/>
            </a:prstGeom>
            <a:noFill/>
            <a:ln w="19050">
              <a:noFill/>
              <a:miter lim="800000"/>
              <a:headEnd/>
              <a:tailEnd/>
            </a:ln>
          </p:spPr>
          <p:txBody>
            <a:bodyPr wrap="none" anchor="ctr"/>
            <a:lstStyle/>
            <a:p>
              <a:pPr algn="ctr"/>
              <a:r>
                <a:rPr lang="en-US" sz="1400"/>
                <a:t>7/10</a:t>
              </a:r>
            </a:p>
          </p:txBody>
        </p:sp>
        <p:sp>
          <p:nvSpPr>
            <p:cNvPr id="168971" name="Oval 11"/>
            <p:cNvSpPr>
              <a:spLocks noChangeArrowheads="1"/>
            </p:cNvSpPr>
            <p:nvPr/>
          </p:nvSpPr>
          <p:spPr bwMode="auto">
            <a:xfrm>
              <a:off x="1020" y="3657"/>
              <a:ext cx="272" cy="317"/>
            </a:xfrm>
            <a:prstGeom prst="ellipse">
              <a:avLst/>
            </a:prstGeom>
            <a:noFill/>
            <a:ln w="38100">
              <a:solidFill>
                <a:schemeClr val="hlink"/>
              </a:solidFill>
              <a:miter lim="800000"/>
              <a:headEnd/>
              <a:tailEnd/>
            </a:ln>
          </p:spPr>
          <p:txBody>
            <a:bodyPr wrap="none" anchor="ctr"/>
            <a:lstStyle/>
            <a:p>
              <a:pPr algn="ctr"/>
              <a:r>
                <a:rPr lang="en-US" sz="1400" b="1">
                  <a:solidFill>
                    <a:schemeClr val="hlink"/>
                  </a:solidFill>
                </a:rPr>
                <a:t>0.7</a:t>
              </a:r>
            </a:p>
          </p:txBody>
        </p:sp>
        <p:sp>
          <p:nvSpPr>
            <p:cNvPr id="168972" name="Line 12"/>
            <p:cNvSpPr>
              <a:spLocks noChangeShapeType="1"/>
            </p:cNvSpPr>
            <p:nvPr/>
          </p:nvSpPr>
          <p:spPr bwMode="auto">
            <a:xfrm flipV="1">
              <a:off x="1247" y="2387"/>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68973" name="Line 13"/>
            <p:cNvSpPr>
              <a:spLocks noChangeShapeType="1"/>
            </p:cNvSpPr>
            <p:nvPr/>
          </p:nvSpPr>
          <p:spPr bwMode="auto">
            <a:xfrm>
              <a:off x="1247" y="2840"/>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68974" name="Rectangle 14"/>
            <p:cNvSpPr>
              <a:spLocks noChangeArrowheads="1"/>
            </p:cNvSpPr>
            <p:nvPr/>
          </p:nvSpPr>
          <p:spPr bwMode="auto">
            <a:xfrm rot="-2185362">
              <a:off x="1247" y="2341"/>
              <a:ext cx="272" cy="181"/>
            </a:xfrm>
            <a:prstGeom prst="rect">
              <a:avLst/>
            </a:prstGeom>
            <a:noFill/>
            <a:ln w="19050">
              <a:noFill/>
              <a:miter lim="800000"/>
              <a:headEnd/>
              <a:tailEnd/>
            </a:ln>
          </p:spPr>
          <p:txBody>
            <a:bodyPr wrap="none" anchor="ctr"/>
            <a:lstStyle/>
            <a:p>
              <a:pPr algn="ctr"/>
              <a:r>
                <a:rPr lang="en-US" sz="1400"/>
                <a:t>7/10</a:t>
              </a:r>
            </a:p>
          </p:txBody>
        </p:sp>
        <p:sp>
          <p:nvSpPr>
            <p:cNvPr id="168975" name="Rectangle 15"/>
            <p:cNvSpPr>
              <a:spLocks noChangeArrowheads="1"/>
            </p:cNvSpPr>
            <p:nvPr/>
          </p:nvSpPr>
          <p:spPr bwMode="auto">
            <a:xfrm rot="1382856">
              <a:off x="1338" y="2704"/>
              <a:ext cx="272" cy="181"/>
            </a:xfrm>
            <a:prstGeom prst="rect">
              <a:avLst/>
            </a:prstGeom>
            <a:noFill/>
            <a:ln w="19050">
              <a:noFill/>
              <a:miter lim="800000"/>
              <a:headEnd/>
              <a:tailEnd/>
            </a:ln>
          </p:spPr>
          <p:txBody>
            <a:bodyPr wrap="none" anchor="ctr"/>
            <a:lstStyle/>
            <a:p>
              <a:pPr algn="ctr"/>
              <a:r>
                <a:rPr lang="en-US" sz="1400"/>
                <a:t>3/10</a:t>
              </a:r>
            </a:p>
          </p:txBody>
        </p:sp>
        <p:sp>
          <p:nvSpPr>
            <p:cNvPr id="168976" name="Oval 16"/>
            <p:cNvSpPr>
              <a:spLocks noChangeArrowheads="1"/>
            </p:cNvSpPr>
            <p:nvPr/>
          </p:nvSpPr>
          <p:spPr bwMode="auto">
            <a:xfrm>
              <a:off x="1746" y="2160"/>
              <a:ext cx="272" cy="317"/>
            </a:xfrm>
            <a:prstGeom prst="ellipse">
              <a:avLst/>
            </a:prstGeom>
            <a:noFill/>
            <a:ln w="38100">
              <a:solidFill>
                <a:schemeClr val="hlink"/>
              </a:solidFill>
              <a:miter lim="800000"/>
              <a:headEnd/>
              <a:tailEnd/>
            </a:ln>
          </p:spPr>
          <p:txBody>
            <a:bodyPr wrap="none" anchor="ctr"/>
            <a:lstStyle/>
            <a:p>
              <a:pPr algn="ctr"/>
              <a:r>
                <a:rPr lang="en-US" sz="1000" b="1"/>
                <a:t>0.21</a:t>
              </a:r>
            </a:p>
          </p:txBody>
        </p:sp>
        <p:sp>
          <p:nvSpPr>
            <p:cNvPr id="168977" name="Rectangle 17"/>
            <p:cNvSpPr>
              <a:spLocks noChangeArrowheads="1"/>
            </p:cNvSpPr>
            <p:nvPr/>
          </p:nvSpPr>
          <p:spPr bwMode="auto">
            <a:xfrm>
              <a:off x="657" y="2523"/>
              <a:ext cx="363" cy="181"/>
            </a:xfrm>
            <a:prstGeom prst="rect">
              <a:avLst/>
            </a:prstGeom>
            <a:noFill/>
            <a:ln w="19050">
              <a:noFill/>
              <a:miter lim="800000"/>
              <a:headEnd/>
              <a:tailEnd/>
            </a:ln>
          </p:spPr>
          <p:txBody>
            <a:bodyPr wrap="none" anchor="ctr"/>
            <a:lstStyle/>
            <a:p>
              <a:pPr algn="ctr"/>
              <a:r>
                <a:rPr lang="en-US" b="1"/>
                <a:t>P(A</a:t>
              </a:r>
              <a:r>
                <a:rPr lang="en-US"/>
                <a:t>)</a:t>
              </a:r>
            </a:p>
          </p:txBody>
        </p:sp>
        <p:sp>
          <p:nvSpPr>
            <p:cNvPr id="168978" name="Rectangle 18"/>
            <p:cNvSpPr>
              <a:spLocks noChangeArrowheads="1"/>
            </p:cNvSpPr>
            <p:nvPr/>
          </p:nvSpPr>
          <p:spPr bwMode="auto">
            <a:xfrm>
              <a:off x="930" y="2251"/>
              <a:ext cx="363" cy="181"/>
            </a:xfrm>
            <a:prstGeom prst="rect">
              <a:avLst/>
            </a:prstGeom>
            <a:noFill/>
            <a:ln w="19050">
              <a:noFill/>
              <a:miter lim="800000"/>
              <a:headEnd/>
              <a:tailEnd/>
            </a:ln>
          </p:spPr>
          <p:txBody>
            <a:bodyPr wrap="none" anchor="ctr"/>
            <a:lstStyle/>
            <a:p>
              <a:pPr algn="ctr"/>
              <a:r>
                <a:rPr lang="en-US" b="1"/>
                <a:t>P(B|A)</a:t>
              </a:r>
            </a:p>
          </p:txBody>
        </p:sp>
        <p:sp>
          <p:nvSpPr>
            <p:cNvPr id="168979" name="Line 19"/>
            <p:cNvSpPr>
              <a:spLocks noChangeShapeType="1"/>
            </p:cNvSpPr>
            <p:nvPr/>
          </p:nvSpPr>
          <p:spPr bwMode="auto">
            <a:xfrm flipV="1">
              <a:off x="1338" y="3431"/>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68980" name="Line 20"/>
            <p:cNvSpPr>
              <a:spLocks noChangeShapeType="1"/>
            </p:cNvSpPr>
            <p:nvPr/>
          </p:nvSpPr>
          <p:spPr bwMode="auto">
            <a:xfrm>
              <a:off x="1338" y="3884"/>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68981" name="Oval 21"/>
            <p:cNvSpPr>
              <a:spLocks noChangeArrowheads="1"/>
            </p:cNvSpPr>
            <p:nvPr/>
          </p:nvSpPr>
          <p:spPr bwMode="auto">
            <a:xfrm>
              <a:off x="1837" y="3884"/>
              <a:ext cx="272" cy="317"/>
            </a:xfrm>
            <a:prstGeom prst="ellipse">
              <a:avLst/>
            </a:prstGeom>
            <a:noFill/>
            <a:ln w="38100">
              <a:solidFill>
                <a:srgbClr val="0000FF"/>
              </a:solidFill>
              <a:miter lim="800000"/>
              <a:headEnd/>
              <a:tailEnd/>
            </a:ln>
          </p:spPr>
          <p:txBody>
            <a:bodyPr wrap="none" anchor="ctr"/>
            <a:lstStyle/>
            <a:p>
              <a:pPr algn="ctr"/>
              <a:r>
                <a:rPr lang="en-US" sz="1000" b="1"/>
                <a:t>0.21</a:t>
              </a:r>
            </a:p>
          </p:txBody>
        </p:sp>
        <p:sp>
          <p:nvSpPr>
            <p:cNvPr id="168982" name="Oval 22"/>
            <p:cNvSpPr>
              <a:spLocks noChangeArrowheads="1"/>
            </p:cNvSpPr>
            <p:nvPr/>
          </p:nvSpPr>
          <p:spPr bwMode="auto">
            <a:xfrm>
              <a:off x="1746" y="2840"/>
              <a:ext cx="272" cy="317"/>
            </a:xfrm>
            <a:prstGeom prst="ellipse">
              <a:avLst/>
            </a:prstGeom>
            <a:noFill/>
            <a:ln w="38100">
              <a:solidFill>
                <a:srgbClr val="0000FF"/>
              </a:solidFill>
              <a:miter lim="800000"/>
              <a:headEnd/>
              <a:tailEnd/>
            </a:ln>
          </p:spPr>
          <p:txBody>
            <a:bodyPr wrap="none" anchor="ctr"/>
            <a:lstStyle/>
            <a:p>
              <a:pPr algn="ctr"/>
              <a:r>
                <a:rPr lang="en-US" sz="1000" b="1"/>
                <a:t>0.09</a:t>
              </a:r>
            </a:p>
          </p:txBody>
        </p:sp>
        <p:sp>
          <p:nvSpPr>
            <p:cNvPr id="168983" name="Oval 23"/>
            <p:cNvSpPr>
              <a:spLocks noChangeArrowheads="1"/>
            </p:cNvSpPr>
            <p:nvPr/>
          </p:nvSpPr>
          <p:spPr bwMode="auto">
            <a:xfrm>
              <a:off x="1791" y="3249"/>
              <a:ext cx="272" cy="317"/>
            </a:xfrm>
            <a:prstGeom prst="ellipse">
              <a:avLst/>
            </a:prstGeom>
            <a:noFill/>
            <a:ln w="38100">
              <a:solidFill>
                <a:schemeClr val="hlink"/>
              </a:solidFill>
              <a:miter lim="800000"/>
              <a:headEnd/>
              <a:tailEnd/>
            </a:ln>
          </p:spPr>
          <p:txBody>
            <a:bodyPr wrap="none" anchor="ctr"/>
            <a:lstStyle/>
            <a:p>
              <a:pPr algn="ctr"/>
              <a:r>
                <a:rPr lang="en-US" sz="1000" b="1"/>
                <a:t>0.49</a:t>
              </a:r>
            </a:p>
          </p:txBody>
        </p:sp>
        <p:sp>
          <p:nvSpPr>
            <p:cNvPr id="168984" name="Rectangle 24"/>
            <p:cNvSpPr>
              <a:spLocks noChangeArrowheads="1"/>
            </p:cNvSpPr>
            <p:nvPr/>
          </p:nvSpPr>
          <p:spPr bwMode="auto">
            <a:xfrm rot="-2185362">
              <a:off x="1338" y="3385"/>
              <a:ext cx="272" cy="181"/>
            </a:xfrm>
            <a:prstGeom prst="rect">
              <a:avLst/>
            </a:prstGeom>
            <a:noFill/>
            <a:ln w="19050">
              <a:noFill/>
              <a:miter lim="800000"/>
              <a:headEnd/>
              <a:tailEnd/>
            </a:ln>
          </p:spPr>
          <p:txBody>
            <a:bodyPr wrap="none" anchor="ctr"/>
            <a:lstStyle/>
            <a:p>
              <a:pPr algn="ctr"/>
              <a:r>
                <a:rPr lang="en-US" sz="1400"/>
                <a:t>7/10</a:t>
              </a:r>
            </a:p>
          </p:txBody>
        </p:sp>
        <p:sp>
          <p:nvSpPr>
            <p:cNvPr id="168985" name="Rectangle 25"/>
            <p:cNvSpPr>
              <a:spLocks noChangeArrowheads="1"/>
            </p:cNvSpPr>
            <p:nvPr/>
          </p:nvSpPr>
          <p:spPr bwMode="auto">
            <a:xfrm rot="1130546">
              <a:off x="1474" y="3793"/>
              <a:ext cx="272" cy="181"/>
            </a:xfrm>
            <a:prstGeom prst="rect">
              <a:avLst/>
            </a:prstGeom>
            <a:noFill/>
            <a:ln w="19050">
              <a:noFill/>
              <a:miter lim="800000"/>
              <a:headEnd/>
              <a:tailEnd/>
            </a:ln>
          </p:spPr>
          <p:txBody>
            <a:bodyPr wrap="none" anchor="ctr"/>
            <a:lstStyle/>
            <a:p>
              <a:pPr algn="ctr"/>
              <a:r>
                <a:rPr lang="en-US" sz="1400"/>
                <a:t>3/10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fade">
                                      <p:cBhvr>
                                        <p:cTn id="7" dur="2000"/>
                                        <p:tgtEl>
                                          <p:spTgt spid="36249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animEffect transition="in" filter="fade">
                                      <p:cBhvr>
                                        <p:cTn id="11" dur="2000"/>
                                        <p:tgtEl>
                                          <p:spTgt spid="36249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2499">
                                            <p:txEl>
                                              <p:pRg st="2" end="2"/>
                                            </p:txEl>
                                          </p:spTgt>
                                        </p:tgtEl>
                                        <p:attrNameLst>
                                          <p:attrName>style.visibility</p:attrName>
                                        </p:attrNameLst>
                                      </p:cBhvr>
                                      <p:to>
                                        <p:strVal val="visible"/>
                                      </p:to>
                                    </p:set>
                                    <p:animEffect transition="in" filter="fade">
                                      <p:cBhvr>
                                        <p:cTn id="16" dur="2000"/>
                                        <p:tgtEl>
                                          <p:spTgt spid="36249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animEffect transition="in" filter="fade">
                                      <p:cBhvr>
                                        <p:cTn id="19" dur="2000"/>
                                        <p:tgtEl>
                                          <p:spTgt spid="36249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2499">
                                            <p:txEl>
                                              <p:pRg st="4" end="4"/>
                                            </p:txEl>
                                          </p:spTgt>
                                        </p:tgtEl>
                                        <p:attrNameLst>
                                          <p:attrName>style.visibility</p:attrName>
                                        </p:attrNameLst>
                                      </p:cBhvr>
                                      <p:to>
                                        <p:strVal val="visible"/>
                                      </p:to>
                                    </p:set>
                                    <p:animEffect transition="in" filter="fade">
                                      <p:cBhvr>
                                        <p:cTn id="22" dur="2000"/>
                                        <p:tgtEl>
                                          <p:spTgt spid="362499">
                                            <p:txEl>
                                              <p:pRg st="4" end="4"/>
                                            </p:txEl>
                                          </p:spTgt>
                                        </p:tgtEl>
                                      </p:cBhvr>
                                    </p:animEffect>
                                  </p:childTnLst>
                                </p:cTn>
                              </p:par>
                              <p:par>
                                <p:cTn id="23" presetID="2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62499">
                                            <p:txEl>
                                              <p:pRg st="5" end="5"/>
                                            </p:txEl>
                                          </p:spTgt>
                                        </p:tgtEl>
                                        <p:attrNameLst>
                                          <p:attrName>style.visibility</p:attrName>
                                        </p:attrNameLst>
                                      </p:cBhvr>
                                      <p:to>
                                        <p:strVal val="visible"/>
                                      </p:to>
                                    </p:set>
                                    <p:animEffect transition="in" filter="fade">
                                      <p:cBhvr>
                                        <p:cTn id="31" dur="2000"/>
                                        <p:tgtEl>
                                          <p:spTgt spid="36249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2499">
                                            <p:txEl>
                                              <p:pRg st="6" end="6"/>
                                            </p:txEl>
                                          </p:spTgt>
                                        </p:tgtEl>
                                        <p:attrNameLst>
                                          <p:attrName>style.visibility</p:attrName>
                                        </p:attrNameLst>
                                      </p:cBhvr>
                                      <p:to>
                                        <p:strVal val="visible"/>
                                      </p:to>
                                    </p:set>
                                    <p:animEffect transition="in" filter="fade">
                                      <p:cBhvr>
                                        <p:cTn id="36" dur="2000"/>
                                        <p:tgtEl>
                                          <p:spTgt spid="362499">
                                            <p:txEl>
                                              <p:pRg st="6" end="6"/>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62499">
                                            <p:txEl>
                                              <p:pRg st="7" end="7"/>
                                            </p:txEl>
                                          </p:spTgt>
                                        </p:tgtEl>
                                        <p:attrNameLst>
                                          <p:attrName>style.visibility</p:attrName>
                                        </p:attrNameLst>
                                      </p:cBhvr>
                                      <p:to>
                                        <p:strVal val="visible"/>
                                      </p:to>
                                    </p:set>
                                    <p:animEffect transition="in" filter="fade">
                                      <p:cBhvr>
                                        <p:cTn id="40" dur="2000"/>
                                        <p:tgtEl>
                                          <p:spTgt spid="36249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2499">
                                            <p:txEl>
                                              <p:pRg st="8" end="8"/>
                                            </p:txEl>
                                          </p:spTgt>
                                        </p:tgtEl>
                                        <p:attrNameLst>
                                          <p:attrName>style.visibility</p:attrName>
                                        </p:attrNameLst>
                                      </p:cBhvr>
                                      <p:to>
                                        <p:strVal val="visible"/>
                                      </p:to>
                                    </p:set>
                                    <p:animEffect transition="in" filter="fade">
                                      <p:cBhvr>
                                        <p:cTn id="45" dur="2000"/>
                                        <p:tgtEl>
                                          <p:spTgt spid="3624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r" eaLnBrk="1" hangingPunct="1"/>
            <a:r>
              <a:rPr lang="he-IL" sz="3600" smtClean="0">
                <a:solidFill>
                  <a:schemeClr val="hlink"/>
                </a:solidFill>
              </a:rPr>
              <a:t>תרגיל 5 (בלתי תלויים)</a:t>
            </a:r>
            <a:endParaRPr lang="en-US" sz="3600" smtClean="0">
              <a:solidFill>
                <a:schemeClr val="hlink"/>
              </a:solidFill>
            </a:endParaRPr>
          </a:p>
        </p:txBody>
      </p:sp>
      <p:sp>
        <p:nvSpPr>
          <p:cNvPr id="363523" name="Rectangle 3"/>
          <p:cNvSpPr>
            <a:spLocks noGrp="1" noChangeArrowheads="1"/>
          </p:cNvSpPr>
          <p:nvPr>
            <p:ph type="body" idx="1"/>
          </p:nvPr>
        </p:nvSpPr>
        <p:spPr>
          <a:xfrm>
            <a:off x="395288" y="1989138"/>
            <a:ext cx="8559800" cy="4114800"/>
          </a:xfrm>
        </p:spPr>
        <p:txBody>
          <a:bodyPr/>
          <a:lstStyle/>
          <a:p>
            <a:pPr marL="609600" indent="-609600" eaLnBrk="1" hangingPunct="1">
              <a:lnSpc>
                <a:spcPct val="85000"/>
              </a:lnSpc>
            </a:pPr>
            <a:r>
              <a:rPr lang="he-IL" sz="1800" smtClean="0"/>
              <a:t>10% מהמעגלים האלקטרונים המיוצרים במפעל מסוים פגומים. למפעל מכשיר לגילוי פגמים המעגלים אלקטרונים. מכשיר זה נותן </a:t>
            </a:r>
            <a:r>
              <a:rPr lang="he-IL" sz="1800" smtClean="0">
                <a:solidFill>
                  <a:srgbClr val="0066FF"/>
                </a:solidFill>
              </a:rPr>
              <a:t>אבחנה נכונה</a:t>
            </a:r>
            <a:r>
              <a:rPr lang="he-IL" sz="1800" smtClean="0"/>
              <a:t> ב 90% מהמקרים. המפעל פוסל לשיווק מעגל שהמכשיר סיווג כפגום.</a:t>
            </a:r>
          </a:p>
          <a:p>
            <a:pPr marL="990600" lvl="1" indent="-533400" eaLnBrk="1" hangingPunct="1">
              <a:lnSpc>
                <a:spcPct val="85000"/>
              </a:lnSpc>
            </a:pPr>
            <a:r>
              <a:rPr lang="he-IL" sz="1600" smtClean="0"/>
              <a:t>מה ההסתברות כי מעגל מסוים יסווג כפגום ע"י המכשיר.</a:t>
            </a:r>
          </a:p>
          <a:p>
            <a:pPr marL="990600" lvl="1" indent="-533400" eaLnBrk="1" hangingPunct="1">
              <a:lnSpc>
                <a:spcPct val="85000"/>
              </a:lnSpc>
            </a:pPr>
            <a:r>
              <a:rPr lang="en-US" sz="1600" smtClean="0"/>
              <a:t>0.09 + 0.09 = 0.18</a:t>
            </a:r>
            <a:endParaRPr lang="he-IL" sz="1600" smtClean="0"/>
          </a:p>
          <a:p>
            <a:pPr marL="990600" lvl="1" indent="-533400" eaLnBrk="1" hangingPunct="1">
              <a:lnSpc>
                <a:spcPct val="85000"/>
              </a:lnSpc>
            </a:pPr>
            <a:r>
              <a:rPr lang="he-IL" sz="1600" smtClean="0"/>
              <a:t>מה ההסתברות כי מעגל פגום יסווג כתקין ע"י המכשיר.</a:t>
            </a:r>
          </a:p>
          <a:p>
            <a:pPr marL="990600" lvl="1" indent="-533400" eaLnBrk="1" hangingPunct="1">
              <a:lnSpc>
                <a:spcPct val="85000"/>
              </a:lnSpc>
            </a:pPr>
            <a:r>
              <a:rPr lang="he-IL" sz="1600" smtClean="0"/>
              <a:t>0.01</a:t>
            </a:r>
          </a:p>
          <a:p>
            <a:pPr marL="990600" lvl="1" indent="-533400" eaLnBrk="1" hangingPunct="1">
              <a:lnSpc>
                <a:spcPct val="85000"/>
              </a:lnSpc>
            </a:pPr>
            <a:r>
              <a:rPr lang="he-IL" sz="1600" smtClean="0"/>
              <a:t>מה ההסתברות כי מעגל מסוים תקין אם ידוע כי המכשיר סיווג אותו כפגום.</a:t>
            </a:r>
          </a:p>
          <a:p>
            <a:pPr marL="990600" lvl="1" indent="-533400" eaLnBrk="1" hangingPunct="1">
              <a:lnSpc>
                <a:spcPct val="85000"/>
              </a:lnSpc>
            </a:pPr>
            <a:r>
              <a:rPr lang="en-US" sz="1600" smtClean="0">
                <a:sym typeface="Symbol" pitchFamily="18" charset="2"/>
              </a:rPr>
              <a:t>0.09/(0.09+0.09) = 0.5</a:t>
            </a:r>
            <a:endParaRPr lang="he-IL" sz="1600" smtClean="0"/>
          </a:p>
          <a:p>
            <a:pPr marL="990600" lvl="1" indent="-533400" eaLnBrk="1" hangingPunct="1">
              <a:lnSpc>
                <a:spcPct val="85000"/>
              </a:lnSpc>
            </a:pPr>
            <a:endParaRPr lang="he-IL" sz="1600" smtClean="0"/>
          </a:p>
        </p:txBody>
      </p:sp>
      <p:grpSp>
        <p:nvGrpSpPr>
          <p:cNvPr id="2" name="Group 30"/>
          <p:cNvGrpSpPr>
            <a:grpSpLocks/>
          </p:cNvGrpSpPr>
          <p:nvPr/>
        </p:nvGrpSpPr>
        <p:grpSpPr bwMode="auto">
          <a:xfrm>
            <a:off x="179388" y="2997200"/>
            <a:ext cx="3598862" cy="3719513"/>
            <a:chOff x="113" y="1842"/>
            <a:chExt cx="2267" cy="2343"/>
          </a:xfrm>
        </p:grpSpPr>
        <p:grpSp>
          <p:nvGrpSpPr>
            <p:cNvPr id="169990" name="Group 4"/>
            <p:cNvGrpSpPr>
              <a:grpSpLocks/>
            </p:cNvGrpSpPr>
            <p:nvPr/>
          </p:nvGrpSpPr>
          <p:grpSpPr bwMode="auto">
            <a:xfrm>
              <a:off x="113" y="1842"/>
              <a:ext cx="1996" cy="2041"/>
              <a:chOff x="113" y="2160"/>
              <a:chExt cx="1996" cy="2041"/>
            </a:xfrm>
          </p:grpSpPr>
          <p:sp>
            <p:nvSpPr>
              <p:cNvPr id="169993" name="AutoShape 5"/>
              <p:cNvSpPr>
                <a:spLocks noChangeArrowheads="1"/>
              </p:cNvSpPr>
              <p:nvPr/>
            </p:nvSpPr>
            <p:spPr bwMode="auto">
              <a:xfrm>
                <a:off x="113" y="3158"/>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169994" name="Line 6"/>
              <p:cNvSpPr>
                <a:spLocks noChangeShapeType="1"/>
              </p:cNvSpPr>
              <p:nvPr/>
            </p:nvSpPr>
            <p:spPr bwMode="auto">
              <a:xfrm flipV="1">
                <a:off x="476" y="2840"/>
                <a:ext cx="499" cy="318"/>
              </a:xfrm>
              <a:prstGeom prst="line">
                <a:avLst/>
              </a:prstGeom>
              <a:noFill/>
              <a:ln w="9525">
                <a:solidFill>
                  <a:schemeClr val="tx1"/>
                </a:solidFill>
                <a:miter lim="800000"/>
                <a:headEnd/>
                <a:tailEnd type="triangle" w="med" len="med"/>
              </a:ln>
            </p:spPr>
            <p:txBody>
              <a:bodyPr wrap="none"/>
              <a:lstStyle/>
              <a:p>
                <a:endParaRPr lang="he-IL"/>
              </a:p>
            </p:txBody>
          </p:sp>
          <p:sp>
            <p:nvSpPr>
              <p:cNvPr id="169995" name="Line 7"/>
              <p:cNvSpPr>
                <a:spLocks noChangeShapeType="1"/>
              </p:cNvSpPr>
              <p:nvPr/>
            </p:nvSpPr>
            <p:spPr bwMode="auto">
              <a:xfrm>
                <a:off x="476" y="3475"/>
                <a:ext cx="544" cy="318"/>
              </a:xfrm>
              <a:prstGeom prst="line">
                <a:avLst/>
              </a:prstGeom>
              <a:noFill/>
              <a:ln w="9525">
                <a:solidFill>
                  <a:schemeClr val="tx1"/>
                </a:solidFill>
                <a:miter lim="800000"/>
                <a:headEnd/>
                <a:tailEnd type="triangle" w="med" len="med"/>
              </a:ln>
            </p:spPr>
            <p:txBody>
              <a:bodyPr wrap="none"/>
              <a:lstStyle/>
              <a:p>
                <a:endParaRPr lang="he-IL"/>
              </a:p>
            </p:txBody>
          </p:sp>
          <p:sp>
            <p:nvSpPr>
              <p:cNvPr id="169996" name="Oval 8"/>
              <p:cNvSpPr>
                <a:spLocks noChangeArrowheads="1"/>
              </p:cNvSpPr>
              <p:nvPr/>
            </p:nvSpPr>
            <p:spPr bwMode="auto">
              <a:xfrm>
                <a:off x="975" y="2613"/>
                <a:ext cx="272" cy="317"/>
              </a:xfrm>
              <a:prstGeom prst="ellipse">
                <a:avLst/>
              </a:prstGeom>
              <a:noFill/>
              <a:ln w="38100" cmpd="dbl">
                <a:solidFill>
                  <a:schemeClr val="tx1"/>
                </a:solidFill>
                <a:miter lim="800000"/>
                <a:headEnd/>
                <a:tailEnd/>
              </a:ln>
            </p:spPr>
            <p:txBody>
              <a:bodyPr wrap="none" anchor="ctr"/>
              <a:lstStyle/>
              <a:p>
                <a:pPr algn="ctr"/>
                <a:r>
                  <a:rPr lang="en-US" sz="1000" b="1"/>
                  <a:t>0.9</a:t>
                </a:r>
              </a:p>
            </p:txBody>
          </p:sp>
          <p:sp>
            <p:nvSpPr>
              <p:cNvPr id="169997" name="Rectangle 9"/>
              <p:cNvSpPr>
                <a:spLocks noChangeArrowheads="1"/>
              </p:cNvSpPr>
              <p:nvPr/>
            </p:nvSpPr>
            <p:spPr bwMode="auto">
              <a:xfrm rot="-2185362">
                <a:off x="521" y="2795"/>
                <a:ext cx="272" cy="181"/>
              </a:xfrm>
              <a:prstGeom prst="rect">
                <a:avLst/>
              </a:prstGeom>
              <a:noFill/>
              <a:ln w="19050">
                <a:noFill/>
                <a:miter lim="800000"/>
                <a:headEnd/>
                <a:tailEnd/>
              </a:ln>
            </p:spPr>
            <p:txBody>
              <a:bodyPr wrap="none" anchor="ctr"/>
              <a:lstStyle/>
              <a:p>
                <a:pPr algn="ctr"/>
                <a:r>
                  <a:rPr lang="en-US" sz="1400"/>
                  <a:t>0.95</a:t>
                </a:r>
              </a:p>
            </p:txBody>
          </p:sp>
          <p:sp>
            <p:nvSpPr>
              <p:cNvPr id="169998" name="Rectangle 10"/>
              <p:cNvSpPr>
                <a:spLocks noChangeArrowheads="1"/>
              </p:cNvSpPr>
              <p:nvPr/>
            </p:nvSpPr>
            <p:spPr bwMode="auto">
              <a:xfrm rot="1970380">
                <a:off x="521" y="3657"/>
                <a:ext cx="272" cy="181"/>
              </a:xfrm>
              <a:prstGeom prst="rect">
                <a:avLst/>
              </a:prstGeom>
              <a:noFill/>
              <a:ln w="19050">
                <a:noFill/>
                <a:miter lim="800000"/>
                <a:headEnd/>
                <a:tailEnd/>
              </a:ln>
            </p:spPr>
            <p:txBody>
              <a:bodyPr wrap="none" anchor="ctr"/>
              <a:lstStyle/>
              <a:p>
                <a:pPr algn="ctr"/>
                <a:r>
                  <a:rPr lang="en-US" sz="1400"/>
                  <a:t>0.05</a:t>
                </a:r>
              </a:p>
            </p:txBody>
          </p:sp>
          <p:sp>
            <p:nvSpPr>
              <p:cNvPr id="169999" name="Oval 11"/>
              <p:cNvSpPr>
                <a:spLocks noChangeArrowheads="1"/>
              </p:cNvSpPr>
              <p:nvPr/>
            </p:nvSpPr>
            <p:spPr bwMode="auto">
              <a:xfrm>
                <a:off x="1020" y="3657"/>
                <a:ext cx="272" cy="317"/>
              </a:xfrm>
              <a:prstGeom prst="ellipse">
                <a:avLst/>
              </a:prstGeom>
              <a:noFill/>
              <a:ln w="38100" cmpd="dbl">
                <a:solidFill>
                  <a:schemeClr val="tx1"/>
                </a:solidFill>
                <a:prstDash val="lgDash"/>
                <a:miter lim="800000"/>
                <a:headEnd/>
                <a:tailEnd/>
              </a:ln>
            </p:spPr>
            <p:txBody>
              <a:bodyPr wrap="none" anchor="ctr"/>
              <a:lstStyle/>
              <a:p>
                <a:pPr algn="ctr"/>
                <a:r>
                  <a:rPr lang="en-US" sz="1000" b="1"/>
                  <a:t>0.1</a:t>
                </a:r>
              </a:p>
            </p:txBody>
          </p:sp>
          <p:sp>
            <p:nvSpPr>
              <p:cNvPr id="170000" name="Line 12"/>
              <p:cNvSpPr>
                <a:spLocks noChangeShapeType="1"/>
              </p:cNvSpPr>
              <p:nvPr/>
            </p:nvSpPr>
            <p:spPr bwMode="auto">
              <a:xfrm flipV="1">
                <a:off x="1247" y="2387"/>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70001" name="Line 13"/>
              <p:cNvSpPr>
                <a:spLocks noChangeShapeType="1"/>
              </p:cNvSpPr>
              <p:nvPr/>
            </p:nvSpPr>
            <p:spPr bwMode="auto">
              <a:xfrm>
                <a:off x="1247" y="2840"/>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70002" name="Rectangle 14"/>
              <p:cNvSpPr>
                <a:spLocks noChangeArrowheads="1"/>
              </p:cNvSpPr>
              <p:nvPr/>
            </p:nvSpPr>
            <p:spPr bwMode="auto">
              <a:xfrm rot="-2185362">
                <a:off x="1247" y="2341"/>
                <a:ext cx="272" cy="181"/>
              </a:xfrm>
              <a:prstGeom prst="rect">
                <a:avLst/>
              </a:prstGeom>
              <a:noFill/>
              <a:ln w="19050">
                <a:noFill/>
                <a:miter lim="800000"/>
                <a:headEnd/>
                <a:tailEnd/>
              </a:ln>
            </p:spPr>
            <p:txBody>
              <a:bodyPr wrap="none" anchor="ctr"/>
              <a:lstStyle/>
              <a:p>
                <a:pPr algn="ctr"/>
                <a:r>
                  <a:rPr lang="en-US" sz="1400">
                    <a:solidFill>
                      <a:srgbClr val="0066FF"/>
                    </a:solidFill>
                  </a:rPr>
                  <a:t>0.90</a:t>
                </a:r>
              </a:p>
            </p:txBody>
          </p:sp>
          <p:sp>
            <p:nvSpPr>
              <p:cNvPr id="170003" name="Rectangle 15"/>
              <p:cNvSpPr>
                <a:spLocks noChangeArrowheads="1"/>
              </p:cNvSpPr>
              <p:nvPr/>
            </p:nvSpPr>
            <p:spPr bwMode="auto">
              <a:xfrm rot="1382856">
                <a:off x="1338" y="2704"/>
                <a:ext cx="272" cy="181"/>
              </a:xfrm>
              <a:prstGeom prst="rect">
                <a:avLst/>
              </a:prstGeom>
              <a:noFill/>
              <a:ln w="19050">
                <a:noFill/>
                <a:miter lim="800000"/>
                <a:headEnd/>
                <a:tailEnd/>
              </a:ln>
            </p:spPr>
            <p:txBody>
              <a:bodyPr wrap="none" anchor="ctr"/>
              <a:lstStyle/>
              <a:p>
                <a:pPr algn="ctr"/>
                <a:r>
                  <a:rPr lang="en-US" sz="1400">
                    <a:solidFill>
                      <a:schemeClr val="hlink"/>
                    </a:solidFill>
                  </a:rPr>
                  <a:t>0.10</a:t>
                </a:r>
              </a:p>
            </p:txBody>
          </p:sp>
          <p:sp>
            <p:nvSpPr>
              <p:cNvPr id="170004" name="Oval 16"/>
              <p:cNvSpPr>
                <a:spLocks noChangeArrowheads="1"/>
              </p:cNvSpPr>
              <p:nvPr/>
            </p:nvSpPr>
            <p:spPr bwMode="auto">
              <a:xfrm>
                <a:off x="1746" y="2160"/>
                <a:ext cx="272" cy="317"/>
              </a:xfrm>
              <a:prstGeom prst="ellipse">
                <a:avLst/>
              </a:prstGeom>
              <a:noFill/>
              <a:ln w="38100" cmpd="dbl">
                <a:solidFill>
                  <a:schemeClr val="tx1"/>
                </a:solidFill>
                <a:miter lim="800000"/>
                <a:headEnd/>
                <a:tailEnd/>
              </a:ln>
            </p:spPr>
            <p:txBody>
              <a:bodyPr wrap="none" anchor="ctr"/>
              <a:lstStyle/>
              <a:p>
                <a:pPr algn="ctr"/>
                <a:r>
                  <a:rPr lang="en-US" sz="1000" b="1"/>
                  <a:t>0.81</a:t>
                </a:r>
              </a:p>
            </p:txBody>
          </p:sp>
          <p:sp>
            <p:nvSpPr>
              <p:cNvPr id="170005" name="Rectangle 17"/>
              <p:cNvSpPr>
                <a:spLocks noChangeArrowheads="1"/>
              </p:cNvSpPr>
              <p:nvPr/>
            </p:nvSpPr>
            <p:spPr bwMode="auto">
              <a:xfrm>
                <a:off x="657" y="2523"/>
                <a:ext cx="363" cy="181"/>
              </a:xfrm>
              <a:prstGeom prst="rect">
                <a:avLst/>
              </a:prstGeom>
              <a:noFill/>
              <a:ln w="19050">
                <a:noFill/>
                <a:miter lim="800000"/>
                <a:headEnd/>
                <a:tailEnd/>
              </a:ln>
            </p:spPr>
            <p:txBody>
              <a:bodyPr wrap="none" anchor="ctr"/>
              <a:lstStyle/>
              <a:p>
                <a:pPr algn="ctr"/>
                <a:r>
                  <a:rPr lang="en-US" b="1"/>
                  <a:t>P(A</a:t>
                </a:r>
                <a:r>
                  <a:rPr lang="en-US"/>
                  <a:t>)</a:t>
                </a:r>
              </a:p>
            </p:txBody>
          </p:sp>
          <p:sp>
            <p:nvSpPr>
              <p:cNvPr id="170006" name="Rectangle 18"/>
              <p:cNvSpPr>
                <a:spLocks noChangeArrowheads="1"/>
              </p:cNvSpPr>
              <p:nvPr/>
            </p:nvSpPr>
            <p:spPr bwMode="auto">
              <a:xfrm>
                <a:off x="930" y="2251"/>
                <a:ext cx="363" cy="181"/>
              </a:xfrm>
              <a:prstGeom prst="rect">
                <a:avLst/>
              </a:prstGeom>
              <a:noFill/>
              <a:ln w="19050">
                <a:noFill/>
                <a:miter lim="800000"/>
                <a:headEnd/>
                <a:tailEnd/>
              </a:ln>
            </p:spPr>
            <p:txBody>
              <a:bodyPr wrap="none" anchor="ctr"/>
              <a:lstStyle/>
              <a:p>
                <a:pPr algn="ctr"/>
                <a:r>
                  <a:rPr lang="en-US" b="1"/>
                  <a:t>P(B|A)</a:t>
                </a:r>
              </a:p>
            </p:txBody>
          </p:sp>
          <p:sp>
            <p:nvSpPr>
              <p:cNvPr id="170007" name="Line 19"/>
              <p:cNvSpPr>
                <a:spLocks noChangeShapeType="1"/>
              </p:cNvSpPr>
              <p:nvPr/>
            </p:nvSpPr>
            <p:spPr bwMode="auto">
              <a:xfrm flipV="1">
                <a:off x="1338" y="3431"/>
                <a:ext cx="454" cy="272"/>
              </a:xfrm>
              <a:prstGeom prst="line">
                <a:avLst/>
              </a:prstGeom>
              <a:noFill/>
              <a:ln w="19050">
                <a:solidFill>
                  <a:schemeClr val="tx1"/>
                </a:solidFill>
                <a:miter lim="800000"/>
                <a:headEnd/>
                <a:tailEnd type="triangle" w="med" len="med"/>
              </a:ln>
            </p:spPr>
            <p:txBody>
              <a:bodyPr wrap="none"/>
              <a:lstStyle/>
              <a:p>
                <a:endParaRPr lang="he-IL"/>
              </a:p>
            </p:txBody>
          </p:sp>
          <p:sp>
            <p:nvSpPr>
              <p:cNvPr id="170008" name="Line 20"/>
              <p:cNvSpPr>
                <a:spLocks noChangeShapeType="1"/>
              </p:cNvSpPr>
              <p:nvPr/>
            </p:nvSpPr>
            <p:spPr bwMode="auto">
              <a:xfrm>
                <a:off x="1338" y="3884"/>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170009" name="Oval 21"/>
              <p:cNvSpPr>
                <a:spLocks noChangeArrowheads="1"/>
              </p:cNvSpPr>
              <p:nvPr/>
            </p:nvSpPr>
            <p:spPr bwMode="auto">
              <a:xfrm>
                <a:off x="1837" y="3884"/>
                <a:ext cx="272" cy="317"/>
              </a:xfrm>
              <a:prstGeom prst="ellipse">
                <a:avLst/>
              </a:prstGeom>
              <a:noFill/>
              <a:ln w="38100" cmpd="dbl">
                <a:solidFill>
                  <a:schemeClr val="tx1"/>
                </a:solidFill>
                <a:miter lim="800000"/>
                <a:headEnd/>
                <a:tailEnd/>
              </a:ln>
            </p:spPr>
            <p:txBody>
              <a:bodyPr wrap="none" anchor="ctr"/>
              <a:lstStyle/>
              <a:p>
                <a:pPr algn="ctr"/>
                <a:r>
                  <a:rPr lang="en-US" sz="1000" b="1"/>
                  <a:t>0.01</a:t>
                </a:r>
              </a:p>
            </p:txBody>
          </p:sp>
          <p:sp>
            <p:nvSpPr>
              <p:cNvPr id="170010" name="Oval 22"/>
              <p:cNvSpPr>
                <a:spLocks noChangeArrowheads="1"/>
              </p:cNvSpPr>
              <p:nvPr/>
            </p:nvSpPr>
            <p:spPr bwMode="auto">
              <a:xfrm>
                <a:off x="1746" y="2840"/>
                <a:ext cx="272" cy="317"/>
              </a:xfrm>
              <a:prstGeom prst="ellipse">
                <a:avLst/>
              </a:prstGeom>
              <a:noFill/>
              <a:ln w="38100" cmpd="dbl">
                <a:solidFill>
                  <a:schemeClr val="tx1"/>
                </a:solidFill>
                <a:prstDash val="lgDash"/>
                <a:miter lim="800000"/>
                <a:headEnd/>
                <a:tailEnd/>
              </a:ln>
            </p:spPr>
            <p:txBody>
              <a:bodyPr wrap="none" anchor="ctr"/>
              <a:lstStyle/>
              <a:p>
                <a:pPr algn="ctr"/>
                <a:r>
                  <a:rPr lang="en-US" sz="1000" b="1"/>
                  <a:t>0.09</a:t>
                </a:r>
              </a:p>
            </p:txBody>
          </p:sp>
          <p:sp>
            <p:nvSpPr>
              <p:cNvPr id="170011" name="Oval 23"/>
              <p:cNvSpPr>
                <a:spLocks noChangeArrowheads="1"/>
              </p:cNvSpPr>
              <p:nvPr/>
            </p:nvSpPr>
            <p:spPr bwMode="auto">
              <a:xfrm>
                <a:off x="1791" y="3249"/>
                <a:ext cx="272" cy="317"/>
              </a:xfrm>
              <a:prstGeom prst="ellipse">
                <a:avLst/>
              </a:prstGeom>
              <a:noFill/>
              <a:ln w="38100" cmpd="dbl">
                <a:solidFill>
                  <a:schemeClr val="tx1"/>
                </a:solidFill>
                <a:prstDash val="lgDash"/>
                <a:miter lim="800000"/>
                <a:headEnd/>
                <a:tailEnd/>
              </a:ln>
            </p:spPr>
            <p:txBody>
              <a:bodyPr wrap="none" anchor="ctr"/>
              <a:lstStyle/>
              <a:p>
                <a:pPr algn="ctr"/>
                <a:r>
                  <a:rPr lang="en-US" sz="1000" b="1"/>
                  <a:t>0.09</a:t>
                </a:r>
              </a:p>
            </p:txBody>
          </p:sp>
          <p:sp>
            <p:nvSpPr>
              <p:cNvPr id="170012" name="Rectangle 24"/>
              <p:cNvSpPr>
                <a:spLocks noChangeArrowheads="1"/>
              </p:cNvSpPr>
              <p:nvPr/>
            </p:nvSpPr>
            <p:spPr bwMode="auto">
              <a:xfrm rot="-2185362">
                <a:off x="1338" y="3385"/>
                <a:ext cx="272" cy="181"/>
              </a:xfrm>
              <a:prstGeom prst="rect">
                <a:avLst/>
              </a:prstGeom>
              <a:noFill/>
              <a:ln w="19050">
                <a:noFill/>
                <a:miter lim="800000"/>
                <a:headEnd/>
                <a:tailEnd/>
              </a:ln>
            </p:spPr>
            <p:txBody>
              <a:bodyPr wrap="none" anchor="ctr"/>
              <a:lstStyle/>
              <a:p>
                <a:pPr algn="ctr"/>
                <a:r>
                  <a:rPr lang="en-US" sz="1400">
                    <a:solidFill>
                      <a:srgbClr val="0066FF"/>
                    </a:solidFill>
                  </a:rPr>
                  <a:t>0.90</a:t>
                </a:r>
              </a:p>
            </p:txBody>
          </p:sp>
          <p:sp>
            <p:nvSpPr>
              <p:cNvPr id="170013" name="Rectangle 25"/>
              <p:cNvSpPr>
                <a:spLocks noChangeArrowheads="1"/>
              </p:cNvSpPr>
              <p:nvPr/>
            </p:nvSpPr>
            <p:spPr bwMode="auto">
              <a:xfrm rot="1130546">
                <a:off x="1474" y="3793"/>
                <a:ext cx="272" cy="181"/>
              </a:xfrm>
              <a:prstGeom prst="rect">
                <a:avLst/>
              </a:prstGeom>
              <a:noFill/>
              <a:ln w="19050">
                <a:noFill/>
                <a:miter lim="800000"/>
                <a:headEnd/>
                <a:tailEnd/>
              </a:ln>
            </p:spPr>
            <p:txBody>
              <a:bodyPr wrap="none" anchor="ctr"/>
              <a:lstStyle/>
              <a:p>
                <a:pPr algn="ctr"/>
                <a:r>
                  <a:rPr lang="en-US" sz="1400">
                    <a:solidFill>
                      <a:schemeClr val="hlink"/>
                    </a:solidFill>
                  </a:rPr>
                  <a:t>0.10</a:t>
                </a:r>
              </a:p>
            </p:txBody>
          </p:sp>
        </p:grpSp>
        <p:sp>
          <p:nvSpPr>
            <p:cNvPr id="169991" name="AutoShape 28"/>
            <p:cNvSpPr>
              <a:spLocks noChangeArrowheads="1"/>
            </p:cNvSpPr>
            <p:nvPr/>
          </p:nvSpPr>
          <p:spPr bwMode="auto">
            <a:xfrm>
              <a:off x="810" y="3824"/>
              <a:ext cx="725" cy="256"/>
            </a:xfrm>
            <a:prstGeom prst="upArrowCallout">
              <a:avLst>
                <a:gd name="adj1" fmla="val 70801"/>
                <a:gd name="adj2" fmla="val 70801"/>
                <a:gd name="adj3" fmla="val 16667"/>
                <a:gd name="adj4" fmla="val 48046"/>
              </a:avLst>
            </a:prstGeom>
            <a:noFill/>
            <a:ln w="19050">
              <a:solidFill>
                <a:schemeClr val="tx1"/>
              </a:solidFill>
              <a:miter lim="800000"/>
              <a:headEnd/>
              <a:tailEnd/>
            </a:ln>
          </p:spPr>
          <p:txBody>
            <a:bodyPr wrap="none" anchor="ctr"/>
            <a:lstStyle/>
            <a:p>
              <a:pPr algn="ctr"/>
              <a:r>
                <a:rPr lang="he-IL">
                  <a:cs typeface="Tahoma" pitchFamily="34" charset="0"/>
                </a:rPr>
                <a:t>מציאות</a:t>
              </a:r>
              <a:endParaRPr lang="en-US">
                <a:cs typeface="Tahoma" pitchFamily="34" charset="0"/>
              </a:endParaRPr>
            </a:p>
          </p:txBody>
        </p:sp>
        <p:sp>
          <p:nvSpPr>
            <p:cNvPr id="169992" name="AutoShape 29"/>
            <p:cNvSpPr>
              <a:spLocks noChangeArrowheads="1"/>
            </p:cNvSpPr>
            <p:nvPr/>
          </p:nvSpPr>
          <p:spPr bwMode="auto">
            <a:xfrm>
              <a:off x="1655" y="3929"/>
              <a:ext cx="725" cy="256"/>
            </a:xfrm>
            <a:prstGeom prst="upArrowCallout">
              <a:avLst>
                <a:gd name="adj1" fmla="val 70801"/>
                <a:gd name="adj2" fmla="val 70801"/>
                <a:gd name="adj3" fmla="val 16667"/>
                <a:gd name="adj4" fmla="val 48046"/>
              </a:avLst>
            </a:prstGeom>
            <a:noFill/>
            <a:ln w="19050">
              <a:solidFill>
                <a:schemeClr val="tx1"/>
              </a:solidFill>
              <a:miter lim="800000"/>
              <a:headEnd/>
              <a:tailEnd/>
            </a:ln>
          </p:spPr>
          <p:txBody>
            <a:bodyPr wrap="none" anchor="ctr"/>
            <a:lstStyle/>
            <a:p>
              <a:pPr algn="ctr"/>
              <a:r>
                <a:rPr lang="he-IL">
                  <a:cs typeface="Tahoma" pitchFamily="34" charset="0"/>
                </a:rPr>
                <a:t>תוצאה מכשיר</a:t>
              </a:r>
              <a:endParaRPr lang="en-US">
                <a:cs typeface="Tahoma" pitchFamily="34" charset="0"/>
              </a:endParaRPr>
            </a:p>
          </p:txBody>
        </p:sp>
      </p:grpSp>
      <p:sp>
        <p:nvSpPr>
          <p:cNvPr id="169989" name="Oval 31"/>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 calcmode="lin" valueType="num">
                                      <p:cBhvr>
                                        <p:cTn id="7" dur="1000" fill="hold"/>
                                        <p:tgtEl>
                                          <p:spTgt spid="3635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35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352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63523">
                                            <p:txEl>
                                              <p:pRg st="1" end="1"/>
                                            </p:txEl>
                                          </p:spTgt>
                                        </p:tgtEl>
                                        <p:attrNameLst>
                                          <p:attrName>style.visibility</p:attrName>
                                        </p:attrNameLst>
                                      </p:cBhvr>
                                      <p:to>
                                        <p:strVal val="visible"/>
                                      </p:to>
                                    </p:set>
                                    <p:anim calcmode="lin" valueType="num">
                                      <p:cBhvr>
                                        <p:cTn id="12" dur="1000" fill="hold"/>
                                        <p:tgtEl>
                                          <p:spTgt spid="36352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635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635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63523">
                                            <p:txEl>
                                              <p:pRg st="2" end="2"/>
                                            </p:txEl>
                                          </p:spTgt>
                                        </p:tgtEl>
                                        <p:attrNameLst>
                                          <p:attrName>style.visibility</p:attrName>
                                        </p:attrNameLst>
                                      </p:cBhvr>
                                      <p:to>
                                        <p:strVal val="visible"/>
                                      </p:to>
                                    </p:set>
                                    <p:anim calcmode="lin" valueType="num">
                                      <p:cBhvr>
                                        <p:cTn id="19" dur="1000" fill="hold"/>
                                        <p:tgtEl>
                                          <p:spTgt spid="36352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635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6352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363523">
                                            <p:txEl>
                                              <p:pRg st="3" end="3"/>
                                            </p:txEl>
                                          </p:spTgt>
                                        </p:tgtEl>
                                        <p:attrNameLst>
                                          <p:attrName>style.visibility</p:attrName>
                                        </p:attrNameLst>
                                      </p:cBhvr>
                                      <p:to>
                                        <p:strVal val="visible"/>
                                      </p:to>
                                    </p:set>
                                    <p:anim calcmode="lin" valueType="num">
                                      <p:cBhvr>
                                        <p:cTn id="29" dur="1000" fill="hold"/>
                                        <p:tgtEl>
                                          <p:spTgt spid="36352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635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6352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63523">
                                            <p:txEl>
                                              <p:pRg st="4" end="4"/>
                                            </p:txEl>
                                          </p:spTgt>
                                        </p:tgtEl>
                                        <p:attrNameLst>
                                          <p:attrName>style.visibility</p:attrName>
                                        </p:attrNameLst>
                                      </p:cBhvr>
                                      <p:to>
                                        <p:strVal val="visible"/>
                                      </p:to>
                                    </p:set>
                                    <p:anim calcmode="lin" valueType="num">
                                      <p:cBhvr>
                                        <p:cTn id="36" dur="1000" fill="hold"/>
                                        <p:tgtEl>
                                          <p:spTgt spid="363523">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3635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63523">
                                            <p:txEl>
                                              <p:pRg st="4" end="4"/>
                                            </p:tx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363523">
                                            <p:txEl>
                                              <p:pRg st="5" end="5"/>
                                            </p:txEl>
                                          </p:spTgt>
                                        </p:tgtEl>
                                        <p:attrNameLst>
                                          <p:attrName>style.visibility</p:attrName>
                                        </p:attrNameLst>
                                      </p:cBhvr>
                                      <p:to>
                                        <p:strVal val="visible"/>
                                      </p:to>
                                    </p:set>
                                    <p:anim calcmode="lin" valueType="num">
                                      <p:cBhvr>
                                        <p:cTn id="41" dur="1000" fill="hold"/>
                                        <p:tgtEl>
                                          <p:spTgt spid="363523">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3635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6352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363523">
                                            <p:txEl>
                                              <p:pRg st="6" end="6"/>
                                            </p:txEl>
                                          </p:spTgt>
                                        </p:tgtEl>
                                        <p:attrNameLst>
                                          <p:attrName>style.visibility</p:attrName>
                                        </p:attrNameLst>
                                      </p:cBhvr>
                                      <p:to>
                                        <p:strVal val="visible"/>
                                      </p:to>
                                    </p:set>
                                    <p:anim calcmode="lin" valueType="num">
                                      <p:cBhvr>
                                        <p:cTn id="48" dur="1000" fill="hold"/>
                                        <p:tgtEl>
                                          <p:spTgt spid="363523">
                                            <p:txEl>
                                              <p:pRg st="6" end="6"/>
                                            </p:txEl>
                                          </p:spTgt>
                                        </p:tgtEl>
                                        <p:attrNameLst>
                                          <p:attrName>ppt_x</p:attrName>
                                        </p:attrNameLst>
                                      </p:cBhvr>
                                      <p:tavLst>
                                        <p:tav tm="0">
                                          <p:val>
                                            <p:strVal val="#ppt_x-.2"/>
                                          </p:val>
                                        </p:tav>
                                        <p:tav tm="100000">
                                          <p:val>
                                            <p:strVal val="#ppt_x"/>
                                          </p:val>
                                        </p:tav>
                                      </p:tavLst>
                                    </p:anim>
                                    <p:anim calcmode="lin" valueType="num">
                                      <p:cBhvr>
                                        <p:cTn id="49" dur="1000" fill="hold"/>
                                        <p:tgtEl>
                                          <p:spTgt spid="36352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63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71011"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10: קומבינטוריקה (תורת הצירופים)</a:t>
            </a:r>
            <a:endParaRPr lang="en-US" sz="2000" smtClean="0">
              <a:solidFill>
                <a:schemeClr val="tx2"/>
              </a:solidFill>
            </a:endParaRPr>
          </a:p>
        </p:txBody>
      </p:sp>
      <p:sp>
        <p:nvSpPr>
          <p:cNvPr id="171012" name="Text Box 4"/>
          <p:cNvSpPr txBox="1">
            <a:spLocks noChangeArrowheads="1"/>
          </p:cNvSpPr>
          <p:nvPr/>
        </p:nvSpPr>
        <p:spPr bwMode="auto">
          <a:xfrm>
            <a:off x="900113" y="4292600"/>
            <a:ext cx="76327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כרך ב' ע"מ 25-36.</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225-229.</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algn="r" eaLnBrk="1" hangingPunct="1"/>
            <a:r>
              <a:rPr lang="he-IL" smtClean="0"/>
              <a:t>שימוש בקומבינטוריקה</a:t>
            </a:r>
            <a:endParaRPr lang="en-US" smtClean="0"/>
          </a:p>
        </p:txBody>
      </p:sp>
      <p:sp>
        <p:nvSpPr>
          <p:cNvPr id="293891" name="Rectangle 3"/>
          <p:cNvSpPr>
            <a:spLocks noGrp="1" noChangeArrowheads="1"/>
          </p:cNvSpPr>
          <p:nvPr>
            <p:ph type="body" idx="1"/>
          </p:nvPr>
        </p:nvSpPr>
        <p:spPr>
          <a:xfrm>
            <a:off x="395288" y="2017713"/>
            <a:ext cx="8559800" cy="4114800"/>
          </a:xfrm>
        </p:spPr>
        <p:txBody>
          <a:bodyPr/>
          <a:lstStyle/>
          <a:p>
            <a:pPr eaLnBrk="1" hangingPunct="1"/>
            <a:r>
              <a:rPr lang="he-IL" sz="2800" smtClean="0"/>
              <a:t>כאשר מרחב המדגם ו/או מאורע </a:t>
            </a:r>
            <a:r>
              <a:rPr lang="en-US" sz="2800" smtClean="0"/>
              <a:t>A</a:t>
            </a:r>
            <a:r>
              <a:rPr lang="he-IL" sz="2800" smtClean="0"/>
              <a:t> מורכב מהרבה אפשרויות ולא ניתן באופן מעשי לפרט (למנות) את כל האפשרויות (צירופים).</a:t>
            </a:r>
          </a:p>
          <a:p>
            <a:pPr lvl="1" eaLnBrk="1" hangingPunct="1"/>
            <a:r>
              <a:rPr lang="he-IL" sz="1800" b="1" smtClean="0"/>
              <a:t>מרחב המדגם  </a:t>
            </a:r>
            <a:r>
              <a:rPr lang="en-US" sz="1800" b="1" smtClean="0">
                <a:sym typeface="Symbol" pitchFamily="18" charset="2"/>
              </a:rPr>
              <a:t></a:t>
            </a:r>
            <a:r>
              <a:rPr lang="he-IL" sz="1800" smtClean="0">
                <a:sym typeface="Symbol" pitchFamily="18" charset="2"/>
              </a:rPr>
              <a:t> - אוסף כל התוצאות האפשריות של הניסוי המקרי (בקובייה: 1, 2, 3, 4, 5, 6).</a:t>
            </a:r>
          </a:p>
          <a:p>
            <a:pPr lvl="1" eaLnBrk="1" hangingPunct="1"/>
            <a:r>
              <a:rPr lang="he-IL" sz="1800" b="1" smtClean="0">
                <a:sym typeface="Symbol" pitchFamily="18" charset="2"/>
              </a:rPr>
              <a:t>מאורע </a:t>
            </a:r>
            <a:r>
              <a:rPr lang="en-US" sz="1800" b="1" smtClean="0">
                <a:sym typeface="Symbol" pitchFamily="18" charset="2"/>
              </a:rPr>
              <a:t>A</a:t>
            </a:r>
            <a:r>
              <a:rPr lang="he-IL" sz="1800" smtClean="0">
                <a:sym typeface="Symbol" pitchFamily="18" charset="2"/>
              </a:rPr>
              <a:t> – אוסף של מאורעות פשוטים ממרחב המדגם (לדוגמא מספרים זוגיים בקובייה: 2, 4, 6).</a:t>
            </a:r>
          </a:p>
          <a:p>
            <a:pPr lvl="1" eaLnBrk="1" hangingPunct="1"/>
            <a:r>
              <a:rPr lang="he-IL" sz="1800" smtClean="0">
                <a:sym typeface="Symbol" pitchFamily="18" charset="2"/>
              </a:rPr>
              <a:t>לדוגמא: ב 24 הטלות של שתי קוביות (מרחב המדגם) לא תתקבל התוצאה 6,6 (מאורע </a:t>
            </a:r>
            <a:r>
              <a:rPr lang="en-US" sz="1800" smtClean="0">
                <a:sym typeface="Symbol" pitchFamily="18" charset="2"/>
              </a:rPr>
              <a:t>A</a:t>
            </a:r>
            <a:r>
              <a:rPr lang="he-IL" sz="1800" smtClean="0">
                <a:sym typeface="Symbol" pitchFamily="18" charset="2"/>
              </a:rPr>
              <a:t>).</a:t>
            </a:r>
          </a:p>
          <a:p>
            <a:pPr lvl="1" eaLnBrk="1" hangingPunct="1"/>
            <a:r>
              <a:rPr lang="he-IL" sz="1800" smtClean="0">
                <a:sym typeface="Symbol" pitchFamily="18" charset="2"/>
              </a:rPr>
              <a:t>לשים לב מה שואלים, מספר האפשרויות או הסתברות.</a:t>
            </a:r>
          </a:p>
          <a:p>
            <a:pPr lvl="1" eaLnBrk="1" hangingPunct="1"/>
            <a:endParaRPr lang="he-IL" sz="1800" smtClean="0">
              <a:sym typeface="Symbol" pitchFamily="18" charset="2"/>
            </a:endParaRPr>
          </a:p>
          <a:p>
            <a:pPr eaLnBrk="1" hangingPunct="1"/>
            <a:endParaRPr lang="en-US" smtClean="0"/>
          </a:p>
        </p:txBody>
      </p:sp>
      <p:graphicFrame>
        <p:nvGraphicFramePr>
          <p:cNvPr id="293893" name="Object 5"/>
          <p:cNvGraphicFramePr>
            <a:graphicFrameLocks noChangeAspect="1"/>
          </p:cNvGraphicFramePr>
          <p:nvPr/>
        </p:nvGraphicFramePr>
        <p:xfrm>
          <a:off x="611188" y="4005263"/>
          <a:ext cx="1133475" cy="595312"/>
        </p:xfrm>
        <a:graphic>
          <a:graphicData uri="http://schemas.openxmlformats.org/presentationml/2006/ole">
            <p:oleObj spid="_x0000_s33794" name="משוואה" r:id="rId3" imgW="749160" imgH="393480" progId="Equation.3">
              <p:embed/>
            </p:oleObj>
          </a:graphicData>
        </a:graphic>
      </p:graphicFrame>
      <p:sp>
        <p:nvSpPr>
          <p:cNvPr id="293894"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fade">
                                      <p:cBhvr>
                                        <p:cTn id="7" dur="2000"/>
                                        <p:tgtEl>
                                          <p:spTgt spid="29389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animEffect transition="in" filter="fade">
                                      <p:cBhvr>
                                        <p:cTn id="11" dur="2000"/>
                                        <p:tgtEl>
                                          <p:spTgt spid="29389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animEffect transition="in" filter="fade">
                                      <p:cBhvr>
                                        <p:cTn id="15" dur="2000"/>
                                        <p:tgtEl>
                                          <p:spTgt spid="29389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animEffect transition="in" filter="fade">
                                      <p:cBhvr>
                                        <p:cTn id="19" dur="2000"/>
                                        <p:tgtEl>
                                          <p:spTgt spid="29389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3891">
                                            <p:txEl>
                                              <p:pRg st="4" end="4"/>
                                            </p:txEl>
                                          </p:spTgt>
                                        </p:tgtEl>
                                        <p:attrNameLst>
                                          <p:attrName>style.visibility</p:attrName>
                                        </p:attrNameLst>
                                      </p:cBhvr>
                                      <p:to>
                                        <p:strVal val="visible"/>
                                      </p:to>
                                    </p:set>
                                    <p:animEffect transition="in" filter="fade">
                                      <p:cBhvr>
                                        <p:cTn id="22" dur="2000"/>
                                        <p:tgtEl>
                                          <p:spTgt spid="293891">
                                            <p:txEl>
                                              <p:pRg st="4" end="4"/>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293893"/>
                                        </p:tgtEl>
                                        <p:attrNameLst>
                                          <p:attrName>style.visibility</p:attrName>
                                        </p:attrNameLst>
                                      </p:cBhvr>
                                      <p:to>
                                        <p:strVal val="visible"/>
                                      </p:to>
                                    </p:set>
                                    <p:anim calcmode="lin" valueType="num">
                                      <p:cBhvr>
                                        <p:cTn id="25" dur="1000" fill="hold"/>
                                        <p:tgtEl>
                                          <p:spTgt spid="293893"/>
                                        </p:tgtEl>
                                        <p:attrNameLst>
                                          <p:attrName>ppt_w</p:attrName>
                                        </p:attrNameLst>
                                      </p:cBhvr>
                                      <p:tavLst>
                                        <p:tav tm="0">
                                          <p:val>
                                            <p:strVal val="#ppt_w*0.70"/>
                                          </p:val>
                                        </p:tav>
                                        <p:tav tm="100000">
                                          <p:val>
                                            <p:strVal val="#ppt_w"/>
                                          </p:val>
                                        </p:tav>
                                      </p:tavLst>
                                    </p:anim>
                                    <p:anim calcmode="lin" valueType="num">
                                      <p:cBhvr>
                                        <p:cTn id="26" dur="1000" fill="hold"/>
                                        <p:tgtEl>
                                          <p:spTgt spid="293893"/>
                                        </p:tgtEl>
                                        <p:attrNameLst>
                                          <p:attrName>ppt_h</p:attrName>
                                        </p:attrNameLst>
                                      </p:cBhvr>
                                      <p:tavLst>
                                        <p:tav tm="0">
                                          <p:val>
                                            <p:strVal val="#ppt_h"/>
                                          </p:val>
                                        </p:tav>
                                        <p:tav tm="100000">
                                          <p:val>
                                            <p:strVal val="#ppt_h"/>
                                          </p:val>
                                        </p:tav>
                                      </p:tavLst>
                                    </p:anim>
                                    <p:animEffect transition="in" filter="fade">
                                      <p:cBhvr>
                                        <p:cTn id="27" dur="1000"/>
                                        <p:tgtEl>
                                          <p:spTgt spid="29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r" eaLnBrk="1" hangingPunct="1"/>
            <a:r>
              <a:rPr lang="he-IL" smtClean="0"/>
              <a:t>חוק המכפלה</a:t>
            </a:r>
            <a:endParaRPr lang="en-US" smtClean="0"/>
          </a:p>
        </p:txBody>
      </p:sp>
      <p:sp>
        <p:nvSpPr>
          <p:cNvPr id="294915" name="Rectangle 3"/>
          <p:cNvSpPr>
            <a:spLocks noGrp="1" noChangeArrowheads="1"/>
          </p:cNvSpPr>
          <p:nvPr>
            <p:ph type="body" idx="1"/>
          </p:nvPr>
        </p:nvSpPr>
        <p:spPr/>
        <p:txBody>
          <a:bodyPr/>
          <a:lstStyle/>
          <a:p>
            <a:pPr eaLnBrk="1" hangingPunct="1"/>
            <a:r>
              <a:rPr lang="he-IL" sz="2400" smtClean="0"/>
              <a:t>בסדרה בת </a:t>
            </a:r>
            <a:r>
              <a:rPr lang="en-US" sz="2400" smtClean="0"/>
              <a:t>K</a:t>
            </a:r>
            <a:r>
              <a:rPr lang="he-IL" sz="2400" smtClean="0"/>
              <a:t> ניסויים (שלבים) מספר התוצאות האפשריות </a:t>
            </a:r>
            <a:r>
              <a:rPr lang="en-US" sz="2400" smtClean="0"/>
              <a:t>N</a:t>
            </a:r>
            <a:r>
              <a:rPr lang="he-IL" sz="2400" smtClean="0"/>
              <a:t> (מרחב המדגם המלא) הינו המכפלה של מספר התוצאות האפשריות </a:t>
            </a:r>
            <a:r>
              <a:rPr lang="en-US" sz="2400" smtClean="0"/>
              <a:t>n</a:t>
            </a:r>
            <a:r>
              <a:rPr lang="en-US" sz="2400" baseline="-25000" smtClean="0"/>
              <a:t>1-k</a:t>
            </a:r>
            <a:r>
              <a:rPr lang="he-IL" sz="2400" smtClean="0"/>
              <a:t> בכל אחד מהניסויים (השלבים). </a:t>
            </a:r>
          </a:p>
          <a:p>
            <a:pPr lvl="1" eaLnBrk="1" hangingPunct="1"/>
            <a:r>
              <a:rPr lang="he-IL" sz="2000" smtClean="0"/>
              <a:t>לדוגמא:</a:t>
            </a:r>
            <a:r>
              <a:rPr lang="he-IL" sz="2000" baseline="-25000" smtClean="0"/>
              <a:t> </a:t>
            </a:r>
            <a:r>
              <a:rPr lang="he-IL" sz="2000" smtClean="0"/>
              <a:t>ניסוי מקרי מורכב מהטלת מטבע </a:t>
            </a:r>
            <a:r>
              <a:rPr lang="en-US" sz="2000" smtClean="0"/>
              <a:t>(n</a:t>
            </a:r>
            <a:r>
              <a:rPr lang="en-US" sz="2000" baseline="-25000" smtClean="0"/>
              <a:t>1</a:t>
            </a:r>
            <a:r>
              <a:rPr lang="en-US" sz="2000" smtClean="0"/>
              <a:t>)</a:t>
            </a:r>
            <a:r>
              <a:rPr lang="he-IL" sz="2000" smtClean="0"/>
              <a:t> ואח"כ קובייה </a:t>
            </a:r>
            <a:r>
              <a:rPr lang="en-US" sz="2000" smtClean="0"/>
              <a:t>(n</a:t>
            </a:r>
            <a:r>
              <a:rPr lang="en-US" sz="2000" baseline="-25000" smtClean="0"/>
              <a:t>2</a:t>
            </a:r>
            <a:r>
              <a:rPr lang="en-US" sz="2000" smtClean="0"/>
              <a:t>)</a:t>
            </a:r>
            <a:r>
              <a:rPr lang="he-IL" sz="2000" smtClean="0"/>
              <a:t>, מרחב המדגם הינו </a:t>
            </a:r>
            <a:r>
              <a:rPr lang="en-US" sz="2000" smtClean="0"/>
              <a:t>N=2*6=12</a:t>
            </a:r>
            <a:r>
              <a:rPr lang="he-IL" sz="2000" smtClean="0"/>
              <a:t>. </a:t>
            </a:r>
          </a:p>
          <a:p>
            <a:pPr lvl="1" eaLnBrk="1" hangingPunct="1"/>
            <a:r>
              <a:rPr lang="he-IL" sz="2000" smtClean="0"/>
              <a:t>דוגמא נוספת: מבחן מורכב מ 3 שאלות, בשאלה הראשונה 3 אופציות תשובה, בשנייה 5 ובשלישית 4. מה הסיכוי לנחש את כל התשובות?</a:t>
            </a:r>
          </a:p>
          <a:p>
            <a:pPr lvl="2" eaLnBrk="1" hangingPunct="1"/>
            <a:r>
              <a:rPr lang="en-US" sz="1800" smtClean="0"/>
              <a:t>N=3*5*4=60</a:t>
            </a:r>
            <a:r>
              <a:rPr lang="he-IL" sz="1800" smtClean="0"/>
              <a:t> (מרחב המדגם)</a:t>
            </a:r>
          </a:p>
          <a:p>
            <a:pPr lvl="2" eaLnBrk="1" hangingPunct="1"/>
            <a:r>
              <a:rPr lang="he-IL" sz="1800" smtClean="0"/>
              <a:t>ההסתברות לנחש נכון את שלושת התשובות 1/60. </a:t>
            </a:r>
            <a:endParaRPr lang="en-US" sz="1800" smtClean="0"/>
          </a:p>
        </p:txBody>
      </p:sp>
      <p:graphicFrame>
        <p:nvGraphicFramePr>
          <p:cNvPr id="294916" name="Object 4"/>
          <p:cNvGraphicFramePr>
            <a:graphicFrameLocks noChangeAspect="1"/>
          </p:cNvGraphicFramePr>
          <p:nvPr/>
        </p:nvGraphicFramePr>
        <p:xfrm>
          <a:off x="1403350" y="2852738"/>
          <a:ext cx="3527425" cy="360362"/>
        </p:xfrm>
        <a:graphic>
          <a:graphicData uri="http://schemas.openxmlformats.org/presentationml/2006/ole">
            <p:oleObj spid="_x0000_s34818" name="משוואה" r:id="rId3" imgW="1384200" imgH="177480" progId="Equation.3">
              <p:embed/>
            </p:oleObj>
          </a:graphicData>
        </a:graphic>
      </p:graphicFrame>
      <p:sp>
        <p:nvSpPr>
          <p:cNvPr id="294917" name="AutoShape 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94952" name="Object 40"/>
          <p:cNvGraphicFramePr>
            <a:graphicFrameLocks noChangeAspect="1"/>
          </p:cNvGraphicFramePr>
          <p:nvPr/>
        </p:nvGraphicFramePr>
        <p:xfrm>
          <a:off x="1331913" y="5013325"/>
          <a:ext cx="1133475" cy="595313"/>
        </p:xfrm>
        <a:graphic>
          <a:graphicData uri="http://schemas.openxmlformats.org/presentationml/2006/ole">
            <p:oleObj spid="_x0000_s34819" name="משוואה" r:id="rId5" imgW="7491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fade">
                                      <p:cBhvr>
                                        <p:cTn id="7" dur="2000"/>
                                        <p:tgtEl>
                                          <p:spTgt spid="29491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animEffect transition="in" filter="fade">
                                      <p:cBhvr>
                                        <p:cTn id="11" dur="2000"/>
                                        <p:tgtEl>
                                          <p:spTgt spid="29491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animEffect transition="in" filter="fade">
                                      <p:cBhvr>
                                        <p:cTn id="15" dur="2000"/>
                                        <p:tgtEl>
                                          <p:spTgt spid="29491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94915">
                                            <p:txEl>
                                              <p:pRg st="3" end="3"/>
                                            </p:txEl>
                                          </p:spTgt>
                                        </p:tgtEl>
                                        <p:attrNameLst>
                                          <p:attrName>style.visibility</p:attrName>
                                        </p:attrNameLst>
                                      </p:cBhvr>
                                      <p:to>
                                        <p:strVal val="visible"/>
                                      </p:to>
                                    </p:set>
                                    <p:animEffect transition="in" filter="fade">
                                      <p:cBhvr>
                                        <p:cTn id="19" dur="2000"/>
                                        <p:tgtEl>
                                          <p:spTgt spid="29491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94915">
                                            <p:txEl>
                                              <p:pRg st="4" end="4"/>
                                            </p:txEl>
                                          </p:spTgt>
                                        </p:tgtEl>
                                        <p:attrNameLst>
                                          <p:attrName>style.visibility</p:attrName>
                                        </p:attrNameLst>
                                      </p:cBhvr>
                                      <p:to>
                                        <p:strVal val="visible"/>
                                      </p:to>
                                    </p:set>
                                    <p:animEffect transition="in" filter="fade">
                                      <p:cBhvr>
                                        <p:cTn id="23" dur="2000"/>
                                        <p:tgtEl>
                                          <p:spTgt spid="294915">
                                            <p:txEl>
                                              <p:pRg st="4" end="4"/>
                                            </p:txEl>
                                          </p:spTgt>
                                        </p:tgtEl>
                                      </p:cBhvr>
                                    </p:animEffect>
                                  </p:childTnLst>
                                </p:cTn>
                              </p:par>
                            </p:childTnLst>
                          </p:cTn>
                        </p:par>
                        <p:par>
                          <p:cTn id="24" fill="hold">
                            <p:stCondLst>
                              <p:cond delay="10000"/>
                            </p:stCondLst>
                            <p:childTnLst>
                              <p:par>
                                <p:cTn id="25" presetID="55" presetClass="entr" presetSubtype="0" fill="hold" nodeType="afterEffect">
                                  <p:stCondLst>
                                    <p:cond delay="0"/>
                                  </p:stCondLst>
                                  <p:childTnLst>
                                    <p:set>
                                      <p:cBhvr>
                                        <p:cTn id="26" dur="1" fill="hold">
                                          <p:stCondLst>
                                            <p:cond delay="0"/>
                                          </p:stCondLst>
                                        </p:cTn>
                                        <p:tgtEl>
                                          <p:spTgt spid="294916"/>
                                        </p:tgtEl>
                                        <p:attrNameLst>
                                          <p:attrName>style.visibility</p:attrName>
                                        </p:attrNameLst>
                                      </p:cBhvr>
                                      <p:to>
                                        <p:strVal val="visible"/>
                                      </p:to>
                                    </p:set>
                                    <p:anim calcmode="lin" valueType="num">
                                      <p:cBhvr>
                                        <p:cTn id="27" dur="1000" fill="hold"/>
                                        <p:tgtEl>
                                          <p:spTgt spid="294916"/>
                                        </p:tgtEl>
                                        <p:attrNameLst>
                                          <p:attrName>ppt_w</p:attrName>
                                        </p:attrNameLst>
                                      </p:cBhvr>
                                      <p:tavLst>
                                        <p:tav tm="0">
                                          <p:val>
                                            <p:strVal val="#ppt_w*0.70"/>
                                          </p:val>
                                        </p:tav>
                                        <p:tav tm="100000">
                                          <p:val>
                                            <p:strVal val="#ppt_w"/>
                                          </p:val>
                                        </p:tav>
                                      </p:tavLst>
                                    </p:anim>
                                    <p:anim calcmode="lin" valueType="num">
                                      <p:cBhvr>
                                        <p:cTn id="28" dur="1000" fill="hold"/>
                                        <p:tgtEl>
                                          <p:spTgt spid="294916"/>
                                        </p:tgtEl>
                                        <p:attrNameLst>
                                          <p:attrName>ppt_h</p:attrName>
                                        </p:attrNameLst>
                                      </p:cBhvr>
                                      <p:tavLst>
                                        <p:tav tm="0">
                                          <p:val>
                                            <p:strVal val="#ppt_h"/>
                                          </p:val>
                                        </p:tav>
                                        <p:tav tm="100000">
                                          <p:val>
                                            <p:strVal val="#ppt_h"/>
                                          </p:val>
                                        </p:tav>
                                      </p:tavLst>
                                    </p:anim>
                                    <p:animEffect transition="in" filter="fade">
                                      <p:cBhvr>
                                        <p:cTn id="29" dur="1000"/>
                                        <p:tgtEl>
                                          <p:spTgt spid="294916"/>
                                        </p:tgtEl>
                                      </p:cBhvr>
                                    </p:animEffect>
                                  </p:childTnLst>
                                </p:cTn>
                              </p:par>
                              <p:par>
                                <p:cTn id="30" presetID="55" presetClass="entr" presetSubtype="0" fill="hold" nodeType="withEffect">
                                  <p:stCondLst>
                                    <p:cond delay="0"/>
                                  </p:stCondLst>
                                  <p:childTnLst>
                                    <p:set>
                                      <p:cBhvr>
                                        <p:cTn id="31" dur="1" fill="hold">
                                          <p:stCondLst>
                                            <p:cond delay="0"/>
                                          </p:stCondLst>
                                        </p:cTn>
                                        <p:tgtEl>
                                          <p:spTgt spid="294952"/>
                                        </p:tgtEl>
                                        <p:attrNameLst>
                                          <p:attrName>style.visibility</p:attrName>
                                        </p:attrNameLst>
                                      </p:cBhvr>
                                      <p:to>
                                        <p:strVal val="visible"/>
                                      </p:to>
                                    </p:set>
                                    <p:anim calcmode="lin" valueType="num">
                                      <p:cBhvr>
                                        <p:cTn id="32" dur="1000" fill="hold"/>
                                        <p:tgtEl>
                                          <p:spTgt spid="294952"/>
                                        </p:tgtEl>
                                        <p:attrNameLst>
                                          <p:attrName>ppt_w</p:attrName>
                                        </p:attrNameLst>
                                      </p:cBhvr>
                                      <p:tavLst>
                                        <p:tav tm="0">
                                          <p:val>
                                            <p:strVal val="#ppt_w*0.70"/>
                                          </p:val>
                                        </p:tav>
                                        <p:tav tm="100000">
                                          <p:val>
                                            <p:strVal val="#ppt_w"/>
                                          </p:val>
                                        </p:tav>
                                      </p:tavLst>
                                    </p:anim>
                                    <p:anim calcmode="lin" valueType="num">
                                      <p:cBhvr>
                                        <p:cTn id="33" dur="1000" fill="hold"/>
                                        <p:tgtEl>
                                          <p:spTgt spid="294952"/>
                                        </p:tgtEl>
                                        <p:attrNameLst>
                                          <p:attrName>ppt_h</p:attrName>
                                        </p:attrNameLst>
                                      </p:cBhvr>
                                      <p:tavLst>
                                        <p:tav tm="0">
                                          <p:val>
                                            <p:strVal val="#ppt_h"/>
                                          </p:val>
                                        </p:tav>
                                        <p:tav tm="100000">
                                          <p:val>
                                            <p:strVal val="#ppt_h"/>
                                          </p:val>
                                        </p:tav>
                                      </p:tavLst>
                                    </p:anim>
                                    <p:animEffect transition="in" filter="fade">
                                      <p:cBhvr>
                                        <p:cTn id="34" dur="10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2"/>
          <p:cNvSpPr>
            <a:spLocks noGrp="1" noChangeArrowheads="1"/>
          </p:cNvSpPr>
          <p:nvPr>
            <p:ph type="title"/>
          </p:nvPr>
        </p:nvSpPr>
        <p:spPr/>
        <p:txBody>
          <a:bodyPr/>
          <a:lstStyle/>
          <a:p>
            <a:pPr algn="r" eaLnBrk="1" hangingPunct="1"/>
            <a:r>
              <a:rPr lang="he-IL" smtClean="0"/>
              <a:t>חוק המכפלה: מדגמים סדורים עם החזרה</a:t>
            </a:r>
            <a:endParaRPr lang="en-US" smtClean="0"/>
          </a:p>
        </p:txBody>
      </p:sp>
      <p:sp>
        <p:nvSpPr>
          <p:cNvPr id="295939" name="Rectangle 3"/>
          <p:cNvSpPr>
            <a:spLocks noGrp="1" noChangeArrowheads="1"/>
          </p:cNvSpPr>
          <p:nvPr>
            <p:ph type="body" idx="1"/>
          </p:nvPr>
        </p:nvSpPr>
        <p:spPr>
          <a:xfrm>
            <a:off x="214313" y="1857375"/>
            <a:ext cx="8775700" cy="4435475"/>
          </a:xfrm>
        </p:spPr>
        <p:txBody>
          <a:bodyPr/>
          <a:lstStyle/>
          <a:p>
            <a:pPr eaLnBrk="1" hangingPunct="1"/>
            <a:r>
              <a:rPr lang="he-IL" sz="2400" b="1" smtClean="0"/>
              <a:t>סדור</a:t>
            </a:r>
            <a:r>
              <a:rPr lang="he-IL" sz="2400" smtClean="0"/>
              <a:t> – כאשר יש משמעות לסדר </a:t>
            </a:r>
            <a:r>
              <a:rPr lang="he-IL" sz="1400" smtClean="0"/>
              <a:t>(לדוגמא קודן)</a:t>
            </a:r>
            <a:r>
              <a:rPr lang="he-IL" sz="2400" smtClean="0"/>
              <a:t>. </a:t>
            </a:r>
          </a:p>
          <a:p>
            <a:pPr eaLnBrk="1" hangingPunct="1"/>
            <a:r>
              <a:rPr lang="he-IL" sz="2400" b="1" smtClean="0"/>
              <a:t>החזרה</a:t>
            </a:r>
            <a:r>
              <a:rPr lang="he-IL" sz="2400" smtClean="0"/>
              <a:t> – אותו איבר יכול להיבחר מספר פעמים </a:t>
            </a:r>
            <a:r>
              <a:rPr lang="he-IL" sz="1200" smtClean="0"/>
              <a:t>[האם מרחב המדגם מצטמצם או לא]</a:t>
            </a:r>
            <a:r>
              <a:rPr lang="he-IL" sz="2400" smtClean="0"/>
              <a:t>.</a:t>
            </a:r>
          </a:p>
          <a:p>
            <a:pPr lvl="1" eaLnBrk="1" hangingPunct="1"/>
            <a:r>
              <a:rPr lang="he-IL" sz="2000" smtClean="0"/>
              <a:t>בשק יש ארבעה כדורים ממסופרים מ 1 עד 4 </a:t>
            </a:r>
            <a:r>
              <a:rPr lang="en-US" sz="2000" smtClean="0"/>
              <a:t>(n=4)</a:t>
            </a:r>
            <a:r>
              <a:rPr lang="he-IL" sz="2000" smtClean="0"/>
              <a:t>. מוציאים כדור אחד רושמים את מספרו </a:t>
            </a:r>
            <a:r>
              <a:rPr lang="he-IL" sz="2000" b="1" smtClean="0"/>
              <a:t>ומחזירים אותו לשק</a:t>
            </a:r>
            <a:r>
              <a:rPr lang="he-IL" sz="2000" smtClean="0"/>
              <a:t>. חוזרים על התהליך 3 פעמים </a:t>
            </a:r>
            <a:r>
              <a:rPr lang="en-US" sz="2000" smtClean="0"/>
              <a:t>(k=3)</a:t>
            </a:r>
            <a:r>
              <a:rPr lang="he-IL" sz="2000" smtClean="0"/>
              <a:t>. מתקבלים שלושה מספרים </a:t>
            </a:r>
            <a:r>
              <a:rPr lang="he-IL" sz="2000" b="1" smtClean="0"/>
              <a:t>ע"פ סדר הופעתם</a:t>
            </a:r>
            <a:r>
              <a:rPr lang="he-IL" sz="2000" smtClean="0"/>
              <a:t>. כמה שלשות שונות ייתכנו?  </a:t>
            </a:r>
            <a:r>
              <a:rPr lang="en-US" sz="2000" smtClean="0"/>
              <a:t>N=4*4*4=64</a:t>
            </a:r>
          </a:p>
          <a:p>
            <a:pPr lvl="1" eaLnBrk="1" hangingPunct="1"/>
            <a:r>
              <a:rPr lang="he-IL" sz="2000" smtClean="0"/>
              <a:t>בשק יש שלושה כדורים ממסופרים מ 1 עד 3 </a:t>
            </a:r>
            <a:r>
              <a:rPr lang="en-US" sz="2000" smtClean="0"/>
              <a:t>(n=3)</a:t>
            </a:r>
            <a:r>
              <a:rPr lang="he-IL" sz="2000" smtClean="0"/>
              <a:t>. מוציאים כדור אחד רושמים את מספרו </a:t>
            </a:r>
            <a:r>
              <a:rPr lang="he-IL" sz="2000" b="1" smtClean="0"/>
              <a:t>ומחזירים אותו לשק</a:t>
            </a:r>
            <a:r>
              <a:rPr lang="he-IL" sz="2000" smtClean="0"/>
              <a:t>. חוזרים על התהליך 4 פעמים </a:t>
            </a:r>
            <a:r>
              <a:rPr lang="en-US" sz="2000" smtClean="0"/>
              <a:t>(k=4)</a:t>
            </a:r>
            <a:r>
              <a:rPr lang="he-IL" sz="2000" smtClean="0"/>
              <a:t>. מתקבלים ארבעה מספרים </a:t>
            </a:r>
            <a:r>
              <a:rPr lang="he-IL" sz="2000" b="1" smtClean="0"/>
              <a:t>ע"פ סדר הופעתם</a:t>
            </a:r>
            <a:r>
              <a:rPr lang="he-IL" sz="2000" smtClean="0"/>
              <a:t>. כמה רביעיות שונות ייתכנו?  </a:t>
            </a:r>
            <a:r>
              <a:rPr lang="en-US" sz="2000" smtClean="0"/>
              <a:t>N=3*3*3*3=81</a:t>
            </a:r>
          </a:p>
          <a:p>
            <a:pPr lvl="1" eaLnBrk="1" hangingPunct="1"/>
            <a:r>
              <a:rPr lang="he-IL" sz="2000" smtClean="0"/>
              <a:t>בכמה אופנים אפשר לבחור מדגם סדור עם החזרה בגודל 25 מאוכלוסייה בת 2000 פריטים?</a:t>
            </a:r>
          </a:p>
          <a:p>
            <a:pPr lvl="2" eaLnBrk="1" hangingPunct="1"/>
            <a:r>
              <a:rPr lang="en-US" sz="1800" smtClean="0"/>
              <a:t>k=25, n</a:t>
            </a:r>
            <a:r>
              <a:rPr lang="en-US" sz="1800" baseline="-25000" smtClean="0"/>
              <a:t>1-k</a:t>
            </a:r>
            <a:r>
              <a:rPr lang="en-US" sz="1800" smtClean="0"/>
              <a:t>=2000, N=2000</a:t>
            </a:r>
            <a:r>
              <a:rPr lang="en-US" sz="1800" baseline="30000" smtClean="0"/>
              <a:t>25</a:t>
            </a:r>
            <a:r>
              <a:rPr lang="en-US" sz="1800" smtClean="0"/>
              <a:t> </a:t>
            </a:r>
          </a:p>
          <a:p>
            <a:pPr lvl="1" eaLnBrk="1" hangingPunct="1"/>
            <a:endParaRPr lang="he-IL" sz="2000" smtClean="0"/>
          </a:p>
        </p:txBody>
      </p:sp>
      <p:graphicFrame>
        <p:nvGraphicFramePr>
          <p:cNvPr id="295941" name="Object 5"/>
          <p:cNvGraphicFramePr>
            <a:graphicFrameLocks noChangeAspect="1"/>
          </p:cNvGraphicFramePr>
          <p:nvPr/>
        </p:nvGraphicFramePr>
        <p:xfrm>
          <a:off x="571500" y="2071688"/>
          <a:ext cx="3527425" cy="360362"/>
        </p:xfrm>
        <a:graphic>
          <a:graphicData uri="http://schemas.openxmlformats.org/presentationml/2006/ole">
            <p:oleObj spid="_x0000_s35842" name="משוואה" r:id="rId3" imgW="1384200" imgH="177480" progId="Equation.3">
              <p:embed/>
            </p:oleObj>
          </a:graphicData>
        </a:graphic>
      </p:graphicFrame>
      <p:sp>
        <p:nvSpPr>
          <p:cNvPr id="295942"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95943" name="Group 7"/>
          <p:cNvGraphicFramePr>
            <a:graphicFrameLocks noGrp="1"/>
          </p:cNvGraphicFramePr>
          <p:nvPr/>
        </p:nvGraphicFramePr>
        <p:xfrm>
          <a:off x="142875" y="5072063"/>
          <a:ext cx="3313113" cy="1527175"/>
        </p:xfrm>
        <a:graphic>
          <a:graphicData uri="http://schemas.openxmlformats.org/drawingml/2006/table">
            <a:tbl>
              <a:tblPr rtl="1"/>
              <a:tblGrid>
                <a:gridCol w="1103313"/>
                <a:gridCol w="1106487"/>
                <a:gridCol w="1103313"/>
              </a:tblGrid>
              <a:tr h="509588">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dirty="0" smtClean="0">
                          <a:ln>
                            <a:noFill/>
                          </a:ln>
                          <a:solidFill>
                            <a:schemeClr val="tx1"/>
                          </a:solidFill>
                          <a:effectLst/>
                          <a:latin typeface="Times New Roman" pitchFamily="18" charset="0"/>
                          <a:cs typeface="Times New Roman" pitchFamily="18" charset="0"/>
                        </a:rPr>
                        <a:t>החזרה</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dirty="0" smtClean="0">
                          <a:ln>
                            <a:noFill/>
                          </a:ln>
                          <a:solidFill>
                            <a:schemeClr val="tx1"/>
                          </a:solidFill>
                          <a:effectLst/>
                          <a:latin typeface="Times New Roman" pitchFamily="18" charset="0"/>
                          <a:cs typeface="Times New Roman" pitchFamily="18" charset="0"/>
                        </a:rPr>
                        <a:t>סדור</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alpha val="50000"/>
                      </a:srgbClr>
                    </a:solidFill>
                  </a:tcPr>
                </a:tc>
              </a:tr>
              <a:tr h="5080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dirty="0" smtClean="0">
                          <a:ln>
                            <a:noFill/>
                          </a:ln>
                          <a:solidFill>
                            <a:schemeClr val="tx1"/>
                          </a:solidFill>
                          <a:effectLst/>
                          <a:latin typeface="Times New Roman" pitchFamily="18" charset="0"/>
                          <a:cs typeface="Times New Roman" pitchFamily="18" charset="0"/>
                        </a:rPr>
                        <a:t>כן</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30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8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dirty="0" smtClean="0">
                          <a:ln>
                            <a:noFill/>
                          </a:ln>
                          <a:solidFill>
                            <a:schemeClr val="tx1"/>
                          </a:solidFill>
                          <a:effectLst/>
                          <a:latin typeface="Times New Roman" pitchFamily="18" charset="0"/>
                          <a:cs typeface="Times New Roman" pitchFamily="18" charset="0"/>
                        </a:rPr>
                        <a:t>לא</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A91">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dirty="0" smtClean="0">
                          <a:ln>
                            <a:noFill/>
                          </a:ln>
                          <a:solidFill>
                            <a:schemeClr val="tx1"/>
                          </a:solidFill>
                          <a:effectLst/>
                          <a:latin typeface="Times New Roman" pitchFamily="18" charset="0"/>
                          <a:cs typeface="Times New Roman" pitchFamily="18" charset="0"/>
                        </a:rPr>
                        <a:t>לא למדנו</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pSp>
        <p:nvGrpSpPr>
          <p:cNvPr id="2" name="Group 32"/>
          <p:cNvGrpSpPr>
            <a:grpSpLocks/>
          </p:cNvGrpSpPr>
          <p:nvPr/>
        </p:nvGrpSpPr>
        <p:grpSpPr bwMode="auto">
          <a:xfrm>
            <a:off x="215900" y="5610225"/>
            <a:ext cx="2087563" cy="942975"/>
            <a:chOff x="114" y="3633"/>
            <a:chExt cx="1315" cy="594"/>
          </a:xfrm>
        </p:grpSpPr>
        <p:graphicFrame>
          <p:nvGraphicFramePr>
            <p:cNvPr id="35843" name="Object 26"/>
            <p:cNvGraphicFramePr>
              <a:graphicFrameLocks noChangeAspect="1"/>
            </p:cNvGraphicFramePr>
            <p:nvPr/>
          </p:nvGraphicFramePr>
          <p:xfrm>
            <a:off x="114" y="3633"/>
            <a:ext cx="544" cy="285"/>
          </p:xfrm>
          <a:graphic>
            <a:graphicData uri="http://schemas.openxmlformats.org/presentationml/2006/ole">
              <p:oleObj spid="_x0000_s35843" name="משוואה" r:id="rId5" imgW="799920" imgH="419040" progId="Equation.3">
                <p:embed/>
              </p:oleObj>
            </a:graphicData>
          </a:graphic>
        </p:graphicFrame>
        <p:graphicFrame>
          <p:nvGraphicFramePr>
            <p:cNvPr id="35844" name="Object 27"/>
            <p:cNvGraphicFramePr>
              <a:graphicFrameLocks noChangeAspect="1"/>
            </p:cNvGraphicFramePr>
            <p:nvPr/>
          </p:nvGraphicFramePr>
          <p:xfrm>
            <a:off x="793" y="3702"/>
            <a:ext cx="636" cy="145"/>
          </p:xfrm>
          <a:graphic>
            <a:graphicData uri="http://schemas.openxmlformats.org/presentationml/2006/ole">
              <p:oleObj spid="_x0000_s35844" name="משוואה" r:id="rId6" imgW="838080" imgH="190440" progId="Equation.3">
                <p:embed/>
              </p:oleObj>
            </a:graphicData>
          </a:graphic>
        </p:graphicFrame>
        <p:graphicFrame>
          <p:nvGraphicFramePr>
            <p:cNvPr id="35845" name="Object 28"/>
            <p:cNvGraphicFramePr>
              <a:graphicFrameLocks noChangeAspect="1"/>
            </p:cNvGraphicFramePr>
            <p:nvPr/>
          </p:nvGraphicFramePr>
          <p:xfrm>
            <a:off x="114" y="3974"/>
            <a:ext cx="590" cy="253"/>
          </p:xfrm>
          <a:graphic>
            <a:graphicData uri="http://schemas.openxmlformats.org/presentationml/2006/ole">
              <p:oleObj spid="_x0000_s35845" name="משוואה" r:id="rId7" imgW="977760" imgH="419040" progId="Equation.3">
                <p:embed/>
              </p:oleObj>
            </a:graphicData>
          </a:graphic>
        </p:graphicFrame>
      </p:grpSp>
      <p:sp>
        <p:nvSpPr>
          <p:cNvPr id="295965" name="Line 29"/>
          <p:cNvSpPr>
            <a:spLocks noChangeShapeType="1"/>
          </p:cNvSpPr>
          <p:nvPr/>
        </p:nvSpPr>
        <p:spPr bwMode="auto">
          <a:xfrm flipH="1">
            <a:off x="2376488" y="5072063"/>
            <a:ext cx="1079500" cy="503237"/>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95941"/>
                                        </p:tgtEl>
                                        <p:attrNameLst>
                                          <p:attrName>style.visibility</p:attrName>
                                        </p:attrNameLst>
                                      </p:cBhvr>
                                      <p:to>
                                        <p:strVal val="visible"/>
                                      </p:to>
                                    </p:set>
                                    <p:anim calcmode="lin" valueType="num">
                                      <p:cBhvr>
                                        <p:cTn id="7" dur="1000" fill="hold"/>
                                        <p:tgtEl>
                                          <p:spTgt spid="295941"/>
                                        </p:tgtEl>
                                        <p:attrNameLst>
                                          <p:attrName>ppt_w</p:attrName>
                                        </p:attrNameLst>
                                      </p:cBhvr>
                                      <p:tavLst>
                                        <p:tav tm="0">
                                          <p:val>
                                            <p:strVal val="#ppt_w*0.70"/>
                                          </p:val>
                                        </p:tav>
                                        <p:tav tm="100000">
                                          <p:val>
                                            <p:strVal val="#ppt_w"/>
                                          </p:val>
                                        </p:tav>
                                      </p:tavLst>
                                    </p:anim>
                                    <p:anim calcmode="lin" valueType="num">
                                      <p:cBhvr>
                                        <p:cTn id="8" dur="1000" fill="hold"/>
                                        <p:tgtEl>
                                          <p:spTgt spid="295941"/>
                                        </p:tgtEl>
                                        <p:attrNameLst>
                                          <p:attrName>ppt_h</p:attrName>
                                        </p:attrNameLst>
                                      </p:cBhvr>
                                      <p:tavLst>
                                        <p:tav tm="0">
                                          <p:val>
                                            <p:strVal val="#ppt_h"/>
                                          </p:val>
                                        </p:tav>
                                        <p:tav tm="100000">
                                          <p:val>
                                            <p:strVal val="#ppt_h"/>
                                          </p:val>
                                        </p:tav>
                                      </p:tavLst>
                                    </p:anim>
                                    <p:animEffect transition="in" filter="fade">
                                      <p:cBhvr>
                                        <p:cTn id="9" dur="1000"/>
                                        <p:tgtEl>
                                          <p:spTgt spid="295941"/>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95939">
                                            <p:txEl>
                                              <p:pRg st="0" end="0"/>
                                            </p:txEl>
                                          </p:spTgt>
                                        </p:tgtEl>
                                        <p:attrNameLst>
                                          <p:attrName>style.visibility</p:attrName>
                                        </p:attrNameLst>
                                      </p:cBhvr>
                                      <p:to>
                                        <p:strVal val="visible"/>
                                      </p:to>
                                    </p:set>
                                    <p:animEffect transition="in" filter="fade">
                                      <p:cBhvr>
                                        <p:cTn id="13" dur="2000"/>
                                        <p:tgtEl>
                                          <p:spTgt spid="295939">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295939">
                                            <p:txEl>
                                              <p:pRg st="1" end="1"/>
                                            </p:txEl>
                                          </p:spTgt>
                                        </p:tgtEl>
                                        <p:attrNameLst>
                                          <p:attrName>style.visibility</p:attrName>
                                        </p:attrNameLst>
                                      </p:cBhvr>
                                      <p:to>
                                        <p:strVal val="visible"/>
                                      </p:to>
                                    </p:set>
                                    <p:animEffect transition="in" filter="fade">
                                      <p:cBhvr>
                                        <p:cTn id="17" dur="2000"/>
                                        <p:tgtEl>
                                          <p:spTgt spid="295939">
                                            <p:txEl>
                                              <p:pRg st="1" end="1"/>
                                            </p:txEl>
                                          </p:spTgt>
                                        </p:tgtEl>
                                      </p:cBhvr>
                                    </p:animEffect>
                                  </p:childTnLst>
                                </p:cTn>
                              </p:par>
                            </p:childTnLst>
                          </p:cTn>
                        </p:par>
                        <p:par>
                          <p:cTn id="18" fill="hold">
                            <p:stCondLst>
                              <p:cond delay="5000"/>
                            </p:stCondLst>
                            <p:childTnLst>
                              <p:par>
                                <p:cTn id="19" presetID="29" presetClass="entr" presetSubtype="0" fill="hold" nodeType="afterEffect">
                                  <p:stCondLst>
                                    <p:cond delay="0"/>
                                  </p:stCondLst>
                                  <p:childTnLst>
                                    <p:set>
                                      <p:cBhvr>
                                        <p:cTn id="20" dur="1" fill="hold">
                                          <p:stCondLst>
                                            <p:cond delay="0"/>
                                          </p:stCondLst>
                                        </p:cTn>
                                        <p:tgtEl>
                                          <p:spTgt spid="295943"/>
                                        </p:tgtEl>
                                        <p:attrNameLst>
                                          <p:attrName>style.visibility</p:attrName>
                                        </p:attrNameLst>
                                      </p:cBhvr>
                                      <p:to>
                                        <p:strVal val="visible"/>
                                      </p:to>
                                    </p:set>
                                    <p:anim calcmode="lin" valueType="num">
                                      <p:cBhvr>
                                        <p:cTn id="21" dur="1000" fill="hold"/>
                                        <p:tgtEl>
                                          <p:spTgt spid="295943"/>
                                        </p:tgtEl>
                                        <p:attrNameLst>
                                          <p:attrName>ppt_x</p:attrName>
                                        </p:attrNameLst>
                                      </p:cBhvr>
                                      <p:tavLst>
                                        <p:tav tm="0">
                                          <p:val>
                                            <p:strVal val="#ppt_x-.2"/>
                                          </p:val>
                                        </p:tav>
                                        <p:tav tm="100000">
                                          <p:val>
                                            <p:strVal val="#ppt_x"/>
                                          </p:val>
                                        </p:tav>
                                      </p:tavLst>
                                    </p:anim>
                                    <p:anim calcmode="lin" valueType="num">
                                      <p:cBhvr>
                                        <p:cTn id="22" dur="1000" fill="hold"/>
                                        <p:tgtEl>
                                          <p:spTgt spid="29594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95943"/>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295965"/>
                                        </p:tgtEl>
                                        <p:attrNameLst>
                                          <p:attrName>style.visibility</p:attrName>
                                        </p:attrNameLst>
                                      </p:cBhvr>
                                      <p:to>
                                        <p:strVal val="visible"/>
                                      </p:to>
                                    </p:set>
                                    <p:anim calcmode="lin" valueType="num">
                                      <p:cBhvr>
                                        <p:cTn id="26" dur="1000" fill="hold"/>
                                        <p:tgtEl>
                                          <p:spTgt spid="295965"/>
                                        </p:tgtEl>
                                        <p:attrNameLst>
                                          <p:attrName>ppt_x</p:attrName>
                                        </p:attrNameLst>
                                      </p:cBhvr>
                                      <p:tavLst>
                                        <p:tav tm="0">
                                          <p:val>
                                            <p:strVal val="#ppt_x-.2"/>
                                          </p:val>
                                        </p:tav>
                                        <p:tav tm="100000">
                                          <p:val>
                                            <p:strVal val="#ppt_x"/>
                                          </p:val>
                                        </p:tav>
                                      </p:tavLst>
                                    </p:anim>
                                    <p:anim calcmode="lin" valueType="num">
                                      <p:cBhvr>
                                        <p:cTn id="27" dur="1000" fill="hold"/>
                                        <p:tgtEl>
                                          <p:spTgt spid="29596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95965"/>
                                        </p:tgtEl>
                                      </p:cBhvr>
                                    </p:animEffect>
                                  </p:childTnLst>
                                </p:cTn>
                              </p:par>
                              <p:par>
                                <p:cTn id="29" presetID="29"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ppt_x</p:attrName>
                                        </p:attrNameLst>
                                      </p:cBhvr>
                                      <p:tavLst>
                                        <p:tav tm="0">
                                          <p:val>
                                            <p:strVal val="#ppt_x-.2"/>
                                          </p:val>
                                        </p:tav>
                                        <p:tav tm="100000">
                                          <p:val>
                                            <p:strVal val="#ppt_x"/>
                                          </p:val>
                                        </p:tav>
                                      </p:tavLst>
                                    </p:anim>
                                    <p:anim calcmode="lin" valueType="num">
                                      <p:cBhvr>
                                        <p:cTn id="3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95939">
                                            <p:txEl>
                                              <p:pRg st="2" end="2"/>
                                            </p:txEl>
                                          </p:spTgt>
                                        </p:tgtEl>
                                        <p:attrNameLst>
                                          <p:attrName>style.visibility</p:attrName>
                                        </p:attrNameLst>
                                      </p:cBhvr>
                                      <p:to>
                                        <p:strVal val="visible"/>
                                      </p:to>
                                    </p:set>
                                    <p:animEffect transition="in" filter="fade">
                                      <p:cBhvr>
                                        <p:cTn id="37" dur="2000"/>
                                        <p:tgtEl>
                                          <p:spTgt spid="29593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5939">
                                            <p:txEl>
                                              <p:pRg st="3" end="3"/>
                                            </p:txEl>
                                          </p:spTgt>
                                        </p:tgtEl>
                                        <p:attrNameLst>
                                          <p:attrName>style.visibility</p:attrName>
                                        </p:attrNameLst>
                                      </p:cBhvr>
                                      <p:to>
                                        <p:strVal val="visible"/>
                                      </p:to>
                                    </p:set>
                                    <p:animEffect transition="in" filter="fade">
                                      <p:cBhvr>
                                        <p:cTn id="42" dur="2000"/>
                                        <p:tgtEl>
                                          <p:spTgt spid="29593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5939">
                                            <p:txEl>
                                              <p:pRg st="4" end="4"/>
                                            </p:txEl>
                                          </p:spTgt>
                                        </p:tgtEl>
                                        <p:attrNameLst>
                                          <p:attrName>style.visibility</p:attrName>
                                        </p:attrNameLst>
                                      </p:cBhvr>
                                      <p:to>
                                        <p:strVal val="visible"/>
                                      </p:to>
                                    </p:set>
                                    <p:animEffect transition="in" filter="fade">
                                      <p:cBhvr>
                                        <p:cTn id="47" dur="2000"/>
                                        <p:tgtEl>
                                          <p:spTgt spid="295939">
                                            <p:txEl>
                                              <p:pRg st="4" end="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5939">
                                            <p:txEl>
                                              <p:pRg st="5" end="5"/>
                                            </p:txEl>
                                          </p:spTgt>
                                        </p:tgtEl>
                                        <p:attrNameLst>
                                          <p:attrName>style.visibility</p:attrName>
                                        </p:attrNameLst>
                                      </p:cBhvr>
                                      <p:to>
                                        <p:strVal val="visible"/>
                                      </p:to>
                                    </p:set>
                                    <p:animEffect transition="in" filter="fade">
                                      <p:cBhvr>
                                        <p:cTn id="50" dur="2000"/>
                                        <p:tgtEl>
                                          <p:spTgt spid="295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6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50938" y="1152525"/>
            <a:ext cx="7793037" cy="608013"/>
          </a:xfrm>
        </p:spPr>
        <p:txBody>
          <a:bodyPr/>
          <a:lstStyle/>
          <a:p>
            <a:pPr algn="r" eaLnBrk="1" hangingPunct="1"/>
            <a:r>
              <a:rPr lang="he-IL" smtClean="0"/>
              <a:t>משתנים: איכותי // כמותי</a:t>
            </a:r>
            <a:endParaRPr lang="en-US" smtClean="0"/>
          </a:p>
        </p:txBody>
      </p:sp>
      <p:sp>
        <p:nvSpPr>
          <p:cNvPr id="70659" name="Rectangle 3"/>
          <p:cNvSpPr>
            <a:spLocks noGrp="1" noChangeArrowheads="1"/>
          </p:cNvSpPr>
          <p:nvPr>
            <p:ph type="body" idx="1"/>
          </p:nvPr>
        </p:nvSpPr>
        <p:spPr>
          <a:xfrm>
            <a:off x="1182688" y="2017713"/>
            <a:ext cx="7781925" cy="4506912"/>
          </a:xfrm>
        </p:spPr>
        <p:txBody>
          <a:bodyPr/>
          <a:lstStyle/>
          <a:p>
            <a:pPr eaLnBrk="1" hangingPunct="1"/>
            <a:r>
              <a:rPr lang="he-IL" altLang="en-US" smtClean="0"/>
              <a:t>משתנה – יכול לקבל ערכים שונים.</a:t>
            </a:r>
          </a:p>
          <a:p>
            <a:pPr eaLnBrk="1" hangingPunct="1"/>
            <a:endParaRPr lang="he-IL" altLang="en-US" sz="1800" smtClean="0"/>
          </a:p>
          <a:p>
            <a:pPr eaLnBrk="1" hangingPunct="1"/>
            <a:r>
              <a:rPr lang="he-IL" altLang="en-US" smtClean="0"/>
              <a:t>משתנה איכותי – משתנה שאין לו משמעות מספרית.</a:t>
            </a:r>
            <a:endParaRPr lang="en-US" smtClean="0"/>
          </a:p>
          <a:p>
            <a:pPr lvl="1" eaLnBrk="1" hangingPunct="1"/>
            <a:r>
              <a:rPr lang="he-IL" altLang="en-US" smtClean="0"/>
              <a:t>דוגמאות: </a:t>
            </a:r>
            <a:r>
              <a:rPr lang="he-IL" smtClean="0"/>
              <a:t>מין, צבע עיניים ומצב משפחתי</a:t>
            </a:r>
          </a:p>
          <a:p>
            <a:pPr lvl="1" eaLnBrk="1" hangingPunct="1"/>
            <a:endParaRPr lang="he-IL" sz="1800" smtClean="0"/>
          </a:p>
          <a:p>
            <a:pPr eaLnBrk="1" hangingPunct="1"/>
            <a:r>
              <a:rPr lang="he-IL" smtClean="0"/>
              <a:t>משתנה כמותי – משתנה שיש לו משמעות מספרית.</a:t>
            </a:r>
          </a:p>
          <a:p>
            <a:pPr lvl="1" eaLnBrk="1" hangingPunct="1"/>
            <a:r>
              <a:rPr lang="he-IL" smtClean="0"/>
              <a:t>דוגמאות: גיל, משקל ומספר ילדים</a:t>
            </a:r>
            <a:endParaRPr lang="en-US" smtClean="0"/>
          </a:p>
        </p:txBody>
      </p:sp>
      <p:sp>
        <p:nvSpPr>
          <p:cNvPr id="70660"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1000" fill="hold"/>
                                        <p:tgtEl>
                                          <p:spTgt spid="706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06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5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p:cTn id="13" dur="1000" fill="hold"/>
                                        <p:tgtEl>
                                          <p:spTgt spid="70659">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70659">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70659">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 calcmode="lin" valueType="num">
                                      <p:cBhvr>
                                        <p:cTn id="19" dur="1000" fill="hold"/>
                                        <p:tgtEl>
                                          <p:spTgt spid="7065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7065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70659">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0659">
                                            <p:txEl>
                                              <p:pRg st="5" end="5"/>
                                            </p:txEl>
                                          </p:spTgt>
                                        </p:tgtEl>
                                        <p:attrNameLst>
                                          <p:attrName>style.visibility</p:attrName>
                                        </p:attrNameLst>
                                      </p:cBhvr>
                                      <p:to>
                                        <p:strVal val="visible"/>
                                      </p:to>
                                    </p:set>
                                    <p:anim calcmode="lin" valueType="num">
                                      <p:cBhvr>
                                        <p:cTn id="25" dur="1000" fill="hold"/>
                                        <p:tgtEl>
                                          <p:spTgt spid="70659">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70659">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70659">
                                            <p:txEl>
                                              <p:pRg st="5" end="5"/>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70659">
                                            <p:txEl>
                                              <p:pRg st="6" end="6"/>
                                            </p:txEl>
                                          </p:spTgt>
                                        </p:tgtEl>
                                        <p:attrNameLst>
                                          <p:attrName>style.visibility</p:attrName>
                                        </p:attrNameLst>
                                      </p:cBhvr>
                                      <p:to>
                                        <p:strVal val="visible"/>
                                      </p:to>
                                    </p:set>
                                    <p:anim calcmode="lin" valueType="num">
                                      <p:cBhvr>
                                        <p:cTn id="31" dur="1000" fill="hold"/>
                                        <p:tgtEl>
                                          <p:spTgt spid="70659">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70659">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2"/>
          <p:cNvSpPr>
            <a:spLocks noGrp="1" noChangeArrowheads="1"/>
          </p:cNvSpPr>
          <p:nvPr>
            <p:ph type="title"/>
          </p:nvPr>
        </p:nvSpPr>
        <p:spPr/>
        <p:txBody>
          <a:bodyPr/>
          <a:lstStyle/>
          <a:p>
            <a:pPr algn="r" eaLnBrk="1" hangingPunct="1"/>
            <a:r>
              <a:rPr lang="he-IL" sz="4000" smtClean="0"/>
              <a:t>חוק המכפלה: מדגמים סדורים עם החזרה (2)</a:t>
            </a:r>
            <a:endParaRPr lang="en-US" sz="4000" smtClean="0"/>
          </a:p>
        </p:txBody>
      </p:sp>
      <p:sp>
        <p:nvSpPr>
          <p:cNvPr id="296963" name="Rectangle 3"/>
          <p:cNvSpPr>
            <a:spLocks noGrp="1" noChangeArrowheads="1"/>
          </p:cNvSpPr>
          <p:nvPr>
            <p:ph type="body" idx="1"/>
          </p:nvPr>
        </p:nvSpPr>
        <p:spPr>
          <a:xfrm>
            <a:off x="179388" y="2017713"/>
            <a:ext cx="8775700" cy="4435475"/>
          </a:xfrm>
        </p:spPr>
        <p:txBody>
          <a:bodyPr/>
          <a:lstStyle/>
          <a:p>
            <a:pPr eaLnBrk="1" hangingPunct="1">
              <a:lnSpc>
                <a:spcPct val="95000"/>
              </a:lnSpc>
            </a:pPr>
            <a:r>
              <a:rPr lang="he-IL" sz="2000" smtClean="0"/>
              <a:t>באוניברסיטה מסוימת לומדים 8000 סטודנטים וצריך לאייש שלושה תפקידים </a:t>
            </a:r>
            <a:r>
              <a:rPr lang="he-IL" sz="2000" b="1" smtClean="0"/>
              <a:t>שונים</a:t>
            </a:r>
            <a:r>
              <a:rPr lang="he-IL" sz="2000" smtClean="0"/>
              <a:t> לוועד [סדר] וסטודנט יכול לאייש </a:t>
            </a:r>
            <a:r>
              <a:rPr lang="he-IL" sz="2000" b="1" smtClean="0"/>
              <a:t>מספר תפקידים</a:t>
            </a:r>
            <a:r>
              <a:rPr lang="he-IL" sz="2000" smtClean="0"/>
              <a:t> [החזרה]. כמה אפשרויות לבחירת וועד יש?</a:t>
            </a:r>
          </a:p>
          <a:p>
            <a:pPr lvl="1" eaLnBrk="1" hangingPunct="1">
              <a:lnSpc>
                <a:spcPct val="95000"/>
              </a:lnSpc>
            </a:pPr>
            <a:r>
              <a:rPr lang="en-US" sz="1800" smtClean="0"/>
              <a:t>k=3</a:t>
            </a:r>
            <a:endParaRPr lang="he-IL" sz="1800" smtClean="0"/>
          </a:p>
          <a:p>
            <a:pPr lvl="1" eaLnBrk="1" hangingPunct="1">
              <a:lnSpc>
                <a:spcPct val="95000"/>
              </a:lnSpc>
            </a:pPr>
            <a:r>
              <a:rPr lang="en-US" sz="1800" smtClean="0"/>
              <a:t>n</a:t>
            </a:r>
            <a:r>
              <a:rPr lang="en-US" sz="1800" baseline="-25000" smtClean="0"/>
              <a:t>1</a:t>
            </a:r>
            <a:r>
              <a:rPr lang="en-US" sz="1800" smtClean="0"/>
              <a:t>=8000, n</a:t>
            </a:r>
            <a:r>
              <a:rPr lang="en-US" sz="1800" baseline="-25000" smtClean="0"/>
              <a:t>2</a:t>
            </a:r>
            <a:r>
              <a:rPr lang="en-US" sz="1800" smtClean="0"/>
              <a:t>=8000, n</a:t>
            </a:r>
            <a:r>
              <a:rPr lang="en-US" sz="1800" baseline="-25000" smtClean="0"/>
              <a:t>3</a:t>
            </a:r>
            <a:r>
              <a:rPr lang="en-US" sz="1800" smtClean="0"/>
              <a:t>=8000 / N=8000</a:t>
            </a:r>
            <a:r>
              <a:rPr lang="en-US" sz="1800" baseline="30000" smtClean="0"/>
              <a:t>3</a:t>
            </a:r>
            <a:endParaRPr lang="he-IL" sz="1800" baseline="30000" smtClean="0"/>
          </a:p>
          <a:p>
            <a:pPr eaLnBrk="1" hangingPunct="1">
              <a:lnSpc>
                <a:spcPct val="80000"/>
              </a:lnSpc>
            </a:pPr>
            <a:endParaRPr lang="he-IL" sz="2000" smtClean="0"/>
          </a:p>
          <a:p>
            <a:pPr eaLnBrk="1" hangingPunct="1">
              <a:lnSpc>
                <a:spcPct val="80000"/>
              </a:lnSpc>
            </a:pPr>
            <a:r>
              <a:rPr lang="he-IL" sz="2000" smtClean="0"/>
              <a:t>מה ההסתברות כי בארבע הטלות של קובייה לא תתקבל התוצאה 6 (מאורע </a:t>
            </a:r>
            <a:r>
              <a:rPr lang="en-US" sz="2000" smtClean="0"/>
              <a:t>A</a:t>
            </a:r>
            <a:r>
              <a:rPr lang="he-IL" sz="2000" smtClean="0"/>
              <a:t>).</a:t>
            </a:r>
          </a:p>
          <a:p>
            <a:pPr lvl="1" eaLnBrk="1" hangingPunct="1">
              <a:lnSpc>
                <a:spcPct val="80000"/>
              </a:lnSpc>
            </a:pPr>
            <a:r>
              <a:rPr lang="he-IL" sz="1800" smtClean="0"/>
              <a:t>מרחב המדגם: </a:t>
            </a:r>
            <a:r>
              <a:rPr lang="en-US" sz="1800" smtClean="0"/>
              <a:t>n</a:t>
            </a:r>
            <a:r>
              <a:rPr lang="en-US" sz="1800" baseline="-25000" smtClean="0"/>
              <a:t>1-k</a:t>
            </a:r>
            <a:r>
              <a:rPr lang="en-US" sz="1800" smtClean="0"/>
              <a:t>=6, k=4, N=6</a:t>
            </a:r>
            <a:r>
              <a:rPr lang="en-US" sz="1800" baseline="30000" smtClean="0"/>
              <a:t>4</a:t>
            </a:r>
            <a:r>
              <a:rPr lang="he-IL" sz="1800" smtClean="0"/>
              <a:t> </a:t>
            </a:r>
          </a:p>
          <a:p>
            <a:pPr lvl="1" eaLnBrk="1" hangingPunct="1">
              <a:lnSpc>
                <a:spcPct val="80000"/>
              </a:lnSpc>
            </a:pPr>
            <a:r>
              <a:rPr lang="he-IL" sz="1800" smtClean="0"/>
              <a:t>מספר המאורעות הפשוטים במאורע </a:t>
            </a:r>
            <a:r>
              <a:rPr lang="en-US" sz="1800" smtClean="0"/>
              <a:t>A</a:t>
            </a:r>
            <a:r>
              <a:rPr lang="he-IL" sz="1800" smtClean="0"/>
              <a:t>: </a:t>
            </a:r>
            <a:r>
              <a:rPr lang="en-US" sz="1800" smtClean="0"/>
              <a:t>n</a:t>
            </a:r>
            <a:r>
              <a:rPr lang="en-US" sz="1800" baseline="-25000" smtClean="0"/>
              <a:t>1-k</a:t>
            </a:r>
            <a:r>
              <a:rPr lang="en-US" sz="1800" smtClean="0"/>
              <a:t>=5, k=4, N=5</a:t>
            </a:r>
            <a:r>
              <a:rPr lang="en-US" sz="1800" baseline="30000" smtClean="0"/>
              <a:t>4</a:t>
            </a:r>
            <a:r>
              <a:rPr lang="he-IL" sz="1800" smtClean="0"/>
              <a:t> </a:t>
            </a:r>
          </a:p>
          <a:p>
            <a:pPr lvl="1" eaLnBrk="1" hangingPunct="1">
              <a:lnSpc>
                <a:spcPct val="80000"/>
              </a:lnSpc>
            </a:pPr>
            <a:r>
              <a:rPr lang="he-IL" sz="1800" smtClean="0"/>
              <a:t>ולכן </a:t>
            </a:r>
          </a:p>
          <a:p>
            <a:pPr lvl="1" eaLnBrk="1" hangingPunct="1">
              <a:lnSpc>
                <a:spcPct val="80000"/>
              </a:lnSpc>
              <a:buFont typeface="Wingdings" pitchFamily="2" charset="2"/>
              <a:buNone/>
            </a:pPr>
            <a:endParaRPr lang="he-IL" sz="1800" smtClean="0"/>
          </a:p>
          <a:p>
            <a:pPr eaLnBrk="1" hangingPunct="1">
              <a:lnSpc>
                <a:spcPct val="80000"/>
              </a:lnSpc>
            </a:pPr>
            <a:r>
              <a:rPr lang="he-IL" sz="2000" smtClean="0"/>
              <a:t>מה ההסתברות כי ב 24 הטלות של שתי קוביות לא תתקבל התוצאה 6,6 אפילו פעם אחת.</a:t>
            </a:r>
          </a:p>
          <a:p>
            <a:pPr lvl="1" eaLnBrk="1" hangingPunct="1">
              <a:lnSpc>
                <a:spcPct val="80000"/>
              </a:lnSpc>
            </a:pPr>
            <a:r>
              <a:rPr lang="he-IL" sz="1800" smtClean="0"/>
              <a:t>מרחב המדגם: </a:t>
            </a:r>
            <a:r>
              <a:rPr lang="en-US" sz="1800" smtClean="0"/>
              <a:t>n</a:t>
            </a:r>
            <a:r>
              <a:rPr lang="en-US" sz="1800" baseline="-25000" smtClean="0"/>
              <a:t>1-k</a:t>
            </a:r>
            <a:r>
              <a:rPr lang="en-US" sz="1800" smtClean="0"/>
              <a:t>=36, k=24, N=36</a:t>
            </a:r>
            <a:r>
              <a:rPr lang="en-US" sz="1800" baseline="30000" smtClean="0"/>
              <a:t>24</a:t>
            </a:r>
            <a:r>
              <a:rPr lang="he-IL" sz="1800" smtClean="0"/>
              <a:t> </a:t>
            </a:r>
          </a:p>
          <a:p>
            <a:pPr lvl="1" eaLnBrk="1" hangingPunct="1">
              <a:lnSpc>
                <a:spcPct val="80000"/>
              </a:lnSpc>
            </a:pPr>
            <a:r>
              <a:rPr lang="he-IL" sz="1800" smtClean="0"/>
              <a:t>מספר המאורעות הפשוטים במאורע </a:t>
            </a:r>
            <a:r>
              <a:rPr lang="en-US" sz="1800" smtClean="0"/>
              <a:t>A</a:t>
            </a:r>
            <a:r>
              <a:rPr lang="he-IL" sz="1800" smtClean="0"/>
              <a:t>: </a:t>
            </a:r>
            <a:r>
              <a:rPr lang="en-US" sz="1800" smtClean="0"/>
              <a:t>n</a:t>
            </a:r>
            <a:r>
              <a:rPr lang="en-US" sz="1800" baseline="-25000" smtClean="0"/>
              <a:t>1-k</a:t>
            </a:r>
            <a:r>
              <a:rPr lang="en-US" sz="1800" smtClean="0"/>
              <a:t>=35, k=24, N=35</a:t>
            </a:r>
            <a:r>
              <a:rPr lang="en-US" sz="1800" baseline="30000" smtClean="0"/>
              <a:t>24</a:t>
            </a:r>
            <a:r>
              <a:rPr lang="he-IL" sz="1800" smtClean="0"/>
              <a:t> </a:t>
            </a:r>
          </a:p>
          <a:p>
            <a:pPr lvl="1" eaLnBrk="1" hangingPunct="1">
              <a:lnSpc>
                <a:spcPct val="80000"/>
              </a:lnSpc>
            </a:pPr>
            <a:r>
              <a:rPr lang="he-IL" sz="1800" smtClean="0"/>
              <a:t>ולכן</a:t>
            </a:r>
            <a:endParaRPr lang="en-US" sz="1800" smtClean="0"/>
          </a:p>
        </p:txBody>
      </p:sp>
      <p:graphicFrame>
        <p:nvGraphicFramePr>
          <p:cNvPr id="296964" name="Object 4"/>
          <p:cNvGraphicFramePr>
            <a:graphicFrameLocks noChangeAspect="1"/>
          </p:cNvGraphicFramePr>
          <p:nvPr/>
        </p:nvGraphicFramePr>
        <p:xfrm>
          <a:off x="684213" y="3933825"/>
          <a:ext cx="1133475" cy="595313"/>
        </p:xfrm>
        <a:graphic>
          <a:graphicData uri="http://schemas.openxmlformats.org/presentationml/2006/ole">
            <p:oleObj spid="_x0000_s36866" name="משוואה" r:id="rId3" imgW="749160" imgH="393480" progId="Equation.3">
              <p:embed/>
            </p:oleObj>
          </a:graphicData>
        </a:graphic>
      </p:graphicFrame>
      <p:graphicFrame>
        <p:nvGraphicFramePr>
          <p:cNvPr id="296965" name="Object 5"/>
          <p:cNvGraphicFramePr>
            <a:graphicFrameLocks noChangeAspect="1"/>
          </p:cNvGraphicFramePr>
          <p:nvPr/>
        </p:nvGraphicFramePr>
        <p:xfrm>
          <a:off x="6156325" y="4508500"/>
          <a:ext cx="1368425" cy="479425"/>
        </p:xfrm>
        <a:graphic>
          <a:graphicData uri="http://schemas.openxmlformats.org/presentationml/2006/ole">
            <p:oleObj spid="_x0000_s36867" name="משוואה" r:id="rId4" imgW="1231560" imgH="431640" progId="Equation.3">
              <p:embed/>
            </p:oleObj>
          </a:graphicData>
        </a:graphic>
      </p:graphicFrame>
      <p:graphicFrame>
        <p:nvGraphicFramePr>
          <p:cNvPr id="296966" name="Object 6"/>
          <p:cNvGraphicFramePr>
            <a:graphicFrameLocks noChangeAspect="1"/>
          </p:cNvGraphicFramePr>
          <p:nvPr/>
        </p:nvGraphicFramePr>
        <p:xfrm>
          <a:off x="6143625" y="5929313"/>
          <a:ext cx="1495425" cy="479425"/>
        </p:xfrm>
        <a:graphic>
          <a:graphicData uri="http://schemas.openxmlformats.org/presentationml/2006/ole">
            <p:oleObj spid="_x0000_s36868" name="משוואה" r:id="rId5" imgW="1346040" imgH="431640" progId="Equation.3">
              <p:embed/>
            </p:oleObj>
          </a:graphicData>
        </a:graphic>
      </p:graphicFrame>
      <p:graphicFrame>
        <p:nvGraphicFramePr>
          <p:cNvPr id="296967" name="Object 7"/>
          <p:cNvGraphicFramePr>
            <a:graphicFrameLocks noChangeAspect="1"/>
          </p:cNvGraphicFramePr>
          <p:nvPr/>
        </p:nvGraphicFramePr>
        <p:xfrm>
          <a:off x="684213" y="5661025"/>
          <a:ext cx="1133475" cy="595313"/>
        </p:xfrm>
        <a:graphic>
          <a:graphicData uri="http://schemas.openxmlformats.org/presentationml/2006/ole">
            <p:oleObj spid="_x0000_s36869" name="משוואה" r:id="rId6" imgW="749160" imgH="393480" progId="Equation.3">
              <p:embed/>
            </p:oleObj>
          </a:graphicData>
        </a:graphic>
      </p:graphicFrame>
      <p:sp>
        <p:nvSpPr>
          <p:cNvPr id="296968" name="AutoShape 8">
            <a:hlinkClick r:id="rId7"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36873" name="Oval 9"/>
          <p:cNvSpPr>
            <a:spLocks noChangeArrowheads="1"/>
          </p:cNvSpPr>
          <p:nvPr/>
        </p:nvSpPr>
        <p:spPr bwMode="auto">
          <a:xfrm>
            <a:off x="539750" y="3213100"/>
            <a:ext cx="684213" cy="404813"/>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2000"/>
                                        <p:tgtEl>
                                          <p:spTgt spid="2969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animEffect transition="in" filter="fade">
                                      <p:cBhvr>
                                        <p:cTn id="10" dur="2000"/>
                                        <p:tgtEl>
                                          <p:spTgt spid="2969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63">
                                            <p:txEl>
                                              <p:pRg st="2" end="2"/>
                                            </p:txEl>
                                          </p:spTgt>
                                        </p:tgtEl>
                                        <p:attrNameLst>
                                          <p:attrName>style.visibility</p:attrName>
                                        </p:attrNameLst>
                                      </p:cBhvr>
                                      <p:to>
                                        <p:strVal val="visible"/>
                                      </p:to>
                                    </p:set>
                                    <p:animEffect transition="in" filter="fade">
                                      <p:cBhvr>
                                        <p:cTn id="13" dur="2000"/>
                                        <p:tgtEl>
                                          <p:spTgt spid="2969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6963">
                                            <p:txEl>
                                              <p:pRg st="4" end="4"/>
                                            </p:txEl>
                                          </p:spTgt>
                                        </p:tgtEl>
                                        <p:attrNameLst>
                                          <p:attrName>style.visibility</p:attrName>
                                        </p:attrNameLst>
                                      </p:cBhvr>
                                      <p:to>
                                        <p:strVal val="visible"/>
                                      </p:to>
                                    </p:set>
                                    <p:animEffect transition="in" filter="fade">
                                      <p:cBhvr>
                                        <p:cTn id="18" dur="2000"/>
                                        <p:tgtEl>
                                          <p:spTgt spid="296963">
                                            <p:txEl>
                                              <p:pRg st="4" end="4"/>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296964"/>
                                        </p:tgtEl>
                                        <p:attrNameLst>
                                          <p:attrName>style.visibility</p:attrName>
                                        </p:attrNameLst>
                                      </p:cBhvr>
                                      <p:to>
                                        <p:strVal val="visible"/>
                                      </p:to>
                                    </p:set>
                                    <p:anim calcmode="lin" valueType="num">
                                      <p:cBhvr>
                                        <p:cTn id="21" dur="1000" fill="hold"/>
                                        <p:tgtEl>
                                          <p:spTgt spid="296964"/>
                                        </p:tgtEl>
                                        <p:attrNameLst>
                                          <p:attrName>ppt_w</p:attrName>
                                        </p:attrNameLst>
                                      </p:cBhvr>
                                      <p:tavLst>
                                        <p:tav tm="0">
                                          <p:val>
                                            <p:strVal val="#ppt_w*0.70"/>
                                          </p:val>
                                        </p:tav>
                                        <p:tav tm="100000">
                                          <p:val>
                                            <p:strVal val="#ppt_w"/>
                                          </p:val>
                                        </p:tav>
                                      </p:tavLst>
                                    </p:anim>
                                    <p:anim calcmode="lin" valueType="num">
                                      <p:cBhvr>
                                        <p:cTn id="22" dur="1000" fill="hold"/>
                                        <p:tgtEl>
                                          <p:spTgt spid="296964"/>
                                        </p:tgtEl>
                                        <p:attrNameLst>
                                          <p:attrName>ppt_h</p:attrName>
                                        </p:attrNameLst>
                                      </p:cBhvr>
                                      <p:tavLst>
                                        <p:tav tm="0">
                                          <p:val>
                                            <p:strVal val="#ppt_h"/>
                                          </p:val>
                                        </p:tav>
                                        <p:tav tm="100000">
                                          <p:val>
                                            <p:strVal val="#ppt_h"/>
                                          </p:val>
                                        </p:tav>
                                      </p:tavLst>
                                    </p:anim>
                                    <p:animEffect transition="in" filter="fade">
                                      <p:cBhvr>
                                        <p:cTn id="23" dur="1000"/>
                                        <p:tgtEl>
                                          <p:spTgt spid="29696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animEffect transition="in" filter="fade">
                                      <p:cBhvr>
                                        <p:cTn id="27" dur="2000"/>
                                        <p:tgtEl>
                                          <p:spTgt spid="296963">
                                            <p:txEl>
                                              <p:pRg st="5" end="5"/>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96963">
                                            <p:txEl>
                                              <p:pRg st="6" end="6"/>
                                            </p:txEl>
                                          </p:spTgt>
                                        </p:tgtEl>
                                        <p:attrNameLst>
                                          <p:attrName>style.visibility</p:attrName>
                                        </p:attrNameLst>
                                      </p:cBhvr>
                                      <p:to>
                                        <p:strVal val="visible"/>
                                      </p:to>
                                    </p:set>
                                    <p:animEffect transition="in" filter="fade">
                                      <p:cBhvr>
                                        <p:cTn id="31" dur="2000"/>
                                        <p:tgtEl>
                                          <p:spTgt spid="296963">
                                            <p:txEl>
                                              <p:pRg st="6" end="6"/>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96963">
                                            <p:txEl>
                                              <p:pRg st="7" end="7"/>
                                            </p:txEl>
                                          </p:spTgt>
                                        </p:tgtEl>
                                        <p:attrNameLst>
                                          <p:attrName>style.visibility</p:attrName>
                                        </p:attrNameLst>
                                      </p:cBhvr>
                                      <p:to>
                                        <p:strVal val="visible"/>
                                      </p:to>
                                    </p:set>
                                    <p:animEffect transition="in" filter="fade">
                                      <p:cBhvr>
                                        <p:cTn id="35" dur="2000"/>
                                        <p:tgtEl>
                                          <p:spTgt spid="296963">
                                            <p:txEl>
                                              <p:pRg st="7" end="7"/>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296965"/>
                                        </p:tgtEl>
                                        <p:attrNameLst>
                                          <p:attrName>style.visibility</p:attrName>
                                        </p:attrNameLst>
                                      </p:cBhvr>
                                      <p:to>
                                        <p:strVal val="visible"/>
                                      </p:to>
                                    </p:set>
                                    <p:anim calcmode="lin" valueType="num">
                                      <p:cBhvr>
                                        <p:cTn id="38" dur="1000" fill="hold"/>
                                        <p:tgtEl>
                                          <p:spTgt spid="296965"/>
                                        </p:tgtEl>
                                        <p:attrNameLst>
                                          <p:attrName>ppt_w</p:attrName>
                                        </p:attrNameLst>
                                      </p:cBhvr>
                                      <p:tavLst>
                                        <p:tav tm="0">
                                          <p:val>
                                            <p:strVal val="#ppt_w*0.70"/>
                                          </p:val>
                                        </p:tav>
                                        <p:tav tm="100000">
                                          <p:val>
                                            <p:strVal val="#ppt_w"/>
                                          </p:val>
                                        </p:tav>
                                      </p:tavLst>
                                    </p:anim>
                                    <p:anim calcmode="lin" valueType="num">
                                      <p:cBhvr>
                                        <p:cTn id="39" dur="1000" fill="hold"/>
                                        <p:tgtEl>
                                          <p:spTgt spid="296965"/>
                                        </p:tgtEl>
                                        <p:attrNameLst>
                                          <p:attrName>ppt_h</p:attrName>
                                        </p:attrNameLst>
                                      </p:cBhvr>
                                      <p:tavLst>
                                        <p:tav tm="0">
                                          <p:val>
                                            <p:strVal val="#ppt_h"/>
                                          </p:val>
                                        </p:tav>
                                        <p:tav tm="100000">
                                          <p:val>
                                            <p:strVal val="#ppt_h"/>
                                          </p:val>
                                        </p:tav>
                                      </p:tavLst>
                                    </p:anim>
                                    <p:animEffect transition="in" filter="fade">
                                      <p:cBhvr>
                                        <p:cTn id="40" dur="1000"/>
                                        <p:tgtEl>
                                          <p:spTgt spid="2969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6963">
                                            <p:txEl>
                                              <p:pRg st="9" end="9"/>
                                            </p:txEl>
                                          </p:spTgt>
                                        </p:tgtEl>
                                        <p:attrNameLst>
                                          <p:attrName>style.visibility</p:attrName>
                                        </p:attrNameLst>
                                      </p:cBhvr>
                                      <p:to>
                                        <p:strVal val="visible"/>
                                      </p:to>
                                    </p:set>
                                    <p:animEffect transition="in" filter="fade">
                                      <p:cBhvr>
                                        <p:cTn id="45" dur="2000"/>
                                        <p:tgtEl>
                                          <p:spTgt spid="296963">
                                            <p:txEl>
                                              <p:pRg st="9" end="9"/>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296967"/>
                                        </p:tgtEl>
                                        <p:attrNameLst>
                                          <p:attrName>style.visibility</p:attrName>
                                        </p:attrNameLst>
                                      </p:cBhvr>
                                      <p:to>
                                        <p:strVal val="visible"/>
                                      </p:to>
                                    </p:set>
                                    <p:anim calcmode="lin" valueType="num">
                                      <p:cBhvr>
                                        <p:cTn id="48" dur="1000" fill="hold"/>
                                        <p:tgtEl>
                                          <p:spTgt spid="296967"/>
                                        </p:tgtEl>
                                        <p:attrNameLst>
                                          <p:attrName>ppt_w</p:attrName>
                                        </p:attrNameLst>
                                      </p:cBhvr>
                                      <p:tavLst>
                                        <p:tav tm="0">
                                          <p:val>
                                            <p:strVal val="#ppt_w*0.70"/>
                                          </p:val>
                                        </p:tav>
                                        <p:tav tm="100000">
                                          <p:val>
                                            <p:strVal val="#ppt_w"/>
                                          </p:val>
                                        </p:tav>
                                      </p:tavLst>
                                    </p:anim>
                                    <p:anim calcmode="lin" valueType="num">
                                      <p:cBhvr>
                                        <p:cTn id="49" dur="1000" fill="hold"/>
                                        <p:tgtEl>
                                          <p:spTgt spid="296967"/>
                                        </p:tgtEl>
                                        <p:attrNameLst>
                                          <p:attrName>ppt_h</p:attrName>
                                        </p:attrNameLst>
                                      </p:cBhvr>
                                      <p:tavLst>
                                        <p:tav tm="0">
                                          <p:val>
                                            <p:strVal val="#ppt_h"/>
                                          </p:val>
                                        </p:tav>
                                        <p:tav tm="100000">
                                          <p:val>
                                            <p:strVal val="#ppt_h"/>
                                          </p:val>
                                        </p:tav>
                                      </p:tavLst>
                                    </p:anim>
                                    <p:animEffect transition="in" filter="fade">
                                      <p:cBhvr>
                                        <p:cTn id="50" dur="1000"/>
                                        <p:tgtEl>
                                          <p:spTgt spid="296967"/>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296963">
                                            <p:txEl>
                                              <p:pRg st="10" end="10"/>
                                            </p:txEl>
                                          </p:spTgt>
                                        </p:tgtEl>
                                        <p:attrNameLst>
                                          <p:attrName>style.visibility</p:attrName>
                                        </p:attrNameLst>
                                      </p:cBhvr>
                                      <p:to>
                                        <p:strVal val="visible"/>
                                      </p:to>
                                    </p:set>
                                    <p:animEffect transition="in" filter="fade">
                                      <p:cBhvr>
                                        <p:cTn id="54" dur="2000"/>
                                        <p:tgtEl>
                                          <p:spTgt spid="296963">
                                            <p:txEl>
                                              <p:pRg st="10" end="10"/>
                                            </p:txEl>
                                          </p:spTgt>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96963">
                                            <p:txEl>
                                              <p:pRg st="11" end="11"/>
                                            </p:txEl>
                                          </p:spTgt>
                                        </p:tgtEl>
                                        <p:attrNameLst>
                                          <p:attrName>style.visibility</p:attrName>
                                        </p:attrNameLst>
                                      </p:cBhvr>
                                      <p:to>
                                        <p:strVal val="visible"/>
                                      </p:to>
                                    </p:set>
                                    <p:animEffect transition="in" filter="fade">
                                      <p:cBhvr>
                                        <p:cTn id="58" dur="2000"/>
                                        <p:tgtEl>
                                          <p:spTgt spid="296963">
                                            <p:txEl>
                                              <p:pRg st="11" end="11"/>
                                            </p:txEl>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296963">
                                            <p:txEl>
                                              <p:pRg st="12" end="12"/>
                                            </p:txEl>
                                          </p:spTgt>
                                        </p:tgtEl>
                                        <p:attrNameLst>
                                          <p:attrName>style.visibility</p:attrName>
                                        </p:attrNameLst>
                                      </p:cBhvr>
                                      <p:to>
                                        <p:strVal val="visible"/>
                                      </p:to>
                                    </p:set>
                                    <p:animEffect transition="in" filter="fade">
                                      <p:cBhvr>
                                        <p:cTn id="62" dur="2000"/>
                                        <p:tgtEl>
                                          <p:spTgt spid="296963">
                                            <p:txEl>
                                              <p:pRg st="12" end="12"/>
                                            </p:txEl>
                                          </p:spTgt>
                                        </p:tgtEl>
                                      </p:cBhvr>
                                    </p:animEffect>
                                  </p:childTnLst>
                                </p:cTn>
                              </p:par>
                              <p:par>
                                <p:cTn id="63" presetID="55" presetClass="entr" presetSubtype="0" fill="hold" nodeType="withEffect">
                                  <p:stCondLst>
                                    <p:cond delay="0"/>
                                  </p:stCondLst>
                                  <p:childTnLst>
                                    <p:set>
                                      <p:cBhvr>
                                        <p:cTn id="64" dur="1" fill="hold">
                                          <p:stCondLst>
                                            <p:cond delay="0"/>
                                          </p:stCondLst>
                                        </p:cTn>
                                        <p:tgtEl>
                                          <p:spTgt spid="296966"/>
                                        </p:tgtEl>
                                        <p:attrNameLst>
                                          <p:attrName>style.visibility</p:attrName>
                                        </p:attrNameLst>
                                      </p:cBhvr>
                                      <p:to>
                                        <p:strVal val="visible"/>
                                      </p:to>
                                    </p:set>
                                    <p:anim calcmode="lin" valueType="num">
                                      <p:cBhvr>
                                        <p:cTn id="65" dur="1000" fill="hold"/>
                                        <p:tgtEl>
                                          <p:spTgt spid="296966"/>
                                        </p:tgtEl>
                                        <p:attrNameLst>
                                          <p:attrName>ppt_w</p:attrName>
                                        </p:attrNameLst>
                                      </p:cBhvr>
                                      <p:tavLst>
                                        <p:tav tm="0">
                                          <p:val>
                                            <p:strVal val="#ppt_w*0.70"/>
                                          </p:val>
                                        </p:tav>
                                        <p:tav tm="100000">
                                          <p:val>
                                            <p:strVal val="#ppt_w"/>
                                          </p:val>
                                        </p:tav>
                                      </p:tavLst>
                                    </p:anim>
                                    <p:anim calcmode="lin" valueType="num">
                                      <p:cBhvr>
                                        <p:cTn id="66" dur="1000" fill="hold"/>
                                        <p:tgtEl>
                                          <p:spTgt spid="296966"/>
                                        </p:tgtEl>
                                        <p:attrNameLst>
                                          <p:attrName>ppt_h</p:attrName>
                                        </p:attrNameLst>
                                      </p:cBhvr>
                                      <p:tavLst>
                                        <p:tav tm="0">
                                          <p:val>
                                            <p:strVal val="#ppt_h"/>
                                          </p:val>
                                        </p:tav>
                                        <p:tav tm="100000">
                                          <p:val>
                                            <p:strVal val="#ppt_h"/>
                                          </p:val>
                                        </p:tav>
                                      </p:tavLst>
                                    </p:anim>
                                    <p:animEffect transition="in" filter="fade">
                                      <p:cBhvr>
                                        <p:cTn id="67" dur="1000"/>
                                        <p:tgtEl>
                                          <p:spTgt spid="296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pPr algn="r" eaLnBrk="1" hangingPunct="1"/>
            <a:r>
              <a:rPr lang="he-IL" sz="4000" smtClean="0"/>
              <a:t>חוק המכפלה: מדגמים סדורים ללא החזרה</a:t>
            </a:r>
            <a:endParaRPr lang="en-US" sz="4000" smtClean="0"/>
          </a:p>
        </p:txBody>
      </p:sp>
      <p:sp>
        <p:nvSpPr>
          <p:cNvPr id="299011" name="Rectangle 3"/>
          <p:cNvSpPr>
            <a:spLocks noGrp="1" noChangeArrowheads="1"/>
          </p:cNvSpPr>
          <p:nvPr>
            <p:ph type="body" idx="1"/>
          </p:nvPr>
        </p:nvSpPr>
        <p:spPr>
          <a:xfrm>
            <a:off x="179388" y="2017713"/>
            <a:ext cx="8775700" cy="4651375"/>
          </a:xfrm>
        </p:spPr>
        <p:txBody>
          <a:bodyPr/>
          <a:lstStyle/>
          <a:p>
            <a:pPr eaLnBrk="1" hangingPunct="1">
              <a:lnSpc>
                <a:spcPct val="90000"/>
              </a:lnSpc>
            </a:pPr>
            <a:r>
              <a:rPr lang="he-IL" sz="2000" smtClean="0"/>
              <a:t>ללא החזרה – איבר שנדגם אינו מוחזר (יכול להידגם רק פעם אחת, מרחב המדגם מצטמצם).</a:t>
            </a:r>
          </a:p>
          <a:p>
            <a:pPr eaLnBrk="1" hangingPunct="1">
              <a:lnSpc>
                <a:spcPct val="90000"/>
              </a:lnSpc>
            </a:pPr>
            <a:endParaRPr lang="he-IL" sz="2000" smtClean="0"/>
          </a:p>
          <a:p>
            <a:pPr eaLnBrk="1" hangingPunct="1">
              <a:lnSpc>
                <a:spcPct val="90000"/>
              </a:lnSpc>
              <a:buFont typeface="Wingdings" pitchFamily="2" charset="2"/>
              <a:buNone/>
            </a:pPr>
            <a:endParaRPr lang="he-IL" sz="2000" smtClean="0"/>
          </a:p>
          <a:p>
            <a:pPr lvl="1" eaLnBrk="1" hangingPunct="1">
              <a:lnSpc>
                <a:spcPct val="95000"/>
              </a:lnSpc>
            </a:pPr>
            <a:r>
              <a:rPr lang="he-IL" sz="2000" smtClean="0"/>
              <a:t>באוניברסיטה מסוימת לומדים 8000 סטודנטים וצריך לאייש שלושה תפקידים </a:t>
            </a:r>
            <a:r>
              <a:rPr lang="he-IL" sz="2000" b="1" smtClean="0"/>
              <a:t>שונים</a:t>
            </a:r>
            <a:r>
              <a:rPr lang="he-IL" sz="2000" smtClean="0"/>
              <a:t> בוועד [סדר] וסטודנט יכול לאייש רק </a:t>
            </a:r>
            <a:r>
              <a:rPr lang="he-IL" sz="2000" b="1" smtClean="0"/>
              <a:t>תפקיד אחד</a:t>
            </a:r>
            <a:r>
              <a:rPr lang="he-IL" sz="2000" smtClean="0"/>
              <a:t> [ללא החזרה] כמה אפשרויות לבחירת וועד יש?</a:t>
            </a:r>
          </a:p>
          <a:p>
            <a:pPr lvl="2" eaLnBrk="1" hangingPunct="1">
              <a:lnSpc>
                <a:spcPct val="95000"/>
              </a:lnSpc>
            </a:pPr>
            <a:r>
              <a:rPr lang="en-US" sz="1800" smtClean="0"/>
              <a:t>k=3</a:t>
            </a:r>
            <a:endParaRPr lang="he-IL" sz="1800" smtClean="0"/>
          </a:p>
          <a:p>
            <a:pPr lvl="2" eaLnBrk="1" hangingPunct="1">
              <a:lnSpc>
                <a:spcPct val="95000"/>
              </a:lnSpc>
            </a:pPr>
            <a:r>
              <a:rPr lang="en-US" sz="1800" smtClean="0"/>
              <a:t>n</a:t>
            </a:r>
            <a:r>
              <a:rPr lang="en-US" sz="1800" baseline="-25000" smtClean="0"/>
              <a:t>1</a:t>
            </a:r>
            <a:r>
              <a:rPr lang="en-US" sz="1800" smtClean="0"/>
              <a:t>=8000, n</a:t>
            </a:r>
            <a:r>
              <a:rPr lang="en-US" sz="1800" baseline="-25000" smtClean="0"/>
              <a:t>2</a:t>
            </a:r>
            <a:r>
              <a:rPr lang="en-US" sz="1800" smtClean="0"/>
              <a:t>=7999, n</a:t>
            </a:r>
            <a:r>
              <a:rPr lang="en-US" sz="1800" baseline="-25000" smtClean="0"/>
              <a:t>3</a:t>
            </a:r>
            <a:r>
              <a:rPr lang="en-US" sz="1800" smtClean="0"/>
              <a:t>=7998</a:t>
            </a:r>
            <a:endParaRPr lang="he-IL" sz="1800" smtClean="0"/>
          </a:p>
          <a:p>
            <a:pPr lvl="2" eaLnBrk="1" hangingPunct="1">
              <a:lnSpc>
                <a:spcPct val="95000"/>
              </a:lnSpc>
            </a:pPr>
            <a:r>
              <a:rPr lang="en-US" sz="1800" smtClean="0"/>
              <a:t>N=8000*7999*7998</a:t>
            </a:r>
          </a:p>
          <a:p>
            <a:pPr lvl="1" eaLnBrk="1" hangingPunct="1">
              <a:lnSpc>
                <a:spcPct val="95000"/>
              </a:lnSpc>
            </a:pPr>
            <a:r>
              <a:rPr lang="he-IL" sz="2000" smtClean="0"/>
              <a:t>בשק יש ארבעה כדורים ממסופרים מ 1 עד 4 </a:t>
            </a:r>
            <a:r>
              <a:rPr lang="en-US" sz="2000" smtClean="0"/>
              <a:t>(n)</a:t>
            </a:r>
            <a:r>
              <a:rPr lang="he-IL" sz="2000" smtClean="0"/>
              <a:t>. מוציאים כדור אחד רושמים את מספרו </a:t>
            </a:r>
            <a:r>
              <a:rPr lang="he-IL" sz="2000" b="1" smtClean="0"/>
              <a:t>ולא מחזירים</a:t>
            </a:r>
            <a:r>
              <a:rPr lang="he-IL" sz="2000" smtClean="0"/>
              <a:t>. חוזרים על התהליך 3 פעמים </a:t>
            </a:r>
            <a:r>
              <a:rPr lang="en-US" sz="2000" smtClean="0"/>
              <a:t>(k)</a:t>
            </a:r>
            <a:r>
              <a:rPr lang="he-IL" sz="2000" smtClean="0"/>
              <a:t>. מתקבלים שלושה מספרים. בהנחה שיש חשיבות לסדר הופעתם. כמה שלשות שונות ייתכנו?  </a:t>
            </a:r>
            <a:r>
              <a:rPr lang="en-US" sz="2000" smtClean="0"/>
              <a:t>N=4*3*2=24</a:t>
            </a:r>
          </a:p>
          <a:p>
            <a:pPr lvl="1" eaLnBrk="1" hangingPunct="1">
              <a:lnSpc>
                <a:spcPct val="95000"/>
              </a:lnSpc>
            </a:pPr>
            <a:endParaRPr lang="en-US" sz="2000" smtClean="0"/>
          </a:p>
          <a:p>
            <a:pPr lvl="2" eaLnBrk="1" hangingPunct="1">
              <a:lnSpc>
                <a:spcPct val="95000"/>
              </a:lnSpc>
            </a:pPr>
            <a:endParaRPr lang="en-US" sz="1800" smtClean="0"/>
          </a:p>
          <a:p>
            <a:pPr eaLnBrk="1" hangingPunct="1">
              <a:lnSpc>
                <a:spcPct val="90000"/>
              </a:lnSpc>
            </a:pPr>
            <a:endParaRPr lang="he-IL" sz="2000" smtClean="0"/>
          </a:p>
        </p:txBody>
      </p:sp>
      <p:graphicFrame>
        <p:nvGraphicFramePr>
          <p:cNvPr id="299016" name="Object 8"/>
          <p:cNvGraphicFramePr>
            <a:graphicFrameLocks noChangeAspect="1"/>
          </p:cNvGraphicFramePr>
          <p:nvPr/>
        </p:nvGraphicFramePr>
        <p:xfrm>
          <a:off x="395288" y="2349500"/>
          <a:ext cx="6408737" cy="723900"/>
        </p:xfrm>
        <a:graphic>
          <a:graphicData uri="http://schemas.openxmlformats.org/presentationml/2006/ole">
            <p:oleObj spid="_x0000_s37890" name="משוואה" r:id="rId3" imgW="4254480" imgH="609480" progId="Equation.3">
              <p:embed/>
            </p:oleObj>
          </a:graphicData>
        </a:graphic>
      </p:graphicFrame>
      <p:graphicFrame>
        <p:nvGraphicFramePr>
          <p:cNvPr id="299017" name="Object 9"/>
          <p:cNvGraphicFramePr>
            <a:graphicFrameLocks noChangeAspect="1"/>
          </p:cNvGraphicFramePr>
          <p:nvPr/>
        </p:nvGraphicFramePr>
        <p:xfrm>
          <a:off x="468313" y="5373688"/>
          <a:ext cx="1655762" cy="866775"/>
        </p:xfrm>
        <a:graphic>
          <a:graphicData uri="http://schemas.openxmlformats.org/presentationml/2006/ole">
            <p:oleObj spid="_x0000_s37891" name="משוואה" r:id="rId4" imgW="799920" imgH="419040" progId="Equation.3">
              <p:embed/>
            </p:oleObj>
          </a:graphicData>
        </a:graphic>
      </p:graphicFrame>
      <p:sp>
        <p:nvSpPr>
          <p:cNvPr id="299018" name="AutoShape 10">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14"/>
          <p:cNvGrpSpPr>
            <a:grpSpLocks/>
          </p:cNvGrpSpPr>
          <p:nvPr/>
        </p:nvGrpSpPr>
        <p:grpSpPr bwMode="auto">
          <a:xfrm>
            <a:off x="1763713" y="3933825"/>
            <a:ext cx="3095625" cy="598488"/>
            <a:chOff x="295" y="2387"/>
            <a:chExt cx="1950" cy="377"/>
          </a:xfrm>
        </p:grpSpPr>
        <p:graphicFrame>
          <p:nvGraphicFramePr>
            <p:cNvPr id="37892" name="Object 11"/>
            <p:cNvGraphicFramePr>
              <a:graphicFrameLocks noChangeAspect="1"/>
            </p:cNvGraphicFramePr>
            <p:nvPr/>
          </p:nvGraphicFramePr>
          <p:xfrm>
            <a:off x="295" y="2387"/>
            <a:ext cx="1950" cy="377"/>
          </p:xfrm>
          <a:graphic>
            <a:graphicData uri="http://schemas.openxmlformats.org/presentationml/2006/ole">
              <p:oleObj spid="_x0000_s37892" name="משוואה" r:id="rId6" imgW="1841400" imgH="355320" progId="Equation.3">
                <p:embed/>
              </p:oleObj>
            </a:graphicData>
          </a:graphic>
        </p:graphicFrame>
        <p:sp>
          <p:nvSpPr>
            <p:cNvPr id="37897" name="Line 12"/>
            <p:cNvSpPr>
              <a:spLocks noChangeShapeType="1"/>
            </p:cNvSpPr>
            <p:nvPr/>
          </p:nvSpPr>
          <p:spPr bwMode="auto">
            <a:xfrm flipH="1">
              <a:off x="975" y="2432"/>
              <a:ext cx="590" cy="272"/>
            </a:xfrm>
            <a:prstGeom prst="line">
              <a:avLst/>
            </a:prstGeom>
            <a:noFill/>
            <a:ln w="19050">
              <a:solidFill>
                <a:schemeClr val="tx1"/>
              </a:solidFill>
              <a:miter lim="800000"/>
              <a:headEnd/>
              <a:tailEnd/>
            </a:ln>
          </p:spPr>
          <p:txBody>
            <a:bodyPr wrap="none"/>
            <a:lstStyle/>
            <a:p>
              <a:endParaRPr lang="he-IL"/>
            </a:p>
          </p:txBody>
        </p:sp>
        <p:sp>
          <p:nvSpPr>
            <p:cNvPr id="37898" name="Line 13"/>
            <p:cNvSpPr>
              <a:spLocks noChangeShapeType="1"/>
            </p:cNvSpPr>
            <p:nvPr/>
          </p:nvSpPr>
          <p:spPr bwMode="auto">
            <a:xfrm flipH="1">
              <a:off x="1383" y="2432"/>
              <a:ext cx="590" cy="272"/>
            </a:xfrm>
            <a:prstGeom prst="line">
              <a:avLst/>
            </a:prstGeom>
            <a:noFill/>
            <a:ln w="19050">
              <a:solidFill>
                <a:schemeClr val="tx1"/>
              </a:solidFill>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fade">
                                      <p:cBhvr>
                                        <p:cTn id="7" dur="2000"/>
                                        <p:tgtEl>
                                          <p:spTgt spid="299011">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99016"/>
                                        </p:tgtEl>
                                        <p:attrNameLst>
                                          <p:attrName>style.visibility</p:attrName>
                                        </p:attrNameLst>
                                      </p:cBhvr>
                                      <p:to>
                                        <p:strVal val="visible"/>
                                      </p:to>
                                    </p:set>
                                    <p:anim calcmode="lin" valueType="num">
                                      <p:cBhvr>
                                        <p:cTn id="10" dur="1000" fill="hold"/>
                                        <p:tgtEl>
                                          <p:spTgt spid="299016"/>
                                        </p:tgtEl>
                                        <p:attrNameLst>
                                          <p:attrName>ppt_w</p:attrName>
                                        </p:attrNameLst>
                                      </p:cBhvr>
                                      <p:tavLst>
                                        <p:tav tm="0">
                                          <p:val>
                                            <p:strVal val="#ppt_w*0.70"/>
                                          </p:val>
                                        </p:tav>
                                        <p:tav tm="100000">
                                          <p:val>
                                            <p:strVal val="#ppt_w"/>
                                          </p:val>
                                        </p:tav>
                                      </p:tavLst>
                                    </p:anim>
                                    <p:anim calcmode="lin" valueType="num">
                                      <p:cBhvr>
                                        <p:cTn id="11" dur="1000" fill="hold"/>
                                        <p:tgtEl>
                                          <p:spTgt spid="299016"/>
                                        </p:tgtEl>
                                        <p:attrNameLst>
                                          <p:attrName>ppt_h</p:attrName>
                                        </p:attrNameLst>
                                      </p:cBhvr>
                                      <p:tavLst>
                                        <p:tav tm="0">
                                          <p:val>
                                            <p:strVal val="#ppt_h"/>
                                          </p:val>
                                        </p:tav>
                                        <p:tav tm="100000">
                                          <p:val>
                                            <p:strVal val="#ppt_h"/>
                                          </p:val>
                                        </p:tav>
                                      </p:tavLst>
                                    </p:anim>
                                    <p:animEffect transition="in" filter="fade">
                                      <p:cBhvr>
                                        <p:cTn id="12" dur="1000"/>
                                        <p:tgtEl>
                                          <p:spTgt spid="2990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9011">
                                            <p:txEl>
                                              <p:pRg st="3" end="3"/>
                                            </p:txEl>
                                          </p:spTgt>
                                        </p:tgtEl>
                                        <p:attrNameLst>
                                          <p:attrName>style.visibility</p:attrName>
                                        </p:attrNameLst>
                                      </p:cBhvr>
                                      <p:to>
                                        <p:strVal val="visible"/>
                                      </p:to>
                                    </p:set>
                                    <p:animEffect transition="in" filter="fade">
                                      <p:cBhvr>
                                        <p:cTn id="15" dur="2000"/>
                                        <p:tgtEl>
                                          <p:spTgt spid="29901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9011">
                                            <p:txEl>
                                              <p:pRg st="4" end="4"/>
                                            </p:txEl>
                                          </p:spTgt>
                                        </p:tgtEl>
                                        <p:attrNameLst>
                                          <p:attrName>style.visibility</p:attrName>
                                        </p:attrNameLst>
                                      </p:cBhvr>
                                      <p:to>
                                        <p:strVal val="visible"/>
                                      </p:to>
                                    </p:set>
                                    <p:animEffect transition="in" filter="fade">
                                      <p:cBhvr>
                                        <p:cTn id="18" dur="2000"/>
                                        <p:tgtEl>
                                          <p:spTgt spid="299011">
                                            <p:txEl>
                                              <p:pRg st="4" end="4"/>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299017"/>
                                        </p:tgtEl>
                                        <p:attrNameLst>
                                          <p:attrName>style.visibility</p:attrName>
                                        </p:attrNameLst>
                                      </p:cBhvr>
                                      <p:to>
                                        <p:strVal val="visible"/>
                                      </p:to>
                                    </p:set>
                                    <p:anim calcmode="lin" valueType="num">
                                      <p:cBhvr>
                                        <p:cTn id="21" dur="1000" fill="hold"/>
                                        <p:tgtEl>
                                          <p:spTgt spid="299017"/>
                                        </p:tgtEl>
                                        <p:attrNameLst>
                                          <p:attrName>ppt_w</p:attrName>
                                        </p:attrNameLst>
                                      </p:cBhvr>
                                      <p:tavLst>
                                        <p:tav tm="0">
                                          <p:val>
                                            <p:strVal val="#ppt_w*0.70"/>
                                          </p:val>
                                        </p:tav>
                                        <p:tav tm="100000">
                                          <p:val>
                                            <p:strVal val="#ppt_w"/>
                                          </p:val>
                                        </p:tav>
                                      </p:tavLst>
                                    </p:anim>
                                    <p:anim calcmode="lin" valueType="num">
                                      <p:cBhvr>
                                        <p:cTn id="22" dur="1000" fill="hold"/>
                                        <p:tgtEl>
                                          <p:spTgt spid="299017"/>
                                        </p:tgtEl>
                                        <p:attrNameLst>
                                          <p:attrName>ppt_h</p:attrName>
                                        </p:attrNameLst>
                                      </p:cBhvr>
                                      <p:tavLst>
                                        <p:tav tm="0">
                                          <p:val>
                                            <p:strVal val="#ppt_h"/>
                                          </p:val>
                                        </p:tav>
                                        <p:tav tm="100000">
                                          <p:val>
                                            <p:strVal val="#ppt_h"/>
                                          </p:val>
                                        </p:tav>
                                      </p:tavLst>
                                    </p:anim>
                                    <p:animEffect transition="in" filter="fade">
                                      <p:cBhvr>
                                        <p:cTn id="23" dur="1000"/>
                                        <p:tgtEl>
                                          <p:spTgt spid="2990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9011">
                                            <p:txEl>
                                              <p:pRg st="5" end="5"/>
                                            </p:txEl>
                                          </p:spTgt>
                                        </p:tgtEl>
                                        <p:attrNameLst>
                                          <p:attrName>style.visibility</p:attrName>
                                        </p:attrNameLst>
                                      </p:cBhvr>
                                      <p:to>
                                        <p:strVal val="visible"/>
                                      </p:to>
                                    </p:set>
                                    <p:animEffect transition="in" filter="fade">
                                      <p:cBhvr>
                                        <p:cTn id="26" dur="2000"/>
                                        <p:tgtEl>
                                          <p:spTgt spid="29901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9011">
                                            <p:txEl>
                                              <p:pRg st="6" end="6"/>
                                            </p:txEl>
                                          </p:spTgt>
                                        </p:tgtEl>
                                        <p:attrNameLst>
                                          <p:attrName>style.visibility</p:attrName>
                                        </p:attrNameLst>
                                      </p:cBhvr>
                                      <p:to>
                                        <p:strVal val="visible"/>
                                      </p:to>
                                    </p:set>
                                    <p:animEffect transition="in" filter="fade">
                                      <p:cBhvr>
                                        <p:cTn id="29" dur="2000"/>
                                        <p:tgtEl>
                                          <p:spTgt spid="299011">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99011">
                                            <p:txEl>
                                              <p:pRg st="7" end="7"/>
                                            </p:txEl>
                                          </p:spTgt>
                                        </p:tgtEl>
                                        <p:attrNameLst>
                                          <p:attrName>style.visibility</p:attrName>
                                        </p:attrNameLst>
                                      </p:cBhvr>
                                      <p:to>
                                        <p:strVal val="visible"/>
                                      </p:to>
                                    </p:set>
                                    <p:animEffect transition="in" filter="fade">
                                      <p:cBhvr>
                                        <p:cTn id="36" dur="2000"/>
                                        <p:tgtEl>
                                          <p:spTgt spid="299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algn="r" eaLnBrk="1" hangingPunct="1"/>
            <a:r>
              <a:rPr lang="he-IL" sz="3600" smtClean="0"/>
              <a:t>חוק המכפלה: מדגמים לא סדורים ללא החזרה</a:t>
            </a:r>
            <a:endParaRPr lang="en-US" sz="3600" smtClean="0"/>
          </a:p>
        </p:txBody>
      </p:sp>
      <p:sp>
        <p:nvSpPr>
          <p:cNvPr id="301059" name="Rectangle 3"/>
          <p:cNvSpPr>
            <a:spLocks noGrp="1" noChangeArrowheads="1"/>
          </p:cNvSpPr>
          <p:nvPr>
            <p:ph type="body" idx="1"/>
          </p:nvPr>
        </p:nvSpPr>
        <p:spPr>
          <a:xfrm>
            <a:off x="179388" y="2017713"/>
            <a:ext cx="8775700" cy="4651375"/>
          </a:xfrm>
        </p:spPr>
        <p:txBody>
          <a:bodyPr/>
          <a:lstStyle/>
          <a:p>
            <a:pPr eaLnBrk="1" hangingPunct="1">
              <a:lnSpc>
                <a:spcPct val="90000"/>
              </a:lnSpc>
            </a:pPr>
            <a:r>
              <a:rPr lang="he-IL" sz="2400" smtClean="0"/>
              <a:t>לא סדורים – לסדר אין חשיבות </a:t>
            </a:r>
            <a:r>
              <a:rPr lang="he-IL" sz="1800" smtClean="0"/>
              <a:t>(לדוגמא לוטו, בינגו)</a:t>
            </a:r>
            <a:r>
              <a:rPr lang="he-IL" sz="2400" smtClean="0"/>
              <a:t>.</a:t>
            </a:r>
          </a:p>
          <a:p>
            <a:pPr eaLnBrk="1" hangingPunct="1">
              <a:lnSpc>
                <a:spcPct val="90000"/>
              </a:lnSpc>
            </a:pPr>
            <a:r>
              <a:rPr lang="he-IL" sz="2400" smtClean="0"/>
              <a:t>כאשר הסדר לא חשוב מספר האפשרויות מצטמצם</a:t>
            </a:r>
            <a:r>
              <a:rPr lang="en-US" sz="2400" smtClean="0"/>
              <a:t/>
            </a:r>
            <a:br>
              <a:rPr lang="en-US" sz="2400" smtClean="0"/>
            </a:br>
            <a:r>
              <a:rPr lang="he-IL" sz="2400" smtClean="0"/>
              <a:t>פי </a:t>
            </a:r>
            <a:r>
              <a:rPr lang="en-US" sz="2400" smtClean="0"/>
              <a:t>k!</a:t>
            </a:r>
            <a:r>
              <a:rPr lang="he-IL" sz="2400" smtClean="0"/>
              <a:t> ולכן נכפול את המכנה ב </a:t>
            </a:r>
            <a:r>
              <a:rPr lang="en-US" sz="2400" smtClean="0"/>
              <a:t>k!</a:t>
            </a:r>
            <a:r>
              <a:rPr lang="he-IL" sz="2400" smtClean="0"/>
              <a:t>.</a:t>
            </a:r>
          </a:p>
          <a:p>
            <a:pPr eaLnBrk="1" hangingPunct="1">
              <a:lnSpc>
                <a:spcPct val="90000"/>
              </a:lnSpc>
            </a:pPr>
            <a:r>
              <a:rPr lang="he-IL" sz="2000" smtClean="0"/>
              <a:t>מספר האפשרויות לסדר </a:t>
            </a:r>
            <a:r>
              <a:rPr lang="en-US" sz="2000" smtClean="0"/>
              <a:t>K</a:t>
            </a:r>
            <a:r>
              <a:rPr lang="he-IL" sz="2000" smtClean="0"/>
              <a:t> פריטים בשורה הוא </a:t>
            </a:r>
            <a:r>
              <a:rPr lang="en-US" sz="2000" smtClean="0"/>
              <a:t>K</a:t>
            </a:r>
            <a:r>
              <a:rPr lang="he-IL" sz="2000" smtClean="0"/>
              <a:t>! [</a:t>
            </a:r>
            <a:r>
              <a:rPr lang="en-US" sz="2000" smtClean="0"/>
              <a:t>N</a:t>
            </a:r>
            <a:r>
              <a:rPr lang="he-IL" sz="2000" smtClean="0"/>
              <a:t>]</a:t>
            </a:r>
          </a:p>
          <a:p>
            <a:pPr eaLnBrk="1" hangingPunct="1">
              <a:lnSpc>
                <a:spcPct val="90000"/>
              </a:lnSpc>
            </a:pPr>
            <a:endParaRPr lang="he-IL" sz="2000" smtClean="0"/>
          </a:p>
          <a:p>
            <a:pPr eaLnBrk="1" hangingPunct="1">
              <a:lnSpc>
                <a:spcPct val="90000"/>
              </a:lnSpc>
            </a:pPr>
            <a:r>
              <a:rPr lang="he-IL" sz="2400" smtClean="0"/>
              <a:t>בשק יש חמישה כדורים בצבעים שונים </a:t>
            </a:r>
            <a:r>
              <a:rPr lang="en-US" sz="2400" smtClean="0"/>
              <a:t>(n=5)</a:t>
            </a:r>
            <a:r>
              <a:rPr lang="he-IL" sz="2400" smtClean="0"/>
              <a:t>. מוציאים כדור אחד </a:t>
            </a:r>
            <a:r>
              <a:rPr lang="he-IL" sz="2400" b="1" smtClean="0"/>
              <a:t>ולא מחזירים</a:t>
            </a:r>
            <a:r>
              <a:rPr lang="he-IL" sz="2400" smtClean="0"/>
              <a:t>. חוזרים על התהליך 3 פעמים </a:t>
            </a:r>
            <a:r>
              <a:rPr lang="en-US" sz="2400" smtClean="0"/>
              <a:t>(k=3)</a:t>
            </a:r>
            <a:r>
              <a:rPr lang="he-IL" sz="2400" smtClean="0"/>
              <a:t>. מתקבלים שלושה צבעים, </a:t>
            </a:r>
            <a:r>
              <a:rPr lang="he-IL" sz="2400" b="1" smtClean="0"/>
              <a:t>בהנחה שלא חשוב סדר הופעתם</a:t>
            </a:r>
            <a:r>
              <a:rPr lang="he-IL" sz="2400" smtClean="0"/>
              <a:t>. </a:t>
            </a:r>
          </a:p>
          <a:p>
            <a:pPr lvl="1" eaLnBrk="1" hangingPunct="1">
              <a:lnSpc>
                <a:spcPct val="95000"/>
              </a:lnSpc>
            </a:pPr>
            <a:r>
              <a:rPr lang="he-IL" sz="2000" smtClean="0"/>
              <a:t>כמה שלשות של צבעים שונים ייתכנו?</a:t>
            </a:r>
          </a:p>
          <a:p>
            <a:pPr lvl="1" eaLnBrk="1" hangingPunct="1">
              <a:lnSpc>
                <a:spcPct val="95000"/>
              </a:lnSpc>
            </a:pPr>
            <a:r>
              <a:rPr lang="he-IL" sz="2000" smtClean="0"/>
              <a:t>מה ההסתברות להוציא שלשה עם הצבעים </a:t>
            </a:r>
            <a:r>
              <a:rPr lang="en-US" sz="2000" smtClean="0"/>
              <a:t>X</a:t>
            </a:r>
            <a:r>
              <a:rPr lang="he-IL" sz="2000" smtClean="0"/>
              <a:t> </a:t>
            </a:r>
            <a:r>
              <a:rPr lang="en-US" sz="2000" smtClean="0"/>
              <a:t>Y</a:t>
            </a:r>
            <a:r>
              <a:rPr lang="he-IL" sz="2000" smtClean="0"/>
              <a:t> ו –</a:t>
            </a:r>
            <a:r>
              <a:rPr lang="en-US" sz="2000" smtClean="0"/>
              <a:t>Z</a:t>
            </a:r>
            <a:r>
              <a:rPr lang="he-IL" sz="2000" smtClean="0"/>
              <a:t>?  </a:t>
            </a:r>
            <a:r>
              <a:rPr lang="en-US" sz="2000" smtClean="0"/>
              <a:t>1/10</a:t>
            </a:r>
            <a:r>
              <a:rPr lang="he-IL" sz="2000" smtClean="0"/>
              <a:t>. </a:t>
            </a:r>
          </a:p>
          <a:p>
            <a:pPr lvl="1" eaLnBrk="1" hangingPunct="1">
              <a:lnSpc>
                <a:spcPct val="95000"/>
              </a:lnSpc>
            </a:pPr>
            <a:endParaRPr lang="he-IL" sz="2000" smtClean="0"/>
          </a:p>
          <a:p>
            <a:pPr lvl="2" eaLnBrk="1" hangingPunct="1">
              <a:lnSpc>
                <a:spcPct val="95000"/>
              </a:lnSpc>
            </a:pPr>
            <a:r>
              <a:rPr lang="he-IL" sz="1800" i="1" smtClean="0"/>
              <a:t>לא סדורים עם החזרה לא נלמד.</a:t>
            </a:r>
            <a:endParaRPr lang="en-US" sz="1800" i="1" smtClean="0"/>
          </a:p>
          <a:p>
            <a:pPr eaLnBrk="1" hangingPunct="1">
              <a:lnSpc>
                <a:spcPct val="90000"/>
              </a:lnSpc>
            </a:pPr>
            <a:endParaRPr lang="he-IL" sz="2000" i="1" smtClean="0"/>
          </a:p>
        </p:txBody>
      </p:sp>
      <p:graphicFrame>
        <p:nvGraphicFramePr>
          <p:cNvPr id="301061" name="Object 5"/>
          <p:cNvGraphicFramePr>
            <a:graphicFrameLocks noChangeAspect="1"/>
          </p:cNvGraphicFramePr>
          <p:nvPr/>
        </p:nvGraphicFramePr>
        <p:xfrm>
          <a:off x="1116013" y="1989138"/>
          <a:ext cx="2024062" cy="866775"/>
        </p:xfrm>
        <a:graphic>
          <a:graphicData uri="http://schemas.openxmlformats.org/presentationml/2006/ole">
            <p:oleObj spid="_x0000_s38914" name="משוואה" r:id="rId3" imgW="977760" imgH="419040" progId="Equation.3">
              <p:embed/>
            </p:oleObj>
          </a:graphicData>
        </a:graphic>
      </p:graphicFrame>
      <p:sp>
        <p:nvSpPr>
          <p:cNvPr id="301063" name="AutoShape 7">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01064" name="Object 8"/>
          <p:cNvGraphicFramePr>
            <a:graphicFrameLocks noChangeAspect="1"/>
          </p:cNvGraphicFramePr>
          <p:nvPr/>
        </p:nvGraphicFramePr>
        <p:xfrm>
          <a:off x="1042988" y="5445125"/>
          <a:ext cx="1133475" cy="595313"/>
        </p:xfrm>
        <a:graphic>
          <a:graphicData uri="http://schemas.openxmlformats.org/presentationml/2006/ole">
            <p:oleObj spid="_x0000_s38915" name="משוואה" r:id="rId5" imgW="749160" imgH="393480" progId="Equation.3">
              <p:embed/>
            </p:oleObj>
          </a:graphicData>
        </a:graphic>
      </p:graphicFrame>
      <p:grpSp>
        <p:nvGrpSpPr>
          <p:cNvPr id="2" name="Group 9"/>
          <p:cNvGrpSpPr>
            <a:grpSpLocks/>
          </p:cNvGrpSpPr>
          <p:nvPr/>
        </p:nvGrpSpPr>
        <p:grpSpPr bwMode="auto">
          <a:xfrm>
            <a:off x="827088" y="4581525"/>
            <a:ext cx="3719512" cy="592138"/>
            <a:chOff x="2109" y="2795"/>
            <a:chExt cx="2343" cy="373"/>
          </a:xfrm>
        </p:grpSpPr>
        <p:graphicFrame>
          <p:nvGraphicFramePr>
            <p:cNvPr id="38916" name="Object 10"/>
            <p:cNvGraphicFramePr>
              <a:graphicFrameLocks noChangeAspect="1"/>
            </p:cNvGraphicFramePr>
            <p:nvPr/>
          </p:nvGraphicFramePr>
          <p:xfrm>
            <a:off x="2109" y="2795"/>
            <a:ext cx="2343" cy="373"/>
          </p:xfrm>
          <a:graphic>
            <a:graphicData uri="http://schemas.openxmlformats.org/presentationml/2006/ole">
              <p:oleObj spid="_x0000_s38916" name="משוואה" r:id="rId6" imgW="1981080" imgH="393480" progId="Equation.3">
                <p:embed/>
              </p:oleObj>
            </a:graphicData>
          </a:graphic>
        </p:graphicFrame>
        <p:sp>
          <p:nvSpPr>
            <p:cNvPr id="38930" name="Line 11"/>
            <p:cNvSpPr>
              <a:spLocks noChangeShapeType="1"/>
            </p:cNvSpPr>
            <p:nvPr/>
          </p:nvSpPr>
          <p:spPr bwMode="auto">
            <a:xfrm flipH="1">
              <a:off x="3515" y="2840"/>
              <a:ext cx="136" cy="318"/>
            </a:xfrm>
            <a:prstGeom prst="line">
              <a:avLst/>
            </a:prstGeom>
            <a:noFill/>
            <a:ln w="19050">
              <a:solidFill>
                <a:schemeClr val="tx1"/>
              </a:solidFill>
              <a:miter lim="800000"/>
              <a:headEnd/>
              <a:tailEnd/>
            </a:ln>
          </p:spPr>
          <p:txBody>
            <a:bodyPr wrap="none"/>
            <a:lstStyle/>
            <a:p>
              <a:endParaRPr lang="he-IL"/>
            </a:p>
          </p:txBody>
        </p:sp>
        <p:sp>
          <p:nvSpPr>
            <p:cNvPr id="38931" name="Line 12"/>
            <p:cNvSpPr>
              <a:spLocks noChangeShapeType="1"/>
            </p:cNvSpPr>
            <p:nvPr/>
          </p:nvSpPr>
          <p:spPr bwMode="auto">
            <a:xfrm flipH="1">
              <a:off x="3742" y="2840"/>
              <a:ext cx="136" cy="318"/>
            </a:xfrm>
            <a:prstGeom prst="line">
              <a:avLst/>
            </a:prstGeom>
            <a:noFill/>
            <a:ln w="19050">
              <a:solidFill>
                <a:schemeClr val="tx1"/>
              </a:solidFill>
              <a:miter lim="800000"/>
              <a:headEnd/>
              <a:tailEnd/>
            </a:ln>
          </p:spPr>
          <p:txBody>
            <a:bodyPr wrap="none"/>
            <a:lstStyle/>
            <a:p>
              <a:endParaRPr lang="he-IL"/>
            </a:p>
          </p:txBody>
        </p:sp>
        <p:sp>
          <p:nvSpPr>
            <p:cNvPr id="38932" name="Line 13"/>
            <p:cNvSpPr>
              <a:spLocks noChangeShapeType="1"/>
            </p:cNvSpPr>
            <p:nvPr/>
          </p:nvSpPr>
          <p:spPr bwMode="auto">
            <a:xfrm flipH="1">
              <a:off x="3923" y="2840"/>
              <a:ext cx="136" cy="318"/>
            </a:xfrm>
            <a:prstGeom prst="line">
              <a:avLst/>
            </a:prstGeom>
            <a:noFill/>
            <a:ln w="19050">
              <a:solidFill>
                <a:schemeClr val="tx1"/>
              </a:solidFill>
              <a:miter lim="800000"/>
              <a:headEnd/>
              <a:tailEnd/>
            </a:ln>
          </p:spPr>
          <p:txBody>
            <a:bodyPr wrap="none"/>
            <a:lstStyle/>
            <a:p>
              <a:endParaRPr lang="he-IL"/>
            </a:p>
          </p:txBody>
        </p:sp>
      </p:grpSp>
      <p:grpSp>
        <p:nvGrpSpPr>
          <p:cNvPr id="3" name="Group 22"/>
          <p:cNvGrpSpPr>
            <a:grpSpLocks/>
          </p:cNvGrpSpPr>
          <p:nvPr/>
        </p:nvGrpSpPr>
        <p:grpSpPr bwMode="auto">
          <a:xfrm>
            <a:off x="1763713" y="2924175"/>
            <a:ext cx="1368425" cy="936625"/>
            <a:chOff x="1111" y="1842"/>
            <a:chExt cx="862" cy="590"/>
          </a:xfrm>
        </p:grpSpPr>
        <p:sp>
          <p:nvSpPr>
            <p:cNvPr id="38922" name="Oval 14"/>
            <p:cNvSpPr>
              <a:spLocks noChangeArrowheads="1"/>
            </p:cNvSpPr>
            <p:nvPr/>
          </p:nvSpPr>
          <p:spPr bwMode="auto">
            <a:xfrm>
              <a:off x="1111" y="1888"/>
              <a:ext cx="136" cy="136"/>
            </a:xfrm>
            <a:prstGeom prst="ellipse">
              <a:avLst/>
            </a:prstGeom>
            <a:solidFill>
              <a:srgbClr val="FF0000"/>
            </a:solidFill>
            <a:ln w="19050">
              <a:noFill/>
              <a:miter lim="800000"/>
              <a:headEnd/>
              <a:tailEnd/>
            </a:ln>
          </p:spPr>
          <p:txBody>
            <a:bodyPr wrap="none" anchor="ctr"/>
            <a:lstStyle/>
            <a:p>
              <a:endParaRPr lang="he-IL"/>
            </a:p>
          </p:txBody>
        </p:sp>
        <p:sp>
          <p:nvSpPr>
            <p:cNvPr id="38923" name="Oval 15"/>
            <p:cNvSpPr>
              <a:spLocks noChangeArrowheads="1"/>
            </p:cNvSpPr>
            <p:nvPr/>
          </p:nvSpPr>
          <p:spPr bwMode="auto">
            <a:xfrm>
              <a:off x="1292" y="1888"/>
              <a:ext cx="136" cy="136"/>
            </a:xfrm>
            <a:prstGeom prst="ellipse">
              <a:avLst/>
            </a:prstGeom>
            <a:solidFill>
              <a:srgbClr val="008000"/>
            </a:solidFill>
            <a:ln w="19050">
              <a:noFill/>
              <a:miter lim="800000"/>
              <a:headEnd/>
              <a:tailEnd/>
            </a:ln>
          </p:spPr>
          <p:txBody>
            <a:bodyPr wrap="none" anchor="ctr"/>
            <a:lstStyle/>
            <a:p>
              <a:endParaRPr lang="he-IL"/>
            </a:p>
          </p:txBody>
        </p:sp>
        <p:sp>
          <p:nvSpPr>
            <p:cNvPr id="38924" name="Oval 16"/>
            <p:cNvSpPr>
              <a:spLocks noChangeArrowheads="1"/>
            </p:cNvSpPr>
            <p:nvPr/>
          </p:nvSpPr>
          <p:spPr bwMode="auto">
            <a:xfrm>
              <a:off x="1474" y="1888"/>
              <a:ext cx="136" cy="136"/>
            </a:xfrm>
            <a:prstGeom prst="ellipse">
              <a:avLst/>
            </a:prstGeom>
            <a:solidFill>
              <a:schemeClr val="folHlink"/>
            </a:solidFill>
            <a:ln w="19050">
              <a:noFill/>
              <a:miter lim="800000"/>
              <a:headEnd/>
              <a:tailEnd/>
            </a:ln>
          </p:spPr>
          <p:txBody>
            <a:bodyPr wrap="none" anchor="ctr"/>
            <a:lstStyle/>
            <a:p>
              <a:endParaRPr lang="he-IL"/>
            </a:p>
          </p:txBody>
        </p:sp>
        <p:sp>
          <p:nvSpPr>
            <p:cNvPr id="38925" name="Oval 17"/>
            <p:cNvSpPr>
              <a:spLocks noChangeArrowheads="1"/>
            </p:cNvSpPr>
            <p:nvPr/>
          </p:nvSpPr>
          <p:spPr bwMode="auto">
            <a:xfrm>
              <a:off x="1292" y="2069"/>
              <a:ext cx="136" cy="136"/>
            </a:xfrm>
            <a:prstGeom prst="ellipse">
              <a:avLst/>
            </a:prstGeom>
            <a:solidFill>
              <a:schemeClr val="hlink"/>
            </a:solidFill>
            <a:ln w="19050">
              <a:noFill/>
              <a:miter lim="800000"/>
              <a:headEnd/>
              <a:tailEnd/>
            </a:ln>
          </p:spPr>
          <p:txBody>
            <a:bodyPr wrap="none" anchor="ctr"/>
            <a:lstStyle/>
            <a:p>
              <a:endParaRPr lang="he-IL"/>
            </a:p>
          </p:txBody>
        </p:sp>
        <p:sp>
          <p:nvSpPr>
            <p:cNvPr id="38926" name="Oval 18"/>
            <p:cNvSpPr>
              <a:spLocks noChangeArrowheads="1"/>
            </p:cNvSpPr>
            <p:nvPr/>
          </p:nvSpPr>
          <p:spPr bwMode="auto">
            <a:xfrm>
              <a:off x="1474" y="2069"/>
              <a:ext cx="136" cy="136"/>
            </a:xfrm>
            <a:prstGeom prst="ellipse">
              <a:avLst/>
            </a:prstGeom>
            <a:solidFill>
              <a:srgbClr val="008000"/>
            </a:solidFill>
            <a:ln w="19050">
              <a:noFill/>
              <a:miter lim="800000"/>
              <a:headEnd/>
              <a:tailEnd/>
            </a:ln>
          </p:spPr>
          <p:txBody>
            <a:bodyPr wrap="none" anchor="ctr"/>
            <a:lstStyle/>
            <a:p>
              <a:endParaRPr lang="he-IL"/>
            </a:p>
          </p:txBody>
        </p:sp>
        <p:sp>
          <p:nvSpPr>
            <p:cNvPr id="38927" name="Oval 19"/>
            <p:cNvSpPr>
              <a:spLocks noChangeArrowheads="1"/>
            </p:cNvSpPr>
            <p:nvPr/>
          </p:nvSpPr>
          <p:spPr bwMode="auto">
            <a:xfrm>
              <a:off x="1474" y="2251"/>
              <a:ext cx="136" cy="136"/>
            </a:xfrm>
            <a:prstGeom prst="ellipse">
              <a:avLst/>
            </a:prstGeom>
            <a:solidFill>
              <a:schemeClr val="hlink"/>
            </a:solidFill>
            <a:ln w="19050">
              <a:noFill/>
              <a:miter lim="800000"/>
              <a:headEnd/>
              <a:tailEnd/>
            </a:ln>
          </p:spPr>
          <p:txBody>
            <a:bodyPr wrap="none" anchor="ctr"/>
            <a:lstStyle/>
            <a:p>
              <a:endParaRPr lang="he-IL"/>
            </a:p>
          </p:txBody>
        </p:sp>
        <p:sp>
          <p:nvSpPr>
            <p:cNvPr id="38928" name="Line 20"/>
            <p:cNvSpPr>
              <a:spLocks noChangeShapeType="1"/>
            </p:cNvSpPr>
            <p:nvPr/>
          </p:nvSpPr>
          <p:spPr bwMode="auto">
            <a:xfrm>
              <a:off x="1701" y="1933"/>
              <a:ext cx="0" cy="408"/>
            </a:xfrm>
            <a:prstGeom prst="line">
              <a:avLst/>
            </a:prstGeom>
            <a:noFill/>
            <a:ln w="19050">
              <a:solidFill>
                <a:schemeClr val="tx1"/>
              </a:solidFill>
              <a:miter lim="800000"/>
              <a:headEnd type="oval" w="med" len="med"/>
              <a:tailEnd type="triangle" w="med" len="med"/>
            </a:ln>
          </p:spPr>
          <p:txBody>
            <a:bodyPr wrap="none"/>
            <a:lstStyle/>
            <a:p>
              <a:endParaRPr lang="he-IL"/>
            </a:p>
          </p:txBody>
        </p:sp>
        <p:sp>
          <p:nvSpPr>
            <p:cNvPr id="38929" name="Rectangle 21"/>
            <p:cNvSpPr>
              <a:spLocks noChangeArrowheads="1"/>
            </p:cNvSpPr>
            <p:nvPr/>
          </p:nvSpPr>
          <p:spPr bwMode="auto">
            <a:xfrm rot="5400000">
              <a:off x="1565" y="2023"/>
              <a:ext cx="590" cy="227"/>
            </a:xfrm>
            <a:prstGeom prst="rect">
              <a:avLst/>
            </a:prstGeom>
            <a:noFill/>
            <a:ln w="19050">
              <a:noFill/>
              <a:miter lim="800000"/>
              <a:headEnd/>
              <a:tailEnd/>
            </a:ln>
          </p:spPr>
          <p:txBody>
            <a:bodyPr wrap="none" anchor="ctr"/>
            <a:lstStyle/>
            <a:p>
              <a:pPr algn="ctr"/>
              <a:r>
                <a:rPr lang="en-US" b="1"/>
                <a:t>3 * 2 *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 calcmode="lin" valueType="num">
                                      <p:cBhvr>
                                        <p:cTn id="7" dur="1000" fill="hold"/>
                                        <p:tgtEl>
                                          <p:spTgt spid="3010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10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105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1059">
                                            <p:txEl>
                                              <p:pRg st="1" end="1"/>
                                            </p:txEl>
                                          </p:spTgt>
                                        </p:tgtEl>
                                        <p:attrNameLst>
                                          <p:attrName>style.visibility</p:attrName>
                                        </p:attrNameLst>
                                      </p:cBhvr>
                                      <p:to>
                                        <p:strVal val="visible"/>
                                      </p:to>
                                    </p:set>
                                    <p:anim calcmode="lin" valueType="num">
                                      <p:cBhvr>
                                        <p:cTn id="13" dur="1000" fill="hold"/>
                                        <p:tgtEl>
                                          <p:spTgt spid="30105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0105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01059">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01059">
                                            <p:txEl>
                                              <p:pRg st="2" end="2"/>
                                            </p:txEl>
                                          </p:spTgt>
                                        </p:tgtEl>
                                        <p:attrNameLst>
                                          <p:attrName>style.visibility</p:attrName>
                                        </p:attrNameLst>
                                      </p:cBhvr>
                                      <p:to>
                                        <p:strVal val="visible"/>
                                      </p:to>
                                    </p:set>
                                    <p:anim calcmode="lin" valueType="num">
                                      <p:cBhvr>
                                        <p:cTn id="19" dur="1000" fill="hold"/>
                                        <p:tgtEl>
                                          <p:spTgt spid="30105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105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1059">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3000" fill="hold"/>
                                        <p:tgtEl>
                                          <p:spTgt spid="3"/>
                                        </p:tgtEl>
                                        <p:attrNameLst>
                                          <p:attrName>ppt_w</p:attrName>
                                        </p:attrNameLst>
                                      </p:cBhvr>
                                      <p:tavLst>
                                        <p:tav tm="0">
                                          <p:val>
                                            <p:strVal val="#ppt_w*0.70"/>
                                          </p:val>
                                        </p:tav>
                                        <p:tav tm="100000">
                                          <p:val>
                                            <p:strVal val="#ppt_w"/>
                                          </p:val>
                                        </p:tav>
                                      </p:tavLst>
                                    </p:anim>
                                    <p:anim calcmode="lin" valueType="num">
                                      <p:cBhvr>
                                        <p:cTn id="25" dur="3000" fill="hold"/>
                                        <p:tgtEl>
                                          <p:spTgt spid="3"/>
                                        </p:tgtEl>
                                        <p:attrNameLst>
                                          <p:attrName>ppt_h</p:attrName>
                                        </p:attrNameLst>
                                      </p:cBhvr>
                                      <p:tavLst>
                                        <p:tav tm="0">
                                          <p:val>
                                            <p:strVal val="#ppt_h"/>
                                          </p:val>
                                        </p:tav>
                                        <p:tav tm="100000">
                                          <p:val>
                                            <p:strVal val="#ppt_h"/>
                                          </p:val>
                                        </p:tav>
                                      </p:tavLst>
                                    </p:anim>
                                    <p:animEffect transition="in" filter="fade">
                                      <p:cBhvr>
                                        <p:cTn id="26" dur="3000"/>
                                        <p:tgtEl>
                                          <p:spTgt spid="3"/>
                                        </p:tgtEl>
                                      </p:cBhvr>
                                    </p:animEffect>
                                  </p:childTnLst>
                                </p:cTn>
                              </p:par>
                              <p:par>
                                <p:cTn id="27" presetID="55" presetClass="entr" presetSubtype="0" fill="hold" nodeType="withEffect">
                                  <p:stCondLst>
                                    <p:cond delay="0"/>
                                  </p:stCondLst>
                                  <p:childTnLst>
                                    <p:set>
                                      <p:cBhvr>
                                        <p:cTn id="28" dur="1" fill="hold">
                                          <p:stCondLst>
                                            <p:cond delay="0"/>
                                          </p:stCondLst>
                                        </p:cTn>
                                        <p:tgtEl>
                                          <p:spTgt spid="301061"/>
                                        </p:tgtEl>
                                        <p:attrNameLst>
                                          <p:attrName>style.visibility</p:attrName>
                                        </p:attrNameLst>
                                      </p:cBhvr>
                                      <p:to>
                                        <p:strVal val="visible"/>
                                      </p:to>
                                    </p:set>
                                    <p:anim calcmode="lin" valueType="num">
                                      <p:cBhvr>
                                        <p:cTn id="29" dur="1000" fill="hold"/>
                                        <p:tgtEl>
                                          <p:spTgt spid="301061"/>
                                        </p:tgtEl>
                                        <p:attrNameLst>
                                          <p:attrName>ppt_w</p:attrName>
                                        </p:attrNameLst>
                                      </p:cBhvr>
                                      <p:tavLst>
                                        <p:tav tm="0">
                                          <p:val>
                                            <p:strVal val="#ppt_w*0.70"/>
                                          </p:val>
                                        </p:tav>
                                        <p:tav tm="100000">
                                          <p:val>
                                            <p:strVal val="#ppt_w"/>
                                          </p:val>
                                        </p:tav>
                                      </p:tavLst>
                                    </p:anim>
                                    <p:anim calcmode="lin" valueType="num">
                                      <p:cBhvr>
                                        <p:cTn id="30" dur="1000" fill="hold"/>
                                        <p:tgtEl>
                                          <p:spTgt spid="301061"/>
                                        </p:tgtEl>
                                        <p:attrNameLst>
                                          <p:attrName>ppt_h</p:attrName>
                                        </p:attrNameLst>
                                      </p:cBhvr>
                                      <p:tavLst>
                                        <p:tav tm="0">
                                          <p:val>
                                            <p:strVal val="#ppt_h"/>
                                          </p:val>
                                        </p:tav>
                                        <p:tav tm="100000">
                                          <p:val>
                                            <p:strVal val="#ppt_h"/>
                                          </p:val>
                                        </p:tav>
                                      </p:tavLst>
                                    </p:anim>
                                    <p:animEffect transition="in" filter="fade">
                                      <p:cBhvr>
                                        <p:cTn id="31" dur="1000"/>
                                        <p:tgtEl>
                                          <p:spTgt spid="30106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01059">
                                            <p:txEl>
                                              <p:pRg st="4" end="4"/>
                                            </p:txEl>
                                          </p:spTgt>
                                        </p:tgtEl>
                                        <p:attrNameLst>
                                          <p:attrName>style.visibility</p:attrName>
                                        </p:attrNameLst>
                                      </p:cBhvr>
                                      <p:to>
                                        <p:strVal val="visible"/>
                                      </p:to>
                                    </p:set>
                                    <p:anim calcmode="lin" valueType="num">
                                      <p:cBhvr>
                                        <p:cTn id="36" dur="1000" fill="hold"/>
                                        <p:tgtEl>
                                          <p:spTgt spid="301059">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301059">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01059">
                                            <p:txEl>
                                              <p:pRg st="4" end="4"/>
                                            </p:txEl>
                                          </p:spTgt>
                                        </p:tgtEl>
                                      </p:cBhvr>
                                    </p:animEffect>
                                  </p:childTnLst>
                                </p:cTn>
                              </p:par>
                            </p:childTnLst>
                          </p:cTn>
                        </p:par>
                        <p:par>
                          <p:cTn id="39" fill="hold">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301059">
                                            <p:txEl>
                                              <p:pRg st="5" end="5"/>
                                            </p:txEl>
                                          </p:spTgt>
                                        </p:tgtEl>
                                        <p:attrNameLst>
                                          <p:attrName>style.visibility</p:attrName>
                                        </p:attrNameLst>
                                      </p:cBhvr>
                                      <p:to>
                                        <p:strVal val="visible"/>
                                      </p:to>
                                    </p:set>
                                    <p:anim calcmode="lin" valueType="num">
                                      <p:cBhvr>
                                        <p:cTn id="42" dur="1000" fill="hold"/>
                                        <p:tgtEl>
                                          <p:spTgt spid="30105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0105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01059">
                                            <p:txEl>
                                              <p:pRg st="5" end="5"/>
                                            </p:txEl>
                                          </p:spTgt>
                                        </p:tgtEl>
                                      </p:cBhvr>
                                    </p:animEffect>
                                  </p:childTnLst>
                                </p:cTn>
                              </p:par>
                            </p:childTnLst>
                          </p:cTn>
                        </p:par>
                        <p:par>
                          <p:cTn id="45" fill="hold">
                            <p:stCondLst>
                              <p:cond delay="2000"/>
                            </p:stCondLst>
                            <p:childTnLst>
                              <p:par>
                                <p:cTn id="46" presetID="55" presetClass="entr" presetSubtype="0" fill="hold" grpId="0" nodeType="afterEffect">
                                  <p:stCondLst>
                                    <p:cond delay="0"/>
                                  </p:stCondLst>
                                  <p:childTnLst>
                                    <p:set>
                                      <p:cBhvr>
                                        <p:cTn id="47" dur="1" fill="hold">
                                          <p:stCondLst>
                                            <p:cond delay="0"/>
                                          </p:stCondLst>
                                        </p:cTn>
                                        <p:tgtEl>
                                          <p:spTgt spid="301059">
                                            <p:txEl>
                                              <p:pRg st="6" end="6"/>
                                            </p:txEl>
                                          </p:spTgt>
                                        </p:tgtEl>
                                        <p:attrNameLst>
                                          <p:attrName>style.visibility</p:attrName>
                                        </p:attrNameLst>
                                      </p:cBhvr>
                                      <p:to>
                                        <p:strVal val="visible"/>
                                      </p:to>
                                    </p:set>
                                    <p:anim calcmode="lin" valueType="num">
                                      <p:cBhvr>
                                        <p:cTn id="48" dur="1000" fill="hold"/>
                                        <p:tgtEl>
                                          <p:spTgt spid="301059">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01059">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01059">
                                            <p:txEl>
                                              <p:pRg st="6" end="6"/>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01059">
                                            <p:txEl>
                                              <p:pRg st="8" end="8"/>
                                            </p:txEl>
                                          </p:spTgt>
                                        </p:tgtEl>
                                        <p:attrNameLst>
                                          <p:attrName>style.visibility</p:attrName>
                                        </p:attrNameLst>
                                      </p:cBhvr>
                                      <p:to>
                                        <p:strVal val="visible"/>
                                      </p:to>
                                    </p:set>
                                    <p:anim calcmode="lin" valueType="num">
                                      <p:cBhvr>
                                        <p:cTn id="53" dur="1000" fill="hold"/>
                                        <p:tgtEl>
                                          <p:spTgt spid="301059">
                                            <p:txEl>
                                              <p:pRg st="8" end="8"/>
                                            </p:txEl>
                                          </p:spTgt>
                                        </p:tgtEl>
                                        <p:attrNameLst>
                                          <p:attrName>ppt_w</p:attrName>
                                        </p:attrNameLst>
                                      </p:cBhvr>
                                      <p:tavLst>
                                        <p:tav tm="0">
                                          <p:val>
                                            <p:strVal val="#ppt_w*0.70"/>
                                          </p:val>
                                        </p:tav>
                                        <p:tav tm="100000">
                                          <p:val>
                                            <p:strVal val="#ppt_w"/>
                                          </p:val>
                                        </p:tav>
                                      </p:tavLst>
                                    </p:anim>
                                    <p:anim calcmode="lin" valueType="num">
                                      <p:cBhvr>
                                        <p:cTn id="54" dur="1000" fill="hold"/>
                                        <p:tgtEl>
                                          <p:spTgt spid="301059">
                                            <p:txEl>
                                              <p:pRg st="8" end="8"/>
                                            </p:txEl>
                                          </p:spTgt>
                                        </p:tgtEl>
                                        <p:attrNameLst>
                                          <p:attrName>ppt_h</p:attrName>
                                        </p:attrNameLst>
                                      </p:cBhvr>
                                      <p:tavLst>
                                        <p:tav tm="0">
                                          <p:val>
                                            <p:strVal val="#ppt_h"/>
                                          </p:val>
                                        </p:tav>
                                        <p:tav tm="100000">
                                          <p:val>
                                            <p:strVal val="#ppt_h"/>
                                          </p:val>
                                        </p:tav>
                                      </p:tavLst>
                                    </p:anim>
                                    <p:animEffect transition="in" filter="fade">
                                      <p:cBhvr>
                                        <p:cTn id="55" dur="1000"/>
                                        <p:tgtEl>
                                          <p:spTgt spid="301059">
                                            <p:txEl>
                                              <p:pRg st="8" end="8"/>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301064"/>
                                        </p:tgtEl>
                                        <p:attrNameLst>
                                          <p:attrName>style.visibility</p:attrName>
                                        </p:attrNameLst>
                                      </p:cBhvr>
                                      <p:to>
                                        <p:strVal val="visible"/>
                                      </p:to>
                                    </p:set>
                                    <p:anim calcmode="lin" valueType="num">
                                      <p:cBhvr>
                                        <p:cTn id="58" dur="1000" fill="hold"/>
                                        <p:tgtEl>
                                          <p:spTgt spid="301064"/>
                                        </p:tgtEl>
                                        <p:attrNameLst>
                                          <p:attrName>ppt_w</p:attrName>
                                        </p:attrNameLst>
                                      </p:cBhvr>
                                      <p:tavLst>
                                        <p:tav tm="0">
                                          <p:val>
                                            <p:strVal val="#ppt_w*0.70"/>
                                          </p:val>
                                        </p:tav>
                                        <p:tav tm="100000">
                                          <p:val>
                                            <p:strVal val="#ppt_w"/>
                                          </p:val>
                                        </p:tav>
                                      </p:tavLst>
                                    </p:anim>
                                    <p:anim calcmode="lin" valueType="num">
                                      <p:cBhvr>
                                        <p:cTn id="59" dur="1000" fill="hold"/>
                                        <p:tgtEl>
                                          <p:spTgt spid="301064"/>
                                        </p:tgtEl>
                                        <p:attrNameLst>
                                          <p:attrName>ppt_h</p:attrName>
                                        </p:attrNameLst>
                                      </p:cBhvr>
                                      <p:tavLst>
                                        <p:tav tm="0">
                                          <p:val>
                                            <p:strVal val="#ppt_h"/>
                                          </p:val>
                                        </p:tav>
                                        <p:tav tm="100000">
                                          <p:val>
                                            <p:strVal val="#ppt_h"/>
                                          </p:val>
                                        </p:tav>
                                      </p:tavLst>
                                    </p:anim>
                                    <p:animEffect transition="in" filter="fade">
                                      <p:cBhvr>
                                        <p:cTn id="60" dur="1000"/>
                                        <p:tgtEl>
                                          <p:spTgt spid="301064"/>
                                        </p:tgtEl>
                                      </p:cBhvr>
                                    </p:animEffect>
                                  </p:childTnLst>
                                </p:cTn>
                              </p:par>
                              <p:par>
                                <p:cTn id="61" presetID="9"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algn="r" eaLnBrk="1" hangingPunct="1"/>
            <a:r>
              <a:rPr lang="he-IL" sz="4000" smtClean="0">
                <a:solidFill>
                  <a:schemeClr val="hlink"/>
                </a:solidFill>
              </a:rPr>
              <a:t>תרגיל 1: סדורים עם החזרה</a:t>
            </a:r>
            <a:endParaRPr lang="en-US" sz="4000" smtClean="0">
              <a:solidFill>
                <a:schemeClr val="hlink"/>
              </a:solidFill>
            </a:endParaRPr>
          </a:p>
        </p:txBody>
      </p:sp>
      <p:sp>
        <p:nvSpPr>
          <p:cNvPr id="297987" name="Rectangle 3"/>
          <p:cNvSpPr>
            <a:spLocks noGrp="1" noChangeArrowheads="1"/>
          </p:cNvSpPr>
          <p:nvPr>
            <p:ph type="body" idx="1"/>
          </p:nvPr>
        </p:nvSpPr>
        <p:spPr>
          <a:xfrm>
            <a:off x="179388" y="2017713"/>
            <a:ext cx="8775700" cy="4435475"/>
          </a:xfrm>
        </p:spPr>
        <p:txBody>
          <a:bodyPr/>
          <a:lstStyle/>
          <a:p>
            <a:pPr eaLnBrk="1" hangingPunct="1">
              <a:lnSpc>
                <a:spcPct val="80000"/>
              </a:lnSpc>
            </a:pPr>
            <a:r>
              <a:rPr lang="he-IL" sz="2000" smtClean="0"/>
              <a:t>במבחן אמריקאי 10 שאלות, לכל שאלה 4 תשובות אפשריות (אחת נכונה) </a:t>
            </a:r>
            <a:r>
              <a:rPr lang="he-IL" sz="2000" u="sng" smtClean="0"/>
              <a:t>מה ההסתברות</a:t>
            </a:r>
            <a:r>
              <a:rPr lang="he-IL" sz="2000" smtClean="0"/>
              <a:t> לנחש נכון את כל התשובות?</a:t>
            </a:r>
          </a:p>
          <a:p>
            <a:pPr lvl="1" eaLnBrk="1" hangingPunct="1">
              <a:lnSpc>
                <a:spcPct val="80000"/>
              </a:lnSpc>
            </a:pPr>
            <a:r>
              <a:rPr lang="he-IL" sz="1800" smtClean="0"/>
              <a:t>מרחב המדגם: </a:t>
            </a:r>
            <a:r>
              <a:rPr lang="en-US" sz="1800" smtClean="0"/>
              <a:t>n</a:t>
            </a:r>
            <a:r>
              <a:rPr lang="en-US" sz="1800" baseline="-25000" smtClean="0"/>
              <a:t>1-k</a:t>
            </a:r>
            <a:r>
              <a:rPr lang="en-US" sz="1800" smtClean="0"/>
              <a:t>=4, k=10, N=4</a:t>
            </a:r>
            <a:r>
              <a:rPr lang="en-US" sz="1800" baseline="30000" smtClean="0"/>
              <a:t>10</a:t>
            </a:r>
            <a:r>
              <a:rPr lang="he-IL" sz="1800" smtClean="0"/>
              <a:t> </a:t>
            </a:r>
          </a:p>
          <a:p>
            <a:pPr lvl="1" eaLnBrk="1" hangingPunct="1">
              <a:lnSpc>
                <a:spcPct val="80000"/>
              </a:lnSpc>
            </a:pPr>
            <a:r>
              <a:rPr lang="he-IL" sz="1800" smtClean="0"/>
              <a:t>ולכן 1/4</a:t>
            </a:r>
            <a:r>
              <a:rPr lang="he-IL" sz="1800" baseline="30000" smtClean="0"/>
              <a:t>10</a:t>
            </a:r>
          </a:p>
          <a:p>
            <a:pPr eaLnBrk="1" hangingPunct="1">
              <a:lnSpc>
                <a:spcPct val="80000"/>
              </a:lnSpc>
            </a:pPr>
            <a:r>
              <a:rPr lang="he-IL" sz="2000" u="sng" smtClean="0"/>
              <a:t>מה ההסתברות</a:t>
            </a:r>
            <a:r>
              <a:rPr lang="he-IL" sz="2000" smtClean="0"/>
              <a:t> לקבל סכום של 23 לפחות בהטלת ארבע קוביות תקינות (מאורע </a:t>
            </a:r>
            <a:r>
              <a:rPr lang="en-US" sz="2000" smtClean="0"/>
              <a:t>A</a:t>
            </a:r>
            <a:r>
              <a:rPr lang="he-IL" sz="2000" smtClean="0"/>
              <a:t>)?</a:t>
            </a:r>
          </a:p>
          <a:p>
            <a:pPr lvl="1" eaLnBrk="1" hangingPunct="1">
              <a:lnSpc>
                <a:spcPct val="80000"/>
              </a:lnSpc>
            </a:pPr>
            <a:r>
              <a:rPr lang="he-IL" sz="1800" smtClean="0"/>
              <a:t>מרחב המדגם: </a:t>
            </a:r>
            <a:r>
              <a:rPr lang="en-US" sz="1800" smtClean="0"/>
              <a:t>n</a:t>
            </a:r>
            <a:r>
              <a:rPr lang="en-US" sz="1800" baseline="-25000" smtClean="0"/>
              <a:t>1-k</a:t>
            </a:r>
            <a:r>
              <a:rPr lang="en-US" sz="1800" smtClean="0"/>
              <a:t>=6, k=4, n=6</a:t>
            </a:r>
            <a:r>
              <a:rPr lang="en-US" sz="1800" baseline="30000" smtClean="0"/>
              <a:t>4</a:t>
            </a:r>
            <a:r>
              <a:rPr lang="he-IL" sz="1800" smtClean="0"/>
              <a:t> </a:t>
            </a:r>
          </a:p>
          <a:p>
            <a:pPr lvl="1" eaLnBrk="1" hangingPunct="1">
              <a:lnSpc>
                <a:spcPct val="80000"/>
              </a:lnSpc>
            </a:pPr>
            <a:r>
              <a:rPr lang="he-IL" sz="1800" smtClean="0"/>
              <a:t>מספר המאורעות הפשוטים במאורע </a:t>
            </a:r>
            <a:r>
              <a:rPr lang="en-US" sz="1800" smtClean="0"/>
              <a:t>A</a:t>
            </a:r>
            <a:r>
              <a:rPr lang="he-IL" sz="1800" smtClean="0"/>
              <a:t>: 5 {6,6,6,5 / 6,6,5,6 / 6,5,6,6 / 5,6,6,6 /  6,6,6,6} </a:t>
            </a:r>
          </a:p>
          <a:p>
            <a:pPr lvl="1" eaLnBrk="1" hangingPunct="1">
              <a:lnSpc>
                <a:spcPct val="80000"/>
              </a:lnSpc>
            </a:pPr>
            <a:r>
              <a:rPr lang="he-IL" sz="1800" smtClean="0"/>
              <a:t>ולכן  </a:t>
            </a:r>
            <a:r>
              <a:rPr lang="en-US" sz="1800" smtClean="0"/>
              <a:t>5/6</a:t>
            </a:r>
            <a:r>
              <a:rPr lang="en-US" sz="1800" baseline="30000" smtClean="0"/>
              <a:t>4</a:t>
            </a:r>
            <a:endParaRPr lang="he-IL" sz="1800" baseline="30000" smtClean="0"/>
          </a:p>
          <a:p>
            <a:pPr eaLnBrk="1" hangingPunct="1">
              <a:lnSpc>
                <a:spcPct val="80000"/>
              </a:lnSpc>
            </a:pPr>
            <a:r>
              <a:rPr lang="he-IL" sz="2000" u="sng" smtClean="0"/>
              <a:t>מה ההסתברות</a:t>
            </a:r>
            <a:r>
              <a:rPr lang="he-IL" sz="2000" smtClean="0"/>
              <a:t> כי ב 5 הטלות של שתי קוביות לא יתקבל דבל אפילו פעם אחת.</a:t>
            </a:r>
          </a:p>
          <a:p>
            <a:pPr lvl="1" eaLnBrk="1" hangingPunct="1">
              <a:lnSpc>
                <a:spcPct val="80000"/>
              </a:lnSpc>
            </a:pPr>
            <a:r>
              <a:rPr lang="he-IL" sz="1800" smtClean="0"/>
              <a:t>מרחב המדגם: </a:t>
            </a:r>
            <a:r>
              <a:rPr lang="en-US" sz="1800" smtClean="0"/>
              <a:t>n</a:t>
            </a:r>
            <a:r>
              <a:rPr lang="en-US" sz="1800" baseline="-25000" smtClean="0"/>
              <a:t>1-k</a:t>
            </a:r>
            <a:r>
              <a:rPr lang="en-US" sz="1800" smtClean="0"/>
              <a:t>=36, k=5, N=36</a:t>
            </a:r>
            <a:r>
              <a:rPr lang="en-US" sz="1800" baseline="30000" smtClean="0"/>
              <a:t>5</a:t>
            </a:r>
            <a:r>
              <a:rPr lang="he-IL" sz="1800" smtClean="0"/>
              <a:t> </a:t>
            </a:r>
          </a:p>
          <a:p>
            <a:pPr lvl="1" eaLnBrk="1" hangingPunct="1">
              <a:lnSpc>
                <a:spcPct val="80000"/>
              </a:lnSpc>
            </a:pPr>
            <a:r>
              <a:rPr lang="he-IL" sz="1800" smtClean="0"/>
              <a:t>מספר המאורעות הפשוטים במאורע </a:t>
            </a:r>
            <a:r>
              <a:rPr lang="en-US" sz="1800" smtClean="0"/>
              <a:t>A</a:t>
            </a:r>
            <a:r>
              <a:rPr lang="he-IL" sz="1800" smtClean="0"/>
              <a:t>: </a:t>
            </a:r>
            <a:r>
              <a:rPr lang="en-US" sz="1800" smtClean="0"/>
              <a:t>n</a:t>
            </a:r>
            <a:r>
              <a:rPr lang="en-US" sz="1800" baseline="-25000" smtClean="0"/>
              <a:t>1-k</a:t>
            </a:r>
            <a:r>
              <a:rPr lang="en-US" sz="1800" smtClean="0"/>
              <a:t>=30, k=5, N=30</a:t>
            </a:r>
            <a:r>
              <a:rPr lang="en-US" sz="1800" baseline="30000" smtClean="0"/>
              <a:t>5</a:t>
            </a:r>
            <a:r>
              <a:rPr lang="he-IL" sz="1800" smtClean="0"/>
              <a:t> </a:t>
            </a:r>
          </a:p>
          <a:p>
            <a:pPr lvl="1" eaLnBrk="1" hangingPunct="1">
              <a:lnSpc>
                <a:spcPct val="80000"/>
              </a:lnSpc>
            </a:pPr>
            <a:r>
              <a:rPr lang="he-IL" sz="1800" smtClean="0"/>
              <a:t>ולכן</a:t>
            </a:r>
            <a:endParaRPr lang="en-US" sz="1800" smtClean="0"/>
          </a:p>
        </p:txBody>
      </p:sp>
      <p:graphicFrame>
        <p:nvGraphicFramePr>
          <p:cNvPr id="297990" name="Object 6"/>
          <p:cNvGraphicFramePr>
            <a:graphicFrameLocks noChangeAspect="1"/>
          </p:cNvGraphicFramePr>
          <p:nvPr/>
        </p:nvGraphicFramePr>
        <p:xfrm>
          <a:off x="6297613" y="5186363"/>
          <a:ext cx="1227137" cy="422275"/>
        </p:xfrm>
        <a:graphic>
          <a:graphicData uri="http://schemas.openxmlformats.org/presentationml/2006/ole">
            <p:oleObj spid="_x0000_s39938" name="משוואה" r:id="rId3" imgW="1104840" imgH="380880" progId="Equation.3">
              <p:embed/>
            </p:oleObj>
          </a:graphicData>
        </a:graphic>
      </p:graphicFrame>
      <p:graphicFrame>
        <p:nvGraphicFramePr>
          <p:cNvPr id="297991" name="Object 7"/>
          <p:cNvGraphicFramePr>
            <a:graphicFrameLocks noChangeAspect="1"/>
          </p:cNvGraphicFramePr>
          <p:nvPr/>
        </p:nvGraphicFramePr>
        <p:xfrm>
          <a:off x="395288" y="5876925"/>
          <a:ext cx="1133475" cy="595313"/>
        </p:xfrm>
        <a:graphic>
          <a:graphicData uri="http://schemas.openxmlformats.org/presentationml/2006/ole">
            <p:oleObj spid="_x0000_s39939" name="משוואה" r:id="rId4" imgW="749160" imgH="393480" progId="Equation.3">
              <p:embed/>
            </p:oleObj>
          </a:graphicData>
        </a:graphic>
      </p:graphicFrame>
      <p:graphicFrame>
        <p:nvGraphicFramePr>
          <p:cNvPr id="297992" name="Object 8"/>
          <p:cNvGraphicFramePr>
            <a:graphicFrameLocks noChangeAspect="1"/>
          </p:cNvGraphicFramePr>
          <p:nvPr/>
        </p:nvGraphicFramePr>
        <p:xfrm>
          <a:off x="1692275" y="5876925"/>
          <a:ext cx="3527425" cy="360363"/>
        </p:xfrm>
        <a:graphic>
          <a:graphicData uri="http://schemas.openxmlformats.org/presentationml/2006/ole">
            <p:oleObj spid="_x0000_s39940" name="משוואה" r:id="rId5" imgW="1384200" imgH="177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97991"/>
                                        </p:tgtEl>
                                        <p:attrNameLst>
                                          <p:attrName>style.visibility</p:attrName>
                                        </p:attrNameLst>
                                      </p:cBhvr>
                                      <p:to>
                                        <p:strVal val="visible"/>
                                      </p:to>
                                    </p:set>
                                    <p:anim calcmode="lin" valueType="num">
                                      <p:cBhvr>
                                        <p:cTn id="7" dur="1000" fill="hold"/>
                                        <p:tgtEl>
                                          <p:spTgt spid="297991"/>
                                        </p:tgtEl>
                                        <p:attrNameLst>
                                          <p:attrName>ppt_w</p:attrName>
                                        </p:attrNameLst>
                                      </p:cBhvr>
                                      <p:tavLst>
                                        <p:tav tm="0">
                                          <p:val>
                                            <p:strVal val="#ppt_w*0.70"/>
                                          </p:val>
                                        </p:tav>
                                        <p:tav tm="100000">
                                          <p:val>
                                            <p:strVal val="#ppt_w"/>
                                          </p:val>
                                        </p:tav>
                                      </p:tavLst>
                                    </p:anim>
                                    <p:anim calcmode="lin" valueType="num">
                                      <p:cBhvr>
                                        <p:cTn id="8" dur="1000" fill="hold"/>
                                        <p:tgtEl>
                                          <p:spTgt spid="297991"/>
                                        </p:tgtEl>
                                        <p:attrNameLst>
                                          <p:attrName>ppt_h</p:attrName>
                                        </p:attrNameLst>
                                      </p:cBhvr>
                                      <p:tavLst>
                                        <p:tav tm="0">
                                          <p:val>
                                            <p:strVal val="#ppt_h"/>
                                          </p:val>
                                        </p:tav>
                                        <p:tav tm="100000">
                                          <p:val>
                                            <p:strVal val="#ppt_h"/>
                                          </p:val>
                                        </p:tav>
                                      </p:tavLst>
                                    </p:anim>
                                    <p:animEffect transition="in" filter="fade">
                                      <p:cBhvr>
                                        <p:cTn id="9" dur="1000"/>
                                        <p:tgtEl>
                                          <p:spTgt spid="297991"/>
                                        </p:tgtEl>
                                      </p:cBhvr>
                                    </p:animEffect>
                                  </p:childTnLst>
                                </p:cTn>
                              </p:par>
                              <p:par>
                                <p:cTn id="10" presetID="55" presetClass="entr" presetSubtype="0" fill="hold" nodeType="withEffect">
                                  <p:stCondLst>
                                    <p:cond delay="0"/>
                                  </p:stCondLst>
                                  <p:childTnLst>
                                    <p:set>
                                      <p:cBhvr>
                                        <p:cTn id="11" dur="1" fill="hold">
                                          <p:stCondLst>
                                            <p:cond delay="0"/>
                                          </p:stCondLst>
                                        </p:cTn>
                                        <p:tgtEl>
                                          <p:spTgt spid="297992"/>
                                        </p:tgtEl>
                                        <p:attrNameLst>
                                          <p:attrName>style.visibility</p:attrName>
                                        </p:attrNameLst>
                                      </p:cBhvr>
                                      <p:to>
                                        <p:strVal val="visible"/>
                                      </p:to>
                                    </p:set>
                                    <p:anim calcmode="lin" valueType="num">
                                      <p:cBhvr>
                                        <p:cTn id="12" dur="1000" fill="hold"/>
                                        <p:tgtEl>
                                          <p:spTgt spid="297992"/>
                                        </p:tgtEl>
                                        <p:attrNameLst>
                                          <p:attrName>ppt_w</p:attrName>
                                        </p:attrNameLst>
                                      </p:cBhvr>
                                      <p:tavLst>
                                        <p:tav tm="0">
                                          <p:val>
                                            <p:strVal val="#ppt_w*0.70"/>
                                          </p:val>
                                        </p:tav>
                                        <p:tav tm="100000">
                                          <p:val>
                                            <p:strVal val="#ppt_w"/>
                                          </p:val>
                                        </p:tav>
                                      </p:tavLst>
                                    </p:anim>
                                    <p:anim calcmode="lin" valueType="num">
                                      <p:cBhvr>
                                        <p:cTn id="13" dur="1000" fill="hold"/>
                                        <p:tgtEl>
                                          <p:spTgt spid="297992"/>
                                        </p:tgtEl>
                                        <p:attrNameLst>
                                          <p:attrName>ppt_h</p:attrName>
                                        </p:attrNameLst>
                                      </p:cBhvr>
                                      <p:tavLst>
                                        <p:tav tm="0">
                                          <p:val>
                                            <p:strVal val="#ppt_h"/>
                                          </p:val>
                                        </p:tav>
                                        <p:tav tm="100000">
                                          <p:val>
                                            <p:strVal val="#ppt_h"/>
                                          </p:val>
                                        </p:tav>
                                      </p:tavLst>
                                    </p:anim>
                                    <p:animEffect transition="in" filter="fade">
                                      <p:cBhvr>
                                        <p:cTn id="14" dur="1000"/>
                                        <p:tgtEl>
                                          <p:spTgt spid="29799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7987">
                                            <p:txEl>
                                              <p:pRg st="0" end="0"/>
                                            </p:txEl>
                                          </p:spTgt>
                                        </p:tgtEl>
                                        <p:attrNameLst>
                                          <p:attrName>style.visibility</p:attrName>
                                        </p:attrNameLst>
                                      </p:cBhvr>
                                      <p:to>
                                        <p:strVal val="visible"/>
                                      </p:to>
                                    </p:set>
                                    <p:animEffect transition="in" filter="fade">
                                      <p:cBhvr>
                                        <p:cTn id="18" dur="2000"/>
                                        <p:tgtEl>
                                          <p:spTgt spid="29798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7987">
                                            <p:txEl>
                                              <p:pRg st="1" end="1"/>
                                            </p:txEl>
                                          </p:spTgt>
                                        </p:tgtEl>
                                        <p:attrNameLst>
                                          <p:attrName>style.visibility</p:attrName>
                                        </p:attrNameLst>
                                      </p:cBhvr>
                                      <p:to>
                                        <p:strVal val="visible"/>
                                      </p:to>
                                    </p:set>
                                    <p:animEffect transition="in" filter="fade">
                                      <p:cBhvr>
                                        <p:cTn id="23" dur="2000"/>
                                        <p:tgtEl>
                                          <p:spTgt spid="297987">
                                            <p:txEl>
                                              <p:pRg st="1" end="1"/>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97987">
                                            <p:txEl>
                                              <p:pRg st="2" end="2"/>
                                            </p:txEl>
                                          </p:spTgt>
                                        </p:tgtEl>
                                        <p:attrNameLst>
                                          <p:attrName>style.visibility</p:attrName>
                                        </p:attrNameLst>
                                      </p:cBhvr>
                                      <p:to>
                                        <p:strVal val="visible"/>
                                      </p:to>
                                    </p:set>
                                    <p:animEffect transition="in" filter="fade">
                                      <p:cBhvr>
                                        <p:cTn id="27" dur="2000"/>
                                        <p:tgtEl>
                                          <p:spTgt spid="297987">
                                            <p:txEl>
                                              <p:pRg st="2" end="2"/>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97987">
                                            <p:txEl>
                                              <p:pRg st="3" end="3"/>
                                            </p:txEl>
                                          </p:spTgt>
                                        </p:tgtEl>
                                        <p:attrNameLst>
                                          <p:attrName>style.visibility</p:attrName>
                                        </p:attrNameLst>
                                      </p:cBhvr>
                                      <p:to>
                                        <p:strVal val="visible"/>
                                      </p:to>
                                    </p:set>
                                    <p:animEffect transition="in" filter="fade">
                                      <p:cBhvr>
                                        <p:cTn id="31" dur="2000"/>
                                        <p:tgtEl>
                                          <p:spTgt spid="2979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7987">
                                            <p:txEl>
                                              <p:pRg st="4" end="4"/>
                                            </p:txEl>
                                          </p:spTgt>
                                        </p:tgtEl>
                                        <p:attrNameLst>
                                          <p:attrName>style.visibility</p:attrName>
                                        </p:attrNameLst>
                                      </p:cBhvr>
                                      <p:to>
                                        <p:strVal val="visible"/>
                                      </p:to>
                                    </p:set>
                                    <p:animEffect transition="in" filter="fade">
                                      <p:cBhvr>
                                        <p:cTn id="36" dur="2000"/>
                                        <p:tgtEl>
                                          <p:spTgt spid="297987">
                                            <p:txEl>
                                              <p:pRg st="4" end="4"/>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97987">
                                            <p:txEl>
                                              <p:pRg st="5" end="5"/>
                                            </p:txEl>
                                          </p:spTgt>
                                        </p:tgtEl>
                                        <p:attrNameLst>
                                          <p:attrName>style.visibility</p:attrName>
                                        </p:attrNameLst>
                                      </p:cBhvr>
                                      <p:to>
                                        <p:strVal val="visible"/>
                                      </p:to>
                                    </p:set>
                                    <p:animEffect transition="in" filter="fade">
                                      <p:cBhvr>
                                        <p:cTn id="40" dur="2000"/>
                                        <p:tgtEl>
                                          <p:spTgt spid="297987">
                                            <p:txEl>
                                              <p:pRg st="5" end="5"/>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97987">
                                            <p:txEl>
                                              <p:pRg st="6" end="6"/>
                                            </p:txEl>
                                          </p:spTgt>
                                        </p:tgtEl>
                                        <p:attrNameLst>
                                          <p:attrName>style.visibility</p:attrName>
                                        </p:attrNameLst>
                                      </p:cBhvr>
                                      <p:to>
                                        <p:strVal val="visible"/>
                                      </p:to>
                                    </p:set>
                                    <p:animEffect transition="in" filter="fade">
                                      <p:cBhvr>
                                        <p:cTn id="44" dur="2000"/>
                                        <p:tgtEl>
                                          <p:spTgt spid="297987">
                                            <p:txEl>
                                              <p:pRg st="6" end="6"/>
                                            </p:txEl>
                                          </p:spTgt>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297987">
                                            <p:txEl>
                                              <p:pRg st="7" end="7"/>
                                            </p:txEl>
                                          </p:spTgt>
                                        </p:tgtEl>
                                        <p:attrNameLst>
                                          <p:attrName>style.visibility</p:attrName>
                                        </p:attrNameLst>
                                      </p:cBhvr>
                                      <p:to>
                                        <p:strVal val="visible"/>
                                      </p:to>
                                    </p:set>
                                    <p:animEffect transition="in" filter="fade">
                                      <p:cBhvr>
                                        <p:cTn id="48" dur="2000"/>
                                        <p:tgtEl>
                                          <p:spTgt spid="29798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7987">
                                            <p:txEl>
                                              <p:pRg st="8" end="8"/>
                                            </p:txEl>
                                          </p:spTgt>
                                        </p:tgtEl>
                                        <p:attrNameLst>
                                          <p:attrName>style.visibility</p:attrName>
                                        </p:attrNameLst>
                                      </p:cBhvr>
                                      <p:to>
                                        <p:strVal val="visible"/>
                                      </p:to>
                                    </p:set>
                                    <p:animEffect transition="in" filter="fade">
                                      <p:cBhvr>
                                        <p:cTn id="53" dur="2000"/>
                                        <p:tgtEl>
                                          <p:spTgt spid="297987">
                                            <p:txEl>
                                              <p:pRg st="8" end="8"/>
                                            </p:txEl>
                                          </p:spTgt>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97987">
                                            <p:txEl>
                                              <p:pRg st="9" end="9"/>
                                            </p:txEl>
                                          </p:spTgt>
                                        </p:tgtEl>
                                        <p:attrNameLst>
                                          <p:attrName>style.visibility</p:attrName>
                                        </p:attrNameLst>
                                      </p:cBhvr>
                                      <p:to>
                                        <p:strVal val="visible"/>
                                      </p:to>
                                    </p:set>
                                    <p:animEffect transition="in" filter="fade">
                                      <p:cBhvr>
                                        <p:cTn id="57" dur="2000"/>
                                        <p:tgtEl>
                                          <p:spTgt spid="297987">
                                            <p:txEl>
                                              <p:pRg st="9" end="9"/>
                                            </p:txEl>
                                          </p:spTgt>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297987">
                                            <p:txEl>
                                              <p:pRg st="10" end="10"/>
                                            </p:txEl>
                                          </p:spTgt>
                                        </p:tgtEl>
                                        <p:attrNameLst>
                                          <p:attrName>style.visibility</p:attrName>
                                        </p:attrNameLst>
                                      </p:cBhvr>
                                      <p:to>
                                        <p:strVal val="visible"/>
                                      </p:to>
                                    </p:set>
                                    <p:animEffect transition="in" filter="fade">
                                      <p:cBhvr>
                                        <p:cTn id="61" dur="2000"/>
                                        <p:tgtEl>
                                          <p:spTgt spid="297987">
                                            <p:txEl>
                                              <p:pRg st="10" end="10"/>
                                            </p:txEl>
                                          </p:spTgt>
                                        </p:tgtEl>
                                      </p:cBhvr>
                                    </p:animEffect>
                                  </p:childTnLst>
                                </p:cTn>
                              </p:par>
                            </p:childTnLst>
                          </p:cTn>
                        </p:par>
                        <p:par>
                          <p:cTn id="62" fill="hold">
                            <p:stCondLst>
                              <p:cond delay="6000"/>
                            </p:stCondLst>
                            <p:childTnLst>
                              <p:par>
                                <p:cTn id="63" presetID="55" presetClass="entr" presetSubtype="0" fill="hold" nodeType="afterEffect">
                                  <p:stCondLst>
                                    <p:cond delay="0"/>
                                  </p:stCondLst>
                                  <p:childTnLst>
                                    <p:set>
                                      <p:cBhvr>
                                        <p:cTn id="64" dur="1" fill="hold">
                                          <p:stCondLst>
                                            <p:cond delay="0"/>
                                          </p:stCondLst>
                                        </p:cTn>
                                        <p:tgtEl>
                                          <p:spTgt spid="297990"/>
                                        </p:tgtEl>
                                        <p:attrNameLst>
                                          <p:attrName>style.visibility</p:attrName>
                                        </p:attrNameLst>
                                      </p:cBhvr>
                                      <p:to>
                                        <p:strVal val="visible"/>
                                      </p:to>
                                    </p:set>
                                    <p:anim calcmode="lin" valueType="num">
                                      <p:cBhvr>
                                        <p:cTn id="65" dur="1000" fill="hold"/>
                                        <p:tgtEl>
                                          <p:spTgt spid="297990"/>
                                        </p:tgtEl>
                                        <p:attrNameLst>
                                          <p:attrName>ppt_w</p:attrName>
                                        </p:attrNameLst>
                                      </p:cBhvr>
                                      <p:tavLst>
                                        <p:tav tm="0">
                                          <p:val>
                                            <p:strVal val="#ppt_w*0.70"/>
                                          </p:val>
                                        </p:tav>
                                        <p:tav tm="100000">
                                          <p:val>
                                            <p:strVal val="#ppt_w"/>
                                          </p:val>
                                        </p:tav>
                                      </p:tavLst>
                                    </p:anim>
                                    <p:anim calcmode="lin" valueType="num">
                                      <p:cBhvr>
                                        <p:cTn id="66" dur="1000" fill="hold"/>
                                        <p:tgtEl>
                                          <p:spTgt spid="297990"/>
                                        </p:tgtEl>
                                        <p:attrNameLst>
                                          <p:attrName>ppt_h</p:attrName>
                                        </p:attrNameLst>
                                      </p:cBhvr>
                                      <p:tavLst>
                                        <p:tav tm="0">
                                          <p:val>
                                            <p:strVal val="#ppt_h"/>
                                          </p:val>
                                        </p:tav>
                                        <p:tav tm="100000">
                                          <p:val>
                                            <p:strVal val="#ppt_h"/>
                                          </p:val>
                                        </p:tav>
                                      </p:tavLst>
                                    </p:anim>
                                    <p:animEffect transition="in" filter="fade">
                                      <p:cBhvr>
                                        <p:cTn id="67" dur="1000"/>
                                        <p:tgtEl>
                                          <p:spTgt spid="297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2"/>
          <p:cNvSpPr>
            <a:spLocks noGrp="1" noChangeArrowheads="1"/>
          </p:cNvSpPr>
          <p:nvPr>
            <p:ph type="title"/>
          </p:nvPr>
        </p:nvSpPr>
        <p:spPr/>
        <p:txBody>
          <a:bodyPr/>
          <a:lstStyle/>
          <a:p>
            <a:pPr algn="r" eaLnBrk="1" hangingPunct="1"/>
            <a:r>
              <a:rPr lang="he-IL" sz="4000" smtClean="0">
                <a:solidFill>
                  <a:schemeClr val="hlink"/>
                </a:solidFill>
              </a:rPr>
              <a:t>תרגיל 2: ללא החזרה סדורים ולא סדורים</a:t>
            </a:r>
            <a:endParaRPr lang="en-US" sz="4000" smtClean="0">
              <a:solidFill>
                <a:schemeClr val="hlink"/>
              </a:solidFill>
            </a:endParaRPr>
          </a:p>
        </p:txBody>
      </p:sp>
      <p:sp>
        <p:nvSpPr>
          <p:cNvPr id="300035" name="Rectangle 3"/>
          <p:cNvSpPr>
            <a:spLocks noGrp="1" noChangeArrowheads="1"/>
          </p:cNvSpPr>
          <p:nvPr>
            <p:ph type="body" idx="1"/>
          </p:nvPr>
        </p:nvSpPr>
        <p:spPr>
          <a:xfrm>
            <a:off x="179388" y="2017713"/>
            <a:ext cx="8775700" cy="4435475"/>
          </a:xfrm>
        </p:spPr>
        <p:txBody>
          <a:bodyPr/>
          <a:lstStyle/>
          <a:p>
            <a:pPr eaLnBrk="1" hangingPunct="1"/>
            <a:r>
              <a:rPr lang="he-IL" sz="2400" smtClean="0"/>
              <a:t>בכד מסוים 5 כדורים </a:t>
            </a:r>
            <a:r>
              <a:rPr lang="he-IL" sz="2400" smtClean="0">
                <a:solidFill>
                  <a:schemeClr val="hlink"/>
                </a:solidFill>
              </a:rPr>
              <a:t>אדום</a:t>
            </a:r>
            <a:r>
              <a:rPr lang="he-IL" sz="2400" smtClean="0"/>
              <a:t> </a:t>
            </a:r>
            <a:r>
              <a:rPr lang="he-IL" sz="2400" smtClean="0">
                <a:solidFill>
                  <a:srgbClr val="0066FF"/>
                </a:solidFill>
              </a:rPr>
              <a:t>כחול</a:t>
            </a:r>
            <a:r>
              <a:rPr lang="he-IL" sz="2400" smtClean="0"/>
              <a:t> שחור</a:t>
            </a:r>
            <a:r>
              <a:rPr lang="he-IL" sz="2400" smtClean="0">
                <a:solidFill>
                  <a:srgbClr val="FFFF00"/>
                </a:solidFill>
              </a:rPr>
              <a:t> </a:t>
            </a:r>
            <a:r>
              <a:rPr lang="he-IL" sz="2400" smtClean="0">
                <a:solidFill>
                  <a:srgbClr val="663300"/>
                </a:solidFill>
              </a:rPr>
              <a:t>חום</a:t>
            </a:r>
            <a:r>
              <a:rPr lang="he-IL" sz="2400" smtClean="0">
                <a:solidFill>
                  <a:srgbClr val="FFFF00"/>
                </a:solidFill>
              </a:rPr>
              <a:t> </a:t>
            </a:r>
            <a:r>
              <a:rPr lang="he-IL" sz="2400" smtClean="0"/>
              <a:t>ו – </a:t>
            </a:r>
            <a:r>
              <a:rPr lang="he-IL" sz="2400" smtClean="0">
                <a:solidFill>
                  <a:srgbClr val="008000"/>
                </a:solidFill>
              </a:rPr>
              <a:t>ירוק. </a:t>
            </a:r>
            <a:r>
              <a:rPr lang="he-IL" sz="2400" smtClean="0"/>
              <a:t>מוציאים שלושה כדורים בזה אחר זה ללא החזרה. </a:t>
            </a:r>
          </a:p>
          <a:p>
            <a:pPr lvl="1" eaLnBrk="1" hangingPunct="1"/>
            <a:r>
              <a:rPr lang="he-IL" sz="2000" u="sng" smtClean="0"/>
              <a:t>מה ההסתברות</a:t>
            </a:r>
            <a:r>
              <a:rPr lang="he-IL" sz="2000" smtClean="0"/>
              <a:t> לקבל כדור</a:t>
            </a:r>
            <a:r>
              <a:rPr lang="he-IL" sz="2000" smtClean="0">
                <a:solidFill>
                  <a:srgbClr val="008000"/>
                </a:solidFill>
              </a:rPr>
              <a:t> </a:t>
            </a:r>
            <a:r>
              <a:rPr lang="he-IL" sz="2000" smtClean="0">
                <a:solidFill>
                  <a:schemeClr val="hlink"/>
                </a:solidFill>
              </a:rPr>
              <a:t>ראשון אדום</a:t>
            </a:r>
            <a:r>
              <a:rPr lang="he-IL" sz="2000" smtClean="0">
                <a:solidFill>
                  <a:srgbClr val="008000"/>
                </a:solidFill>
              </a:rPr>
              <a:t> </a:t>
            </a:r>
            <a:r>
              <a:rPr lang="he-IL" sz="2000" smtClean="0">
                <a:solidFill>
                  <a:srgbClr val="0066FF"/>
                </a:solidFill>
              </a:rPr>
              <a:t>שני כחול</a:t>
            </a:r>
            <a:r>
              <a:rPr lang="he-IL" sz="2000" smtClean="0">
                <a:solidFill>
                  <a:srgbClr val="008000"/>
                </a:solidFill>
              </a:rPr>
              <a:t> ושלישי ירוק</a:t>
            </a:r>
            <a:r>
              <a:rPr lang="he-IL" sz="2000" smtClean="0"/>
              <a:t>?</a:t>
            </a:r>
          </a:p>
          <a:p>
            <a:pPr lvl="1" eaLnBrk="1" hangingPunct="1"/>
            <a:r>
              <a:rPr lang="en-US" sz="2000" smtClean="0"/>
              <a:t>k=3, N=5*4*3</a:t>
            </a:r>
            <a:r>
              <a:rPr lang="he-IL" sz="2000" baseline="30000" smtClean="0"/>
              <a:t> </a:t>
            </a:r>
            <a:r>
              <a:rPr lang="he-IL" sz="2000" smtClean="0"/>
              <a:t>ולכן 1/60.</a:t>
            </a:r>
          </a:p>
          <a:p>
            <a:pPr lvl="1" eaLnBrk="1" hangingPunct="1"/>
            <a:endParaRPr lang="he-IL" sz="2000" smtClean="0"/>
          </a:p>
          <a:p>
            <a:pPr lvl="1" eaLnBrk="1" hangingPunct="1"/>
            <a:r>
              <a:rPr lang="he-IL" sz="2000" u="sng" smtClean="0"/>
              <a:t>מה ההסתברות</a:t>
            </a:r>
            <a:r>
              <a:rPr lang="he-IL" sz="2000" smtClean="0"/>
              <a:t> לקבל כדור</a:t>
            </a:r>
            <a:r>
              <a:rPr lang="he-IL" sz="2000" smtClean="0">
                <a:solidFill>
                  <a:srgbClr val="008000"/>
                </a:solidFill>
              </a:rPr>
              <a:t> </a:t>
            </a:r>
            <a:r>
              <a:rPr lang="he-IL" sz="2000" smtClean="0">
                <a:solidFill>
                  <a:schemeClr val="hlink"/>
                </a:solidFill>
              </a:rPr>
              <a:t>אדום</a:t>
            </a:r>
            <a:r>
              <a:rPr lang="he-IL" sz="2000" smtClean="0">
                <a:solidFill>
                  <a:srgbClr val="008000"/>
                </a:solidFill>
              </a:rPr>
              <a:t> </a:t>
            </a:r>
            <a:r>
              <a:rPr lang="he-IL" sz="2000" smtClean="0">
                <a:solidFill>
                  <a:srgbClr val="0066FF"/>
                </a:solidFill>
              </a:rPr>
              <a:t>כחול</a:t>
            </a:r>
            <a:r>
              <a:rPr lang="he-IL" sz="2000" smtClean="0">
                <a:solidFill>
                  <a:srgbClr val="008000"/>
                </a:solidFill>
              </a:rPr>
              <a:t> ירוק </a:t>
            </a:r>
            <a:r>
              <a:rPr lang="he-IL" sz="2000" smtClean="0"/>
              <a:t>(בלי חשיבות לסדר)?</a:t>
            </a:r>
          </a:p>
          <a:p>
            <a:pPr lvl="1" eaLnBrk="1" hangingPunct="1"/>
            <a:r>
              <a:rPr lang="he-IL" sz="2000" smtClean="0"/>
              <a:t>ולכן 1/10.</a:t>
            </a:r>
          </a:p>
          <a:p>
            <a:pPr eaLnBrk="1" hangingPunct="1"/>
            <a:endParaRPr lang="he-IL" sz="2400" smtClean="0"/>
          </a:p>
          <a:p>
            <a:pPr eaLnBrk="1" hangingPunct="1"/>
            <a:r>
              <a:rPr lang="he-IL" sz="2400" smtClean="0"/>
              <a:t>בכיתה מסוימת 8 תלמידים. כמה אפשרויות לסידור התלמידים בשורה ישנם?</a:t>
            </a:r>
          </a:p>
          <a:p>
            <a:pPr lvl="1" eaLnBrk="1" hangingPunct="1">
              <a:buFont typeface="Wingdings" pitchFamily="2" charset="2"/>
              <a:buNone/>
            </a:pPr>
            <a:r>
              <a:rPr lang="en-US" sz="2000" smtClean="0"/>
              <a:t>N=8*7*6*5*4*3*2*1=40320</a:t>
            </a:r>
            <a:r>
              <a:rPr lang="he-IL" sz="2000" baseline="30000" smtClean="0"/>
              <a:t>  </a:t>
            </a:r>
            <a:r>
              <a:rPr lang="en-US" sz="2000" smtClean="0"/>
              <a:t>n!</a:t>
            </a:r>
            <a:r>
              <a:rPr lang="he-IL" sz="2000" smtClean="0"/>
              <a:t>.</a:t>
            </a:r>
          </a:p>
          <a:p>
            <a:pPr lvl="1" eaLnBrk="1" hangingPunct="1">
              <a:buFont typeface="Wingdings" pitchFamily="2" charset="2"/>
              <a:buNone/>
            </a:pPr>
            <a:endParaRPr lang="he-IL" sz="2000" smtClean="0"/>
          </a:p>
        </p:txBody>
      </p:sp>
      <p:graphicFrame>
        <p:nvGraphicFramePr>
          <p:cNvPr id="300040" name="Object 8"/>
          <p:cNvGraphicFramePr>
            <a:graphicFrameLocks noChangeAspect="1"/>
          </p:cNvGraphicFramePr>
          <p:nvPr/>
        </p:nvGraphicFramePr>
        <p:xfrm>
          <a:off x="323850" y="2420938"/>
          <a:ext cx="4895850" cy="431800"/>
        </p:xfrm>
        <a:graphic>
          <a:graphicData uri="http://schemas.openxmlformats.org/presentationml/2006/ole">
            <p:oleObj spid="_x0000_s40962" name="משוואה" r:id="rId3" imgW="4254480" imgH="609480" progId="Equation.3">
              <p:embed/>
            </p:oleObj>
          </a:graphicData>
        </a:graphic>
      </p:graphicFrame>
      <p:graphicFrame>
        <p:nvGraphicFramePr>
          <p:cNvPr id="300041" name="Object 9"/>
          <p:cNvGraphicFramePr>
            <a:graphicFrameLocks noChangeAspect="1"/>
          </p:cNvGraphicFramePr>
          <p:nvPr/>
        </p:nvGraphicFramePr>
        <p:xfrm>
          <a:off x="323850" y="4221163"/>
          <a:ext cx="2024063" cy="866775"/>
        </p:xfrm>
        <a:graphic>
          <a:graphicData uri="http://schemas.openxmlformats.org/presentationml/2006/ole">
            <p:oleObj spid="_x0000_s40963" name="משוואה" r:id="rId4" imgW="977760" imgH="419040" progId="Equation.3">
              <p:embed/>
            </p:oleObj>
          </a:graphicData>
        </a:graphic>
      </p:graphicFrame>
      <p:grpSp>
        <p:nvGrpSpPr>
          <p:cNvPr id="2" name="Group 13"/>
          <p:cNvGrpSpPr>
            <a:grpSpLocks/>
          </p:cNvGrpSpPr>
          <p:nvPr/>
        </p:nvGrpSpPr>
        <p:grpSpPr bwMode="auto">
          <a:xfrm>
            <a:off x="2522538" y="3357563"/>
            <a:ext cx="2803525" cy="506412"/>
            <a:chOff x="1589" y="2115"/>
            <a:chExt cx="1766" cy="319"/>
          </a:xfrm>
        </p:grpSpPr>
        <p:graphicFrame>
          <p:nvGraphicFramePr>
            <p:cNvPr id="40965" name="Object 10"/>
            <p:cNvGraphicFramePr>
              <a:graphicFrameLocks noChangeAspect="1"/>
            </p:cNvGraphicFramePr>
            <p:nvPr/>
          </p:nvGraphicFramePr>
          <p:xfrm>
            <a:off x="1589" y="2115"/>
            <a:ext cx="1766" cy="319"/>
          </p:xfrm>
          <a:graphic>
            <a:graphicData uri="http://schemas.openxmlformats.org/presentationml/2006/ole">
              <p:oleObj spid="_x0000_s40965" name="Equation" r:id="rId5" imgW="1752480" imgH="393480" progId="Equation.3">
                <p:embed/>
              </p:oleObj>
            </a:graphicData>
          </a:graphic>
        </p:graphicFrame>
        <p:sp>
          <p:nvSpPr>
            <p:cNvPr id="40973" name="Line 11"/>
            <p:cNvSpPr>
              <a:spLocks noChangeShapeType="1"/>
            </p:cNvSpPr>
            <p:nvPr/>
          </p:nvSpPr>
          <p:spPr bwMode="auto">
            <a:xfrm flipH="1">
              <a:off x="2517" y="2160"/>
              <a:ext cx="318" cy="227"/>
            </a:xfrm>
            <a:prstGeom prst="line">
              <a:avLst/>
            </a:prstGeom>
            <a:noFill/>
            <a:ln w="19050">
              <a:solidFill>
                <a:schemeClr val="tx1"/>
              </a:solidFill>
              <a:miter lim="800000"/>
              <a:headEnd/>
              <a:tailEnd/>
            </a:ln>
          </p:spPr>
          <p:txBody>
            <a:bodyPr wrap="none"/>
            <a:lstStyle/>
            <a:p>
              <a:endParaRPr lang="he-IL"/>
            </a:p>
          </p:txBody>
        </p:sp>
        <p:sp>
          <p:nvSpPr>
            <p:cNvPr id="40974" name="Line 12"/>
            <p:cNvSpPr>
              <a:spLocks noChangeShapeType="1"/>
            </p:cNvSpPr>
            <p:nvPr/>
          </p:nvSpPr>
          <p:spPr bwMode="auto">
            <a:xfrm flipH="1">
              <a:off x="2699" y="2160"/>
              <a:ext cx="272" cy="227"/>
            </a:xfrm>
            <a:prstGeom prst="line">
              <a:avLst/>
            </a:prstGeom>
            <a:noFill/>
            <a:ln w="19050">
              <a:solidFill>
                <a:schemeClr val="tx1"/>
              </a:solidFill>
              <a:miter lim="800000"/>
              <a:headEnd/>
              <a:tailEnd/>
            </a:ln>
          </p:spPr>
          <p:txBody>
            <a:bodyPr wrap="none"/>
            <a:lstStyle/>
            <a:p>
              <a:endParaRPr lang="he-IL"/>
            </a:p>
          </p:txBody>
        </p:sp>
      </p:grpSp>
      <p:grpSp>
        <p:nvGrpSpPr>
          <p:cNvPr id="3" name="Group 18"/>
          <p:cNvGrpSpPr>
            <a:grpSpLocks/>
          </p:cNvGrpSpPr>
          <p:nvPr/>
        </p:nvGrpSpPr>
        <p:grpSpPr bwMode="auto">
          <a:xfrm>
            <a:off x="3348038" y="4437063"/>
            <a:ext cx="3719512" cy="592137"/>
            <a:chOff x="2109" y="2795"/>
            <a:chExt cx="2343" cy="373"/>
          </a:xfrm>
        </p:grpSpPr>
        <p:graphicFrame>
          <p:nvGraphicFramePr>
            <p:cNvPr id="40964" name="Object 7"/>
            <p:cNvGraphicFramePr>
              <a:graphicFrameLocks noChangeAspect="1"/>
            </p:cNvGraphicFramePr>
            <p:nvPr/>
          </p:nvGraphicFramePr>
          <p:xfrm>
            <a:off x="2109" y="2795"/>
            <a:ext cx="2343" cy="373"/>
          </p:xfrm>
          <a:graphic>
            <a:graphicData uri="http://schemas.openxmlformats.org/presentationml/2006/ole">
              <p:oleObj spid="_x0000_s40964" name="משוואה" r:id="rId6" imgW="1981080" imgH="393480" progId="Equation.3">
                <p:embed/>
              </p:oleObj>
            </a:graphicData>
          </a:graphic>
        </p:graphicFrame>
        <p:sp>
          <p:nvSpPr>
            <p:cNvPr id="40970" name="Line 14"/>
            <p:cNvSpPr>
              <a:spLocks noChangeShapeType="1"/>
            </p:cNvSpPr>
            <p:nvPr/>
          </p:nvSpPr>
          <p:spPr bwMode="auto">
            <a:xfrm flipH="1">
              <a:off x="3515" y="2840"/>
              <a:ext cx="136" cy="318"/>
            </a:xfrm>
            <a:prstGeom prst="line">
              <a:avLst/>
            </a:prstGeom>
            <a:noFill/>
            <a:ln w="19050">
              <a:solidFill>
                <a:schemeClr val="tx1"/>
              </a:solidFill>
              <a:miter lim="800000"/>
              <a:headEnd/>
              <a:tailEnd/>
            </a:ln>
          </p:spPr>
          <p:txBody>
            <a:bodyPr wrap="none"/>
            <a:lstStyle/>
            <a:p>
              <a:endParaRPr lang="he-IL"/>
            </a:p>
          </p:txBody>
        </p:sp>
        <p:sp>
          <p:nvSpPr>
            <p:cNvPr id="40971" name="Line 16"/>
            <p:cNvSpPr>
              <a:spLocks noChangeShapeType="1"/>
            </p:cNvSpPr>
            <p:nvPr/>
          </p:nvSpPr>
          <p:spPr bwMode="auto">
            <a:xfrm flipH="1">
              <a:off x="3742" y="2840"/>
              <a:ext cx="136" cy="318"/>
            </a:xfrm>
            <a:prstGeom prst="line">
              <a:avLst/>
            </a:prstGeom>
            <a:noFill/>
            <a:ln w="19050">
              <a:solidFill>
                <a:schemeClr val="tx1"/>
              </a:solidFill>
              <a:miter lim="800000"/>
              <a:headEnd/>
              <a:tailEnd/>
            </a:ln>
          </p:spPr>
          <p:txBody>
            <a:bodyPr wrap="none"/>
            <a:lstStyle/>
            <a:p>
              <a:endParaRPr lang="he-IL"/>
            </a:p>
          </p:txBody>
        </p:sp>
        <p:sp>
          <p:nvSpPr>
            <p:cNvPr id="40972" name="Line 17"/>
            <p:cNvSpPr>
              <a:spLocks noChangeShapeType="1"/>
            </p:cNvSpPr>
            <p:nvPr/>
          </p:nvSpPr>
          <p:spPr bwMode="auto">
            <a:xfrm flipH="1">
              <a:off x="3923" y="2840"/>
              <a:ext cx="136" cy="318"/>
            </a:xfrm>
            <a:prstGeom prst="line">
              <a:avLst/>
            </a:prstGeom>
            <a:noFill/>
            <a:ln w="19050">
              <a:solidFill>
                <a:schemeClr val="tx1"/>
              </a:solidFill>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fade">
                                      <p:cBhvr>
                                        <p:cTn id="7" dur="2000"/>
                                        <p:tgtEl>
                                          <p:spTgt spid="300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035">
                                            <p:txEl>
                                              <p:pRg st="1" end="1"/>
                                            </p:txEl>
                                          </p:spTgt>
                                        </p:tgtEl>
                                        <p:attrNameLst>
                                          <p:attrName>style.visibility</p:attrName>
                                        </p:attrNameLst>
                                      </p:cBhvr>
                                      <p:to>
                                        <p:strVal val="visible"/>
                                      </p:to>
                                    </p:set>
                                    <p:animEffect transition="in" filter="fade">
                                      <p:cBhvr>
                                        <p:cTn id="10" dur="2000"/>
                                        <p:tgtEl>
                                          <p:spTgt spid="300035">
                                            <p:txEl>
                                              <p:pRg st="1" end="1"/>
                                            </p:txEl>
                                          </p:spTgt>
                                        </p:tgtEl>
                                      </p:cBhvr>
                                    </p:animEffect>
                                  </p:childTnLst>
                                </p:cTn>
                              </p:par>
                              <p:par>
                                <p:cTn id="11" presetID="55" presetClass="entr" presetSubtype="0" fill="hold" nodeType="withEffect">
                                  <p:stCondLst>
                                    <p:cond delay="0"/>
                                  </p:stCondLst>
                                  <p:childTnLst>
                                    <p:set>
                                      <p:cBhvr>
                                        <p:cTn id="12" dur="1" fill="hold">
                                          <p:stCondLst>
                                            <p:cond delay="0"/>
                                          </p:stCondLst>
                                        </p:cTn>
                                        <p:tgtEl>
                                          <p:spTgt spid="300040"/>
                                        </p:tgtEl>
                                        <p:attrNameLst>
                                          <p:attrName>style.visibility</p:attrName>
                                        </p:attrNameLst>
                                      </p:cBhvr>
                                      <p:to>
                                        <p:strVal val="visible"/>
                                      </p:to>
                                    </p:set>
                                    <p:anim calcmode="lin" valueType="num">
                                      <p:cBhvr>
                                        <p:cTn id="13" dur="1000" fill="hold"/>
                                        <p:tgtEl>
                                          <p:spTgt spid="300040"/>
                                        </p:tgtEl>
                                        <p:attrNameLst>
                                          <p:attrName>ppt_w</p:attrName>
                                        </p:attrNameLst>
                                      </p:cBhvr>
                                      <p:tavLst>
                                        <p:tav tm="0">
                                          <p:val>
                                            <p:strVal val="#ppt_w*0.70"/>
                                          </p:val>
                                        </p:tav>
                                        <p:tav tm="100000">
                                          <p:val>
                                            <p:strVal val="#ppt_w"/>
                                          </p:val>
                                        </p:tav>
                                      </p:tavLst>
                                    </p:anim>
                                    <p:anim calcmode="lin" valueType="num">
                                      <p:cBhvr>
                                        <p:cTn id="14" dur="1000" fill="hold"/>
                                        <p:tgtEl>
                                          <p:spTgt spid="300040"/>
                                        </p:tgtEl>
                                        <p:attrNameLst>
                                          <p:attrName>ppt_h</p:attrName>
                                        </p:attrNameLst>
                                      </p:cBhvr>
                                      <p:tavLst>
                                        <p:tav tm="0">
                                          <p:val>
                                            <p:strVal val="#ppt_h"/>
                                          </p:val>
                                        </p:tav>
                                        <p:tav tm="100000">
                                          <p:val>
                                            <p:strVal val="#ppt_h"/>
                                          </p:val>
                                        </p:tav>
                                      </p:tavLst>
                                    </p:anim>
                                    <p:animEffect transition="in" filter="fade">
                                      <p:cBhvr>
                                        <p:cTn id="15" dur="1000"/>
                                        <p:tgtEl>
                                          <p:spTgt spid="3000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0035">
                                            <p:txEl>
                                              <p:pRg st="2" end="2"/>
                                            </p:txEl>
                                          </p:spTgt>
                                        </p:tgtEl>
                                        <p:attrNameLst>
                                          <p:attrName>style.visibility</p:attrName>
                                        </p:attrNameLst>
                                      </p:cBhvr>
                                      <p:to>
                                        <p:strVal val="visible"/>
                                      </p:to>
                                    </p:set>
                                    <p:animEffect transition="in" filter="fade">
                                      <p:cBhvr>
                                        <p:cTn id="20" dur="2000"/>
                                        <p:tgtEl>
                                          <p:spTgt spid="300035">
                                            <p:txEl>
                                              <p:pRg st="2" end="2"/>
                                            </p:txEl>
                                          </p:spTgt>
                                        </p:tgtEl>
                                      </p:cBhvr>
                                    </p:animEffect>
                                  </p:childTnLst>
                                </p:cTn>
                              </p:par>
                              <p:par>
                                <p:cTn id="21" presetID="5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70" decel="100000"/>
                                        <p:tgtEl>
                                          <p:spTgt spid="2"/>
                                        </p:tgtEl>
                                      </p:cBhvr>
                                    </p:animEffect>
                                    <p:animScale>
                                      <p:cBhvr>
                                        <p:cTn id="24" dur="770" decel="100000"/>
                                        <p:tgtEl>
                                          <p:spTgt spid="2"/>
                                        </p:tgtEl>
                                      </p:cBhvr>
                                      <p:from x="10000" y="10000"/>
                                      <p:to x="200000" y="450000"/>
                                    </p:animScale>
                                    <p:animScale>
                                      <p:cBhvr>
                                        <p:cTn id="25" dur="1230" accel="100000" fill="hold">
                                          <p:stCondLst>
                                            <p:cond delay="770"/>
                                          </p:stCondLst>
                                        </p:cTn>
                                        <p:tgtEl>
                                          <p:spTgt spid="2"/>
                                        </p:tgtEl>
                                      </p:cBhvr>
                                      <p:from x="200000" y="450000"/>
                                      <p:to x="100000" y="100000"/>
                                    </p:animScale>
                                    <p:set>
                                      <p:cBhvr>
                                        <p:cTn id="26" dur="770" fill="hold"/>
                                        <p:tgtEl>
                                          <p:spTgt spid="2"/>
                                        </p:tgtEl>
                                        <p:attrNameLst>
                                          <p:attrName>ppt_x</p:attrName>
                                        </p:attrNameLst>
                                      </p:cBhvr>
                                      <p:to>
                                        <p:strVal val="(0.5)"/>
                                      </p:to>
                                    </p:set>
                                    <p:anim from="(0.5)" to="(#ppt_x)" calcmode="lin" valueType="num">
                                      <p:cBhvr>
                                        <p:cTn id="27" dur="1230" accel="100000" fill="hold">
                                          <p:stCondLst>
                                            <p:cond delay="770"/>
                                          </p:stCondLst>
                                        </p:cTn>
                                        <p:tgtEl>
                                          <p:spTgt spid="2"/>
                                        </p:tgtEl>
                                        <p:attrNameLst>
                                          <p:attrName>ppt_x</p:attrName>
                                        </p:attrNameLst>
                                      </p:cBhvr>
                                    </p:anim>
                                    <p:set>
                                      <p:cBhvr>
                                        <p:cTn id="28" dur="770" fill="hold"/>
                                        <p:tgtEl>
                                          <p:spTgt spid="2"/>
                                        </p:tgtEl>
                                        <p:attrNameLst>
                                          <p:attrName>ppt_y</p:attrName>
                                        </p:attrNameLst>
                                      </p:cBhvr>
                                      <p:to>
                                        <p:strVal val="(#ppt_y+0.4)"/>
                                      </p:to>
                                    </p:set>
                                    <p:anim from="(#ppt_y+0.4)" to="(#ppt_y)" calcmode="lin" valueType="num">
                                      <p:cBhvr>
                                        <p:cTn id="29" dur="1230" accel="100000" fill="hold">
                                          <p:stCondLst>
                                            <p:cond delay="770"/>
                                          </p:stCondLst>
                                        </p:cTn>
                                        <p:tgtEl>
                                          <p:spTgt spid="2"/>
                                        </p:tgtEl>
                                        <p:attrNameLst>
                                          <p:attrName>ppt_y</p:attrName>
                                        </p:attrNameLst>
                                      </p:cBhvr>
                                    </p:anim>
                                  </p:childTnLst>
                                </p:cTn>
                              </p:par>
                              <p:par>
                                <p:cTn id="30" presetID="10" presetClass="entr" presetSubtype="0" fill="hold" grpId="0" nodeType="withEffect">
                                  <p:stCondLst>
                                    <p:cond delay="0"/>
                                  </p:stCondLst>
                                  <p:childTnLst>
                                    <p:set>
                                      <p:cBhvr>
                                        <p:cTn id="31" dur="1" fill="hold">
                                          <p:stCondLst>
                                            <p:cond delay="0"/>
                                          </p:stCondLst>
                                        </p:cTn>
                                        <p:tgtEl>
                                          <p:spTgt spid="300035">
                                            <p:txEl>
                                              <p:pRg st="4" end="4"/>
                                            </p:txEl>
                                          </p:spTgt>
                                        </p:tgtEl>
                                        <p:attrNameLst>
                                          <p:attrName>style.visibility</p:attrName>
                                        </p:attrNameLst>
                                      </p:cBhvr>
                                      <p:to>
                                        <p:strVal val="visible"/>
                                      </p:to>
                                    </p:set>
                                    <p:animEffect transition="in" filter="fade">
                                      <p:cBhvr>
                                        <p:cTn id="32" dur="2000"/>
                                        <p:tgtEl>
                                          <p:spTgt spid="300035">
                                            <p:txEl>
                                              <p:pRg st="4" end="4"/>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300041"/>
                                        </p:tgtEl>
                                        <p:attrNameLst>
                                          <p:attrName>style.visibility</p:attrName>
                                        </p:attrNameLst>
                                      </p:cBhvr>
                                      <p:to>
                                        <p:strVal val="visible"/>
                                      </p:to>
                                    </p:set>
                                    <p:anim calcmode="lin" valueType="num">
                                      <p:cBhvr>
                                        <p:cTn id="35" dur="1000" fill="hold"/>
                                        <p:tgtEl>
                                          <p:spTgt spid="300041"/>
                                        </p:tgtEl>
                                        <p:attrNameLst>
                                          <p:attrName>ppt_w</p:attrName>
                                        </p:attrNameLst>
                                      </p:cBhvr>
                                      <p:tavLst>
                                        <p:tav tm="0">
                                          <p:val>
                                            <p:strVal val="#ppt_w*0.70"/>
                                          </p:val>
                                        </p:tav>
                                        <p:tav tm="100000">
                                          <p:val>
                                            <p:strVal val="#ppt_w"/>
                                          </p:val>
                                        </p:tav>
                                      </p:tavLst>
                                    </p:anim>
                                    <p:anim calcmode="lin" valueType="num">
                                      <p:cBhvr>
                                        <p:cTn id="36" dur="1000" fill="hold"/>
                                        <p:tgtEl>
                                          <p:spTgt spid="300041"/>
                                        </p:tgtEl>
                                        <p:attrNameLst>
                                          <p:attrName>ppt_h</p:attrName>
                                        </p:attrNameLst>
                                      </p:cBhvr>
                                      <p:tavLst>
                                        <p:tav tm="0">
                                          <p:val>
                                            <p:strVal val="#ppt_h"/>
                                          </p:val>
                                        </p:tav>
                                        <p:tav tm="100000">
                                          <p:val>
                                            <p:strVal val="#ppt_h"/>
                                          </p:val>
                                        </p:tav>
                                      </p:tavLst>
                                    </p:anim>
                                    <p:animEffect transition="in" filter="fade">
                                      <p:cBhvr>
                                        <p:cTn id="37" dur="1000"/>
                                        <p:tgtEl>
                                          <p:spTgt spid="3000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0035">
                                            <p:txEl>
                                              <p:pRg st="5" end="5"/>
                                            </p:txEl>
                                          </p:spTgt>
                                        </p:tgtEl>
                                        <p:attrNameLst>
                                          <p:attrName>style.visibility</p:attrName>
                                        </p:attrNameLst>
                                      </p:cBhvr>
                                      <p:to>
                                        <p:strVal val="visible"/>
                                      </p:to>
                                    </p:set>
                                    <p:animEffect transition="in" filter="fade">
                                      <p:cBhvr>
                                        <p:cTn id="42" dur="2000"/>
                                        <p:tgtEl>
                                          <p:spTgt spid="300035">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00035">
                                            <p:txEl>
                                              <p:pRg st="7" end="7"/>
                                            </p:txEl>
                                          </p:spTgt>
                                        </p:tgtEl>
                                        <p:attrNameLst>
                                          <p:attrName>style.visibility</p:attrName>
                                        </p:attrNameLst>
                                      </p:cBhvr>
                                      <p:to>
                                        <p:strVal val="visible"/>
                                      </p:to>
                                    </p:set>
                                    <p:animEffect transition="in" filter="fade">
                                      <p:cBhvr>
                                        <p:cTn id="49" dur="2000"/>
                                        <p:tgtEl>
                                          <p:spTgt spid="30003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0035">
                                            <p:txEl>
                                              <p:pRg st="8" end="8"/>
                                            </p:txEl>
                                          </p:spTgt>
                                        </p:tgtEl>
                                        <p:attrNameLst>
                                          <p:attrName>style.visibility</p:attrName>
                                        </p:attrNameLst>
                                      </p:cBhvr>
                                      <p:to>
                                        <p:strVal val="visible"/>
                                      </p:to>
                                    </p:set>
                                    <p:animEffect transition="in" filter="fade">
                                      <p:cBhvr>
                                        <p:cTn id="54" dur="2000"/>
                                        <p:tgtEl>
                                          <p:spTgt spid="300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2"/>
          <p:cNvSpPr>
            <a:spLocks noGrp="1" noChangeArrowheads="1"/>
          </p:cNvSpPr>
          <p:nvPr>
            <p:ph type="title"/>
          </p:nvPr>
        </p:nvSpPr>
        <p:spPr/>
        <p:txBody>
          <a:bodyPr/>
          <a:lstStyle/>
          <a:p>
            <a:pPr algn="r" eaLnBrk="1" hangingPunct="1"/>
            <a:r>
              <a:rPr lang="he-IL" sz="4000" smtClean="0">
                <a:solidFill>
                  <a:schemeClr val="hlink"/>
                </a:solidFill>
              </a:rPr>
              <a:t>תרגיל 3</a:t>
            </a:r>
            <a:endParaRPr lang="en-US" sz="4000" smtClean="0">
              <a:solidFill>
                <a:schemeClr val="hlink"/>
              </a:solidFill>
            </a:endParaRPr>
          </a:p>
        </p:txBody>
      </p:sp>
      <p:sp>
        <p:nvSpPr>
          <p:cNvPr id="302083" name="Rectangle 3"/>
          <p:cNvSpPr>
            <a:spLocks noGrp="1" noChangeArrowheads="1"/>
          </p:cNvSpPr>
          <p:nvPr>
            <p:ph type="body" idx="1"/>
          </p:nvPr>
        </p:nvSpPr>
        <p:spPr>
          <a:xfrm>
            <a:off x="179388" y="2017713"/>
            <a:ext cx="8775700" cy="4435475"/>
          </a:xfrm>
        </p:spPr>
        <p:txBody>
          <a:bodyPr/>
          <a:lstStyle/>
          <a:p>
            <a:pPr eaLnBrk="1" hangingPunct="1"/>
            <a:r>
              <a:rPr lang="he-IL" sz="2400" smtClean="0"/>
              <a:t>בבנין מסוים 10 דיירים. נבחר ועד של 3 אנשים </a:t>
            </a:r>
            <a:r>
              <a:rPr lang="he-IL" sz="2400" b="1" smtClean="0"/>
              <a:t>ללא חשיבות לסדר הבחירה</a:t>
            </a:r>
            <a:r>
              <a:rPr lang="he-IL" sz="2400" smtClean="0"/>
              <a:t>. </a:t>
            </a:r>
          </a:p>
          <a:p>
            <a:pPr lvl="1" eaLnBrk="1" hangingPunct="1"/>
            <a:r>
              <a:rPr lang="he-IL" sz="2000" smtClean="0"/>
              <a:t>כמה ועדים שונים ניתן לבחור?</a:t>
            </a:r>
          </a:p>
          <a:p>
            <a:pPr lvl="1" eaLnBrk="1" hangingPunct="1"/>
            <a:endParaRPr lang="he-IL" sz="2000" smtClean="0"/>
          </a:p>
          <a:p>
            <a:pPr lvl="1" eaLnBrk="1" hangingPunct="1"/>
            <a:endParaRPr lang="he-IL" sz="2000" smtClean="0"/>
          </a:p>
          <a:p>
            <a:pPr lvl="1" eaLnBrk="1" hangingPunct="1"/>
            <a:r>
              <a:rPr lang="he-IL" sz="2000" smtClean="0"/>
              <a:t>בהנחה שהראשון הוא ראש הועד, השני הוא הסגן והשלישי הוא הגזבר, כמה ועדים שונים ניתן לבחור.</a:t>
            </a:r>
          </a:p>
          <a:p>
            <a:pPr lvl="1" eaLnBrk="1" hangingPunct="1"/>
            <a:endParaRPr lang="he-IL" sz="2000" smtClean="0"/>
          </a:p>
          <a:p>
            <a:pPr lvl="1" eaLnBrk="1" hangingPunct="1">
              <a:buFont typeface="Wingdings" pitchFamily="2" charset="2"/>
              <a:buNone/>
            </a:pPr>
            <a:r>
              <a:rPr lang="he-IL" sz="2000" smtClean="0"/>
              <a:t> </a:t>
            </a:r>
          </a:p>
        </p:txBody>
      </p:sp>
      <p:graphicFrame>
        <p:nvGraphicFramePr>
          <p:cNvPr id="302084" name="Object 4"/>
          <p:cNvGraphicFramePr>
            <a:graphicFrameLocks noChangeAspect="1"/>
          </p:cNvGraphicFramePr>
          <p:nvPr/>
        </p:nvGraphicFramePr>
        <p:xfrm>
          <a:off x="684213" y="2852738"/>
          <a:ext cx="7566025" cy="592137"/>
        </p:xfrm>
        <a:graphic>
          <a:graphicData uri="http://schemas.openxmlformats.org/presentationml/2006/ole">
            <p:oleObj spid="_x0000_s41986" name="משוואה" r:id="rId3" imgW="4394160" imgH="393480" progId="Equation.3">
              <p:embed/>
            </p:oleObj>
          </a:graphicData>
        </a:graphic>
      </p:graphicFrame>
      <p:graphicFrame>
        <p:nvGraphicFramePr>
          <p:cNvPr id="302085" name="Object 5"/>
          <p:cNvGraphicFramePr>
            <a:graphicFrameLocks noChangeAspect="1"/>
          </p:cNvGraphicFramePr>
          <p:nvPr/>
        </p:nvGraphicFramePr>
        <p:xfrm>
          <a:off x="611188" y="4292600"/>
          <a:ext cx="6100762" cy="592138"/>
        </p:xfrm>
        <a:graphic>
          <a:graphicData uri="http://schemas.openxmlformats.org/presentationml/2006/ole">
            <p:oleObj spid="_x0000_s41987" name="משוואה" r:id="rId4" imgW="3543120" imgH="393480" progId="Equation.3">
              <p:embed/>
            </p:oleObj>
          </a:graphicData>
        </a:graphic>
      </p:graphicFrame>
      <p:graphicFrame>
        <p:nvGraphicFramePr>
          <p:cNvPr id="302086" name="Object 6"/>
          <p:cNvGraphicFramePr>
            <a:graphicFrameLocks noChangeAspect="1"/>
          </p:cNvGraphicFramePr>
          <p:nvPr/>
        </p:nvGraphicFramePr>
        <p:xfrm>
          <a:off x="611188" y="5013325"/>
          <a:ext cx="7346950" cy="317500"/>
        </p:xfrm>
        <a:graphic>
          <a:graphicData uri="http://schemas.openxmlformats.org/presentationml/2006/ole">
            <p:oleObj spid="_x0000_s41988" name="משוואה" r:id="rId5" imgW="4876560" imgH="266400" progId="Equation.3">
              <p:embed/>
            </p:oleObj>
          </a:graphicData>
        </a:graphic>
      </p:graphicFrame>
      <p:graphicFrame>
        <p:nvGraphicFramePr>
          <p:cNvPr id="302088" name="Object 8"/>
          <p:cNvGraphicFramePr>
            <a:graphicFrameLocks noChangeAspect="1"/>
          </p:cNvGraphicFramePr>
          <p:nvPr/>
        </p:nvGraphicFramePr>
        <p:xfrm>
          <a:off x="323850" y="5661025"/>
          <a:ext cx="2024063" cy="866775"/>
        </p:xfrm>
        <a:graphic>
          <a:graphicData uri="http://schemas.openxmlformats.org/presentationml/2006/ole">
            <p:oleObj spid="_x0000_s41989" name="משוואה" r:id="rId6" imgW="977760" imgH="419040" progId="Equation.3">
              <p:embed/>
            </p:oleObj>
          </a:graphicData>
        </a:graphic>
      </p:graphicFrame>
      <p:graphicFrame>
        <p:nvGraphicFramePr>
          <p:cNvPr id="302089" name="Object 9"/>
          <p:cNvGraphicFramePr>
            <a:graphicFrameLocks noChangeAspect="1"/>
          </p:cNvGraphicFramePr>
          <p:nvPr/>
        </p:nvGraphicFramePr>
        <p:xfrm>
          <a:off x="2555875" y="6092825"/>
          <a:ext cx="4895850" cy="431800"/>
        </p:xfrm>
        <a:graphic>
          <a:graphicData uri="http://schemas.openxmlformats.org/presentationml/2006/ole">
            <p:oleObj spid="_x0000_s41990" name="משוואה" r:id="rId7" imgW="4254480" imgH="609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Effect transition="in" filter="fade">
                                      <p:cBhvr>
                                        <p:cTn id="7" dur="2000"/>
                                        <p:tgtEl>
                                          <p:spTgt spid="3020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animEffect transition="in" filter="fade">
                                      <p:cBhvr>
                                        <p:cTn id="11" dur="2000"/>
                                        <p:tgtEl>
                                          <p:spTgt spid="30208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302084"/>
                                        </p:tgtEl>
                                        <p:attrNameLst>
                                          <p:attrName>style.visibility</p:attrName>
                                        </p:attrNameLst>
                                      </p:cBhvr>
                                      <p:to>
                                        <p:strVal val="visible"/>
                                      </p:to>
                                    </p:set>
                                    <p:anim calcmode="lin" valueType="num">
                                      <p:cBhvr>
                                        <p:cTn id="16" dur="1000" fill="hold"/>
                                        <p:tgtEl>
                                          <p:spTgt spid="302084"/>
                                        </p:tgtEl>
                                        <p:attrNameLst>
                                          <p:attrName>ppt_x</p:attrName>
                                        </p:attrNameLst>
                                      </p:cBhvr>
                                      <p:tavLst>
                                        <p:tav tm="0">
                                          <p:val>
                                            <p:strVal val="#ppt_x-.2"/>
                                          </p:val>
                                        </p:tav>
                                        <p:tav tm="100000">
                                          <p:val>
                                            <p:strVal val="#ppt_x"/>
                                          </p:val>
                                        </p:tav>
                                      </p:tavLst>
                                    </p:anim>
                                    <p:anim calcmode="lin" valueType="num">
                                      <p:cBhvr>
                                        <p:cTn id="17" dur="1000" fill="hold"/>
                                        <p:tgtEl>
                                          <p:spTgt spid="30208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208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02083">
                                            <p:txEl>
                                              <p:pRg st="4" end="4"/>
                                            </p:txEl>
                                          </p:spTgt>
                                        </p:tgtEl>
                                        <p:attrNameLst>
                                          <p:attrName>style.visibility</p:attrName>
                                        </p:attrNameLst>
                                      </p:cBhvr>
                                      <p:to>
                                        <p:strVal val="visible"/>
                                      </p:to>
                                    </p:set>
                                    <p:animEffect transition="in" filter="fade">
                                      <p:cBhvr>
                                        <p:cTn id="22" dur="2000"/>
                                        <p:tgtEl>
                                          <p:spTgt spid="3020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02086"/>
                                        </p:tgtEl>
                                        <p:attrNameLst>
                                          <p:attrName>style.visibility</p:attrName>
                                        </p:attrNameLst>
                                      </p:cBhvr>
                                      <p:to>
                                        <p:strVal val="visible"/>
                                      </p:to>
                                    </p:set>
                                    <p:anim calcmode="lin" valueType="num">
                                      <p:cBhvr>
                                        <p:cTn id="27" dur="1000" fill="hold"/>
                                        <p:tgtEl>
                                          <p:spTgt spid="302086"/>
                                        </p:tgtEl>
                                        <p:attrNameLst>
                                          <p:attrName>ppt_x</p:attrName>
                                        </p:attrNameLst>
                                      </p:cBhvr>
                                      <p:tavLst>
                                        <p:tav tm="0">
                                          <p:val>
                                            <p:strVal val="#ppt_x-.2"/>
                                          </p:val>
                                        </p:tav>
                                        <p:tav tm="100000">
                                          <p:val>
                                            <p:strVal val="#ppt_x"/>
                                          </p:val>
                                        </p:tav>
                                      </p:tavLst>
                                    </p:anim>
                                    <p:anim calcmode="lin" valueType="num">
                                      <p:cBhvr>
                                        <p:cTn id="28" dur="1000" fill="hold"/>
                                        <p:tgtEl>
                                          <p:spTgt spid="30208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2086"/>
                                        </p:tgtEl>
                                      </p:cBhvr>
                                    </p:animEffect>
                                  </p:childTnLst>
                                </p:cTn>
                              </p:par>
                              <p:par>
                                <p:cTn id="30" presetID="29" presetClass="entr" presetSubtype="0" fill="hold" nodeType="withEffect">
                                  <p:stCondLst>
                                    <p:cond delay="0"/>
                                  </p:stCondLst>
                                  <p:childTnLst>
                                    <p:set>
                                      <p:cBhvr>
                                        <p:cTn id="31" dur="1" fill="hold">
                                          <p:stCondLst>
                                            <p:cond delay="0"/>
                                          </p:stCondLst>
                                        </p:cTn>
                                        <p:tgtEl>
                                          <p:spTgt spid="302085"/>
                                        </p:tgtEl>
                                        <p:attrNameLst>
                                          <p:attrName>style.visibility</p:attrName>
                                        </p:attrNameLst>
                                      </p:cBhvr>
                                      <p:to>
                                        <p:strVal val="visible"/>
                                      </p:to>
                                    </p:set>
                                    <p:anim calcmode="lin" valueType="num">
                                      <p:cBhvr>
                                        <p:cTn id="32" dur="1000" fill="hold"/>
                                        <p:tgtEl>
                                          <p:spTgt spid="302085"/>
                                        </p:tgtEl>
                                        <p:attrNameLst>
                                          <p:attrName>ppt_x</p:attrName>
                                        </p:attrNameLst>
                                      </p:cBhvr>
                                      <p:tavLst>
                                        <p:tav tm="0">
                                          <p:val>
                                            <p:strVal val="#ppt_x-.2"/>
                                          </p:val>
                                        </p:tav>
                                        <p:tav tm="100000">
                                          <p:val>
                                            <p:strVal val="#ppt_x"/>
                                          </p:val>
                                        </p:tav>
                                      </p:tavLst>
                                    </p:anim>
                                    <p:anim calcmode="lin" valueType="num">
                                      <p:cBhvr>
                                        <p:cTn id="33" dur="1000" fill="hold"/>
                                        <p:tgtEl>
                                          <p:spTgt spid="30208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2085"/>
                                        </p:tgtEl>
                                      </p:cBhvr>
                                    </p:animEffect>
                                  </p:childTnLst>
                                </p:cTn>
                              </p:par>
                              <p:par>
                                <p:cTn id="35" presetID="55" presetClass="entr" presetSubtype="0" fill="hold" nodeType="withEffect">
                                  <p:stCondLst>
                                    <p:cond delay="0"/>
                                  </p:stCondLst>
                                  <p:childTnLst>
                                    <p:set>
                                      <p:cBhvr>
                                        <p:cTn id="36" dur="1" fill="hold">
                                          <p:stCondLst>
                                            <p:cond delay="0"/>
                                          </p:stCondLst>
                                        </p:cTn>
                                        <p:tgtEl>
                                          <p:spTgt spid="302088"/>
                                        </p:tgtEl>
                                        <p:attrNameLst>
                                          <p:attrName>style.visibility</p:attrName>
                                        </p:attrNameLst>
                                      </p:cBhvr>
                                      <p:to>
                                        <p:strVal val="visible"/>
                                      </p:to>
                                    </p:set>
                                    <p:anim calcmode="lin" valueType="num">
                                      <p:cBhvr>
                                        <p:cTn id="37" dur="1000" fill="hold"/>
                                        <p:tgtEl>
                                          <p:spTgt spid="302088"/>
                                        </p:tgtEl>
                                        <p:attrNameLst>
                                          <p:attrName>ppt_w</p:attrName>
                                        </p:attrNameLst>
                                      </p:cBhvr>
                                      <p:tavLst>
                                        <p:tav tm="0">
                                          <p:val>
                                            <p:strVal val="#ppt_w*0.70"/>
                                          </p:val>
                                        </p:tav>
                                        <p:tav tm="100000">
                                          <p:val>
                                            <p:strVal val="#ppt_w"/>
                                          </p:val>
                                        </p:tav>
                                      </p:tavLst>
                                    </p:anim>
                                    <p:anim calcmode="lin" valueType="num">
                                      <p:cBhvr>
                                        <p:cTn id="38" dur="1000" fill="hold"/>
                                        <p:tgtEl>
                                          <p:spTgt spid="302088"/>
                                        </p:tgtEl>
                                        <p:attrNameLst>
                                          <p:attrName>ppt_h</p:attrName>
                                        </p:attrNameLst>
                                      </p:cBhvr>
                                      <p:tavLst>
                                        <p:tav tm="0">
                                          <p:val>
                                            <p:strVal val="#ppt_h"/>
                                          </p:val>
                                        </p:tav>
                                        <p:tav tm="100000">
                                          <p:val>
                                            <p:strVal val="#ppt_h"/>
                                          </p:val>
                                        </p:tav>
                                      </p:tavLst>
                                    </p:anim>
                                    <p:animEffect transition="in" filter="fade">
                                      <p:cBhvr>
                                        <p:cTn id="39" dur="1000"/>
                                        <p:tgtEl>
                                          <p:spTgt spid="302088"/>
                                        </p:tgtEl>
                                      </p:cBhvr>
                                    </p:animEffect>
                                  </p:childTnLst>
                                </p:cTn>
                              </p:par>
                              <p:par>
                                <p:cTn id="40" presetID="55" presetClass="entr" presetSubtype="0" fill="hold" nodeType="withEffect">
                                  <p:stCondLst>
                                    <p:cond delay="0"/>
                                  </p:stCondLst>
                                  <p:childTnLst>
                                    <p:set>
                                      <p:cBhvr>
                                        <p:cTn id="41" dur="1" fill="hold">
                                          <p:stCondLst>
                                            <p:cond delay="0"/>
                                          </p:stCondLst>
                                        </p:cTn>
                                        <p:tgtEl>
                                          <p:spTgt spid="302089"/>
                                        </p:tgtEl>
                                        <p:attrNameLst>
                                          <p:attrName>style.visibility</p:attrName>
                                        </p:attrNameLst>
                                      </p:cBhvr>
                                      <p:to>
                                        <p:strVal val="visible"/>
                                      </p:to>
                                    </p:set>
                                    <p:anim calcmode="lin" valueType="num">
                                      <p:cBhvr>
                                        <p:cTn id="42" dur="1000" fill="hold"/>
                                        <p:tgtEl>
                                          <p:spTgt spid="302089"/>
                                        </p:tgtEl>
                                        <p:attrNameLst>
                                          <p:attrName>ppt_w</p:attrName>
                                        </p:attrNameLst>
                                      </p:cBhvr>
                                      <p:tavLst>
                                        <p:tav tm="0">
                                          <p:val>
                                            <p:strVal val="#ppt_w*0.70"/>
                                          </p:val>
                                        </p:tav>
                                        <p:tav tm="100000">
                                          <p:val>
                                            <p:strVal val="#ppt_w"/>
                                          </p:val>
                                        </p:tav>
                                      </p:tavLst>
                                    </p:anim>
                                    <p:anim calcmode="lin" valueType="num">
                                      <p:cBhvr>
                                        <p:cTn id="43" dur="1000" fill="hold"/>
                                        <p:tgtEl>
                                          <p:spTgt spid="302089"/>
                                        </p:tgtEl>
                                        <p:attrNameLst>
                                          <p:attrName>ppt_h</p:attrName>
                                        </p:attrNameLst>
                                      </p:cBhvr>
                                      <p:tavLst>
                                        <p:tav tm="0">
                                          <p:val>
                                            <p:strVal val="#ppt_h"/>
                                          </p:val>
                                        </p:tav>
                                        <p:tav tm="100000">
                                          <p:val>
                                            <p:strVal val="#ppt_h"/>
                                          </p:val>
                                        </p:tav>
                                      </p:tavLst>
                                    </p:anim>
                                    <p:animEffect transition="in" filter="fade">
                                      <p:cBhvr>
                                        <p:cTn id="44" dur="1000"/>
                                        <p:tgtEl>
                                          <p:spTgt spid="302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2"/>
          <p:cNvSpPr>
            <a:spLocks noGrp="1" noChangeArrowheads="1"/>
          </p:cNvSpPr>
          <p:nvPr>
            <p:ph type="title"/>
          </p:nvPr>
        </p:nvSpPr>
        <p:spPr/>
        <p:txBody>
          <a:bodyPr/>
          <a:lstStyle/>
          <a:p>
            <a:pPr algn="r" eaLnBrk="1" hangingPunct="1"/>
            <a:r>
              <a:rPr lang="he-IL" sz="4000" smtClean="0">
                <a:solidFill>
                  <a:schemeClr val="hlink"/>
                </a:solidFill>
              </a:rPr>
              <a:t>תרגיל 4</a:t>
            </a:r>
            <a:endParaRPr lang="en-US" sz="4000" smtClean="0">
              <a:solidFill>
                <a:schemeClr val="hlink"/>
              </a:solidFill>
            </a:endParaRPr>
          </a:p>
        </p:txBody>
      </p:sp>
      <p:sp>
        <p:nvSpPr>
          <p:cNvPr id="365571" name="Rectangle 3"/>
          <p:cNvSpPr>
            <a:spLocks noGrp="1" noChangeArrowheads="1"/>
          </p:cNvSpPr>
          <p:nvPr>
            <p:ph type="body" idx="1"/>
          </p:nvPr>
        </p:nvSpPr>
        <p:spPr>
          <a:xfrm>
            <a:off x="179388" y="2017713"/>
            <a:ext cx="8775700" cy="4435475"/>
          </a:xfrm>
        </p:spPr>
        <p:txBody>
          <a:bodyPr/>
          <a:lstStyle/>
          <a:p>
            <a:pPr eaLnBrk="1" hangingPunct="1"/>
            <a:r>
              <a:rPr lang="he-IL" sz="2400" smtClean="0"/>
              <a:t>בלוטו ישנם 30 מספרים וצריך לנחש רק 6. </a:t>
            </a:r>
          </a:p>
          <a:p>
            <a:pPr lvl="1" eaLnBrk="1" hangingPunct="1"/>
            <a:r>
              <a:rPr lang="he-IL" sz="2000" smtClean="0"/>
              <a:t>כמה תוצאות אפשריות?</a:t>
            </a:r>
          </a:p>
          <a:p>
            <a:pPr lvl="1" eaLnBrk="1" hangingPunct="1"/>
            <a:r>
              <a:rPr lang="he-IL" sz="2000" smtClean="0"/>
              <a:t>לא סדור ללא החזרה, </a:t>
            </a:r>
            <a:r>
              <a:rPr lang="en-US" sz="2000" smtClean="0"/>
              <a:t>n =30, k=6</a:t>
            </a:r>
            <a:r>
              <a:rPr lang="he-IL" sz="2000" smtClean="0"/>
              <a:t>.</a:t>
            </a:r>
          </a:p>
          <a:p>
            <a:pPr lvl="1" eaLnBrk="1" hangingPunct="1"/>
            <a:endParaRPr lang="he-IL" sz="2000" smtClean="0"/>
          </a:p>
          <a:p>
            <a:pPr lvl="1" eaLnBrk="1" hangingPunct="1"/>
            <a:endParaRPr lang="he-IL" sz="2000" smtClean="0"/>
          </a:p>
          <a:p>
            <a:pPr lvl="1" eaLnBrk="1" hangingPunct="1"/>
            <a:r>
              <a:rPr lang="he-IL" sz="2000" smtClean="0"/>
              <a:t>מה הסיכוי של אדם הממלא 10 טורים שונים בלוטו זה, לזכות?</a:t>
            </a:r>
          </a:p>
          <a:p>
            <a:pPr lvl="1" eaLnBrk="1" hangingPunct="1"/>
            <a:r>
              <a:rPr lang="he-IL" sz="2000" smtClean="0"/>
              <a:t>בלוטו החליטו לשנות את אופי ההגרלה ולתת </a:t>
            </a:r>
            <a:r>
              <a:rPr lang="he-IL" sz="2000" b="1" smtClean="0"/>
              <a:t>חשיבות לסדר הגרלת המספרים</a:t>
            </a:r>
            <a:r>
              <a:rPr lang="he-IL" sz="2000" smtClean="0"/>
              <a:t>, כמה תוצאות אפשריות עתה? </a:t>
            </a:r>
          </a:p>
          <a:p>
            <a:pPr lvl="1" eaLnBrk="1" hangingPunct="1"/>
            <a:r>
              <a:rPr lang="he-IL" sz="2000" smtClean="0"/>
              <a:t>סדור ללא החזרה, </a:t>
            </a:r>
            <a:r>
              <a:rPr lang="en-US" sz="2000" smtClean="0"/>
              <a:t>n =30, k=6</a:t>
            </a:r>
            <a:r>
              <a:rPr lang="he-IL" sz="2000" smtClean="0"/>
              <a:t>.</a:t>
            </a:r>
          </a:p>
          <a:p>
            <a:pPr lvl="1" eaLnBrk="1" hangingPunct="1"/>
            <a:endParaRPr lang="he-IL" sz="2000" smtClean="0"/>
          </a:p>
        </p:txBody>
      </p:sp>
      <p:graphicFrame>
        <p:nvGraphicFramePr>
          <p:cNvPr id="365572" name="Object 4"/>
          <p:cNvGraphicFramePr>
            <a:graphicFrameLocks noChangeAspect="1"/>
          </p:cNvGraphicFramePr>
          <p:nvPr/>
        </p:nvGraphicFramePr>
        <p:xfrm>
          <a:off x="2555875" y="3213100"/>
          <a:ext cx="5532438" cy="534988"/>
        </p:xfrm>
        <a:graphic>
          <a:graphicData uri="http://schemas.openxmlformats.org/presentationml/2006/ole">
            <p:oleObj spid="_x0000_s43010" name="משוואה" r:id="rId3" imgW="3213000" imgH="355320" progId="Equation.3">
              <p:embed/>
            </p:oleObj>
          </a:graphicData>
        </a:graphic>
      </p:graphicFrame>
      <p:graphicFrame>
        <p:nvGraphicFramePr>
          <p:cNvPr id="365573" name="Object 5"/>
          <p:cNvGraphicFramePr>
            <a:graphicFrameLocks noChangeAspect="1"/>
          </p:cNvGraphicFramePr>
          <p:nvPr/>
        </p:nvGraphicFramePr>
        <p:xfrm>
          <a:off x="1714500" y="3786188"/>
          <a:ext cx="765175" cy="534987"/>
        </p:xfrm>
        <a:graphic>
          <a:graphicData uri="http://schemas.openxmlformats.org/presentationml/2006/ole">
            <p:oleObj spid="_x0000_s43011" name="משוואה" r:id="rId4" imgW="444240" imgH="355320" progId="Equation.3">
              <p:embed/>
            </p:oleObj>
          </a:graphicData>
        </a:graphic>
      </p:graphicFrame>
      <p:graphicFrame>
        <p:nvGraphicFramePr>
          <p:cNvPr id="365575" name="Object 7"/>
          <p:cNvGraphicFramePr>
            <a:graphicFrameLocks noChangeAspect="1"/>
          </p:cNvGraphicFramePr>
          <p:nvPr/>
        </p:nvGraphicFramePr>
        <p:xfrm>
          <a:off x="285750" y="5715000"/>
          <a:ext cx="2024063" cy="866775"/>
        </p:xfrm>
        <a:graphic>
          <a:graphicData uri="http://schemas.openxmlformats.org/presentationml/2006/ole">
            <p:oleObj spid="_x0000_s43012" name="משוואה" r:id="rId5" imgW="977760" imgH="419040" progId="Equation.3">
              <p:embed/>
            </p:oleObj>
          </a:graphicData>
        </a:graphic>
      </p:graphicFrame>
      <p:graphicFrame>
        <p:nvGraphicFramePr>
          <p:cNvPr id="365576" name="Object 8"/>
          <p:cNvGraphicFramePr>
            <a:graphicFrameLocks noChangeAspect="1"/>
          </p:cNvGraphicFramePr>
          <p:nvPr/>
        </p:nvGraphicFramePr>
        <p:xfrm>
          <a:off x="2571750" y="5715000"/>
          <a:ext cx="4895850" cy="431800"/>
        </p:xfrm>
        <a:graphic>
          <a:graphicData uri="http://schemas.openxmlformats.org/presentationml/2006/ole">
            <p:oleObj spid="_x0000_s43013" name="משוואה" r:id="rId6" imgW="4254480" imgH="609480" progId="Equation.3">
              <p:embed/>
            </p:oleObj>
          </a:graphicData>
        </a:graphic>
      </p:graphicFrame>
      <p:graphicFrame>
        <p:nvGraphicFramePr>
          <p:cNvPr id="365577" name="Object 9"/>
          <p:cNvGraphicFramePr>
            <a:graphicFrameLocks noChangeAspect="1"/>
          </p:cNvGraphicFramePr>
          <p:nvPr/>
        </p:nvGraphicFramePr>
        <p:xfrm>
          <a:off x="928688" y="4929188"/>
          <a:ext cx="4308475" cy="534987"/>
        </p:xfrm>
        <a:graphic>
          <a:graphicData uri="http://schemas.openxmlformats.org/presentationml/2006/ole">
            <p:oleObj spid="_x0000_s43014" name="משוואה" r:id="rId7" imgW="2501640" imgH="3553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5575"/>
                                        </p:tgtEl>
                                        <p:attrNameLst>
                                          <p:attrName>style.visibility</p:attrName>
                                        </p:attrNameLst>
                                      </p:cBhvr>
                                      <p:to>
                                        <p:strVal val="visible"/>
                                      </p:to>
                                    </p:set>
                                    <p:anim calcmode="lin" valueType="num">
                                      <p:cBhvr>
                                        <p:cTn id="7" dur="1000" fill="hold"/>
                                        <p:tgtEl>
                                          <p:spTgt spid="365575"/>
                                        </p:tgtEl>
                                        <p:attrNameLst>
                                          <p:attrName>ppt_w</p:attrName>
                                        </p:attrNameLst>
                                      </p:cBhvr>
                                      <p:tavLst>
                                        <p:tav tm="0">
                                          <p:val>
                                            <p:strVal val="#ppt_w*0.70"/>
                                          </p:val>
                                        </p:tav>
                                        <p:tav tm="100000">
                                          <p:val>
                                            <p:strVal val="#ppt_w"/>
                                          </p:val>
                                        </p:tav>
                                      </p:tavLst>
                                    </p:anim>
                                    <p:anim calcmode="lin" valueType="num">
                                      <p:cBhvr>
                                        <p:cTn id="8" dur="1000" fill="hold"/>
                                        <p:tgtEl>
                                          <p:spTgt spid="365575"/>
                                        </p:tgtEl>
                                        <p:attrNameLst>
                                          <p:attrName>ppt_h</p:attrName>
                                        </p:attrNameLst>
                                      </p:cBhvr>
                                      <p:tavLst>
                                        <p:tav tm="0">
                                          <p:val>
                                            <p:strVal val="#ppt_h"/>
                                          </p:val>
                                        </p:tav>
                                        <p:tav tm="100000">
                                          <p:val>
                                            <p:strVal val="#ppt_h"/>
                                          </p:val>
                                        </p:tav>
                                      </p:tavLst>
                                    </p:anim>
                                    <p:animEffect transition="in" filter="fade">
                                      <p:cBhvr>
                                        <p:cTn id="9" dur="1000"/>
                                        <p:tgtEl>
                                          <p:spTgt spid="365575"/>
                                        </p:tgtEl>
                                      </p:cBhvr>
                                    </p:animEffect>
                                  </p:childTnLst>
                                </p:cTn>
                              </p:par>
                              <p:par>
                                <p:cTn id="10" presetID="55" presetClass="entr" presetSubtype="0" fill="hold" nodeType="withEffect">
                                  <p:stCondLst>
                                    <p:cond delay="0"/>
                                  </p:stCondLst>
                                  <p:childTnLst>
                                    <p:set>
                                      <p:cBhvr>
                                        <p:cTn id="11" dur="1" fill="hold">
                                          <p:stCondLst>
                                            <p:cond delay="0"/>
                                          </p:stCondLst>
                                        </p:cTn>
                                        <p:tgtEl>
                                          <p:spTgt spid="365576"/>
                                        </p:tgtEl>
                                        <p:attrNameLst>
                                          <p:attrName>style.visibility</p:attrName>
                                        </p:attrNameLst>
                                      </p:cBhvr>
                                      <p:to>
                                        <p:strVal val="visible"/>
                                      </p:to>
                                    </p:set>
                                    <p:anim calcmode="lin" valueType="num">
                                      <p:cBhvr>
                                        <p:cTn id="12" dur="1000" fill="hold"/>
                                        <p:tgtEl>
                                          <p:spTgt spid="365576"/>
                                        </p:tgtEl>
                                        <p:attrNameLst>
                                          <p:attrName>ppt_w</p:attrName>
                                        </p:attrNameLst>
                                      </p:cBhvr>
                                      <p:tavLst>
                                        <p:tav tm="0">
                                          <p:val>
                                            <p:strVal val="#ppt_w*0.70"/>
                                          </p:val>
                                        </p:tav>
                                        <p:tav tm="100000">
                                          <p:val>
                                            <p:strVal val="#ppt_w"/>
                                          </p:val>
                                        </p:tav>
                                      </p:tavLst>
                                    </p:anim>
                                    <p:anim calcmode="lin" valueType="num">
                                      <p:cBhvr>
                                        <p:cTn id="13" dur="1000" fill="hold"/>
                                        <p:tgtEl>
                                          <p:spTgt spid="365576"/>
                                        </p:tgtEl>
                                        <p:attrNameLst>
                                          <p:attrName>ppt_h</p:attrName>
                                        </p:attrNameLst>
                                      </p:cBhvr>
                                      <p:tavLst>
                                        <p:tav tm="0">
                                          <p:val>
                                            <p:strVal val="#ppt_h"/>
                                          </p:val>
                                        </p:tav>
                                        <p:tav tm="100000">
                                          <p:val>
                                            <p:strVal val="#ppt_h"/>
                                          </p:val>
                                        </p:tav>
                                      </p:tavLst>
                                    </p:anim>
                                    <p:animEffect transition="in" filter="fade">
                                      <p:cBhvr>
                                        <p:cTn id="14" dur="1000"/>
                                        <p:tgtEl>
                                          <p:spTgt spid="36557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65571">
                                            <p:txEl>
                                              <p:pRg st="0" end="0"/>
                                            </p:txEl>
                                          </p:spTgt>
                                        </p:tgtEl>
                                        <p:attrNameLst>
                                          <p:attrName>style.visibility</p:attrName>
                                        </p:attrNameLst>
                                      </p:cBhvr>
                                      <p:to>
                                        <p:strVal val="visible"/>
                                      </p:to>
                                    </p:set>
                                    <p:animEffect transition="in" filter="fade">
                                      <p:cBhvr>
                                        <p:cTn id="18" dur="2000"/>
                                        <p:tgtEl>
                                          <p:spTgt spid="365571">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65571">
                                            <p:txEl>
                                              <p:pRg st="1" end="1"/>
                                            </p:txEl>
                                          </p:spTgt>
                                        </p:tgtEl>
                                        <p:attrNameLst>
                                          <p:attrName>style.visibility</p:attrName>
                                        </p:attrNameLst>
                                      </p:cBhvr>
                                      <p:to>
                                        <p:strVal val="visible"/>
                                      </p:to>
                                    </p:set>
                                    <p:animEffect transition="in" filter="fade">
                                      <p:cBhvr>
                                        <p:cTn id="22" dur="2000"/>
                                        <p:tgtEl>
                                          <p:spTgt spid="3655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5571">
                                            <p:txEl>
                                              <p:pRg st="2" end="2"/>
                                            </p:txEl>
                                          </p:spTgt>
                                        </p:tgtEl>
                                        <p:attrNameLst>
                                          <p:attrName>style.visibility</p:attrName>
                                        </p:attrNameLst>
                                      </p:cBhvr>
                                      <p:to>
                                        <p:strVal val="visible"/>
                                      </p:to>
                                    </p:set>
                                    <p:animEffect transition="in" filter="fade">
                                      <p:cBhvr>
                                        <p:cTn id="27" dur="2000"/>
                                        <p:tgtEl>
                                          <p:spTgt spid="365571">
                                            <p:txEl>
                                              <p:pRg st="2" end="2"/>
                                            </p:txEl>
                                          </p:spTgt>
                                        </p:tgtEl>
                                      </p:cBhvr>
                                    </p:animEffect>
                                  </p:childTnLst>
                                </p:cTn>
                              </p:par>
                            </p:childTnLst>
                          </p:cTn>
                        </p:par>
                        <p:par>
                          <p:cTn id="28" fill="hold">
                            <p:stCondLst>
                              <p:cond delay="2000"/>
                            </p:stCondLst>
                            <p:childTnLst>
                              <p:par>
                                <p:cTn id="29" presetID="29" presetClass="entr" presetSubtype="0" fill="hold" nodeType="afterEffect">
                                  <p:stCondLst>
                                    <p:cond delay="0"/>
                                  </p:stCondLst>
                                  <p:childTnLst>
                                    <p:set>
                                      <p:cBhvr>
                                        <p:cTn id="30" dur="1" fill="hold">
                                          <p:stCondLst>
                                            <p:cond delay="0"/>
                                          </p:stCondLst>
                                        </p:cTn>
                                        <p:tgtEl>
                                          <p:spTgt spid="365572"/>
                                        </p:tgtEl>
                                        <p:attrNameLst>
                                          <p:attrName>style.visibility</p:attrName>
                                        </p:attrNameLst>
                                      </p:cBhvr>
                                      <p:to>
                                        <p:strVal val="visible"/>
                                      </p:to>
                                    </p:set>
                                    <p:anim calcmode="lin" valueType="num">
                                      <p:cBhvr>
                                        <p:cTn id="31" dur="1000" fill="hold"/>
                                        <p:tgtEl>
                                          <p:spTgt spid="365572"/>
                                        </p:tgtEl>
                                        <p:attrNameLst>
                                          <p:attrName>ppt_x</p:attrName>
                                        </p:attrNameLst>
                                      </p:cBhvr>
                                      <p:tavLst>
                                        <p:tav tm="0">
                                          <p:val>
                                            <p:strVal val="#ppt_x-.2"/>
                                          </p:val>
                                        </p:tav>
                                        <p:tav tm="100000">
                                          <p:val>
                                            <p:strVal val="#ppt_x"/>
                                          </p:val>
                                        </p:tav>
                                      </p:tavLst>
                                    </p:anim>
                                    <p:anim calcmode="lin" valueType="num">
                                      <p:cBhvr>
                                        <p:cTn id="32" dur="1000" fill="hold"/>
                                        <p:tgtEl>
                                          <p:spTgt spid="36557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6557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65571">
                                            <p:txEl>
                                              <p:pRg st="5" end="5"/>
                                            </p:txEl>
                                          </p:spTgt>
                                        </p:tgtEl>
                                        <p:attrNameLst>
                                          <p:attrName>style.visibility</p:attrName>
                                        </p:attrNameLst>
                                      </p:cBhvr>
                                      <p:to>
                                        <p:strVal val="visible"/>
                                      </p:to>
                                    </p:set>
                                    <p:animEffect transition="in" filter="fade">
                                      <p:cBhvr>
                                        <p:cTn id="37" dur="2000"/>
                                        <p:tgtEl>
                                          <p:spTgt spid="36557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65573"/>
                                        </p:tgtEl>
                                        <p:attrNameLst>
                                          <p:attrName>style.visibility</p:attrName>
                                        </p:attrNameLst>
                                      </p:cBhvr>
                                      <p:to>
                                        <p:strVal val="visible"/>
                                      </p:to>
                                    </p:set>
                                    <p:anim calcmode="lin" valueType="num">
                                      <p:cBhvr>
                                        <p:cTn id="42" dur="1000" fill="hold"/>
                                        <p:tgtEl>
                                          <p:spTgt spid="365573"/>
                                        </p:tgtEl>
                                        <p:attrNameLst>
                                          <p:attrName>ppt_x</p:attrName>
                                        </p:attrNameLst>
                                      </p:cBhvr>
                                      <p:tavLst>
                                        <p:tav tm="0">
                                          <p:val>
                                            <p:strVal val="#ppt_x-.2"/>
                                          </p:val>
                                        </p:tav>
                                        <p:tav tm="100000">
                                          <p:val>
                                            <p:strVal val="#ppt_x"/>
                                          </p:val>
                                        </p:tav>
                                      </p:tavLst>
                                    </p:anim>
                                    <p:anim calcmode="lin" valueType="num">
                                      <p:cBhvr>
                                        <p:cTn id="43" dur="1000" fill="hold"/>
                                        <p:tgtEl>
                                          <p:spTgt spid="36557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6557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65571">
                                            <p:txEl>
                                              <p:pRg st="6" end="6"/>
                                            </p:txEl>
                                          </p:spTgt>
                                        </p:tgtEl>
                                        <p:attrNameLst>
                                          <p:attrName>style.visibility</p:attrName>
                                        </p:attrNameLst>
                                      </p:cBhvr>
                                      <p:to>
                                        <p:strVal val="visible"/>
                                      </p:to>
                                    </p:set>
                                    <p:animEffect transition="in" filter="fade">
                                      <p:cBhvr>
                                        <p:cTn id="48" dur="2000"/>
                                        <p:tgtEl>
                                          <p:spTgt spid="365571">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5571">
                                            <p:txEl>
                                              <p:pRg st="7" end="7"/>
                                            </p:txEl>
                                          </p:spTgt>
                                        </p:tgtEl>
                                        <p:attrNameLst>
                                          <p:attrName>style.visibility</p:attrName>
                                        </p:attrNameLst>
                                      </p:cBhvr>
                                      <p:to>
                                        <p:strVal val="visible"/>
                                      </p:to>
                                    </p:set>
                                    <p:animEffect transition="in" filter="fade">
                                      <p:cBhvr>
                                        <p:cTn id="53" dur="2000"/>
                                        <p:tgtEl>
                                          <p:spTgt spid="365571">
                                            <p:txEl>
                                              <p:pRg st="7" end="7"/>
                                            </p:txEl>
                                          </p:spTgt>
                                        </p:tgtEl>
                                      </p:cBhvr>
                                    </p:animEffect>
                                  </p:childTnLst>
                                </p:cTn>
                              </p:par>
                            </p:childTnLst>
                          </p:cTn>
                        </p:par>
                        <p:par>
                          <p:cTn id="54" fill="hold">
                            <p:stCondLst>
                              <p:cond delay="2000"/>
                            </p:stCondLst>
                            <p:childTnLst>
                              <p:par>
                                <p:cTn id="55" presetID="29" presetClass="entr" presetSubtype="0" fill="hold" nodeType="afterEffect">
                                  <p:stCondLst>
                                    <p:cond delay="0"/>
                                  </p:stCondLst>
                                  <p:childTnLst>
                                    <p:set>
                                      <p:cBhvr>
                                        <p:cTn id="56" dur="1" fill="hold">
                                          <p:stCondLst>
                                            <p:cond delay="0"/>
                                          </p:stCondLst>
                                        </p:cTn>
                                        <p:tgtEl>
                                          <p:spTgt spid="365577"/>
                                        </p:tgtEl>
                                        <p:attrNameLst>
                                          <p:attrName>style.visibility</p:attrName>
                                        </p:attrNameLst>
                                      </p:cBhvr>
                                      <p:to>
                                        <p:strVal val="visible"/>
                                      </p:to>
                                    </p:set>
                                    <p:anim calcmode="lin" valueType="num">
                                      <p:cBhvr>
                                        <p:cTn id="57" dur="1000" fill="hold"/>
                                        <p:tgtEl>
                                          <p:spTgt spid="365577"/>
                                        </p:tgtEl>
                                        <p:attrNameLst>
                                          <p:attrName>ppt_x</p:attrName>
                                        </p:attrNameLst>
                                      </p:cBhvr>
                                      <p:tavLst>
                                        <p:tav tm="0">
                                          <p:val>
                                            <p:strVal val="#ppt_x-.2"/>
                                          </p:val>
                                        </p:tav>
                                        <p:tav tm="100000">
                                          <p:val>
                                            <p:strVal val="#ppt_x"/>
                                          </p:val>
                                        </p:tav>
                                      </p:tavLst>
                                    </p:anim>
                                    <p:anim calcmode="lin" valueType="num">
                                      <p:cBhvr>
                                        <p:cTn id="58" dur="1000" fill="hold"/>
                                        <p:tgtEl>
                                          <p:spTgt spid="36557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65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p:nvPr>
        </p:nvSpPr>
        <p:spPr/>
        <p:txBody>
          <a:bodyPr/>
          <a:lstStyle/>
          <a:p>
            <a:pPr algn="r" eaLnBrk="1" hangingPunct="1"/>
            <a:r>
              <a:rPr lang="he-IL" sz="4000" smtClean="0">
                <a:solidFill>
                  <a:schemeClr val="hlink"/>
                </a:solidFill>
              </a:rPr>
              <a:t>תרגיל 5</a:t>
            </a:r>
            <a:endParaRPr lang="en-US" sz="4000" smtClean="0">
              <a:solidFill>
                <a:schemeClr val="hlink"/>
              </a:solidFill>
            </a:endParaRPr>
          </a:p>
        </p:txBody>
      </p:sp>
      <p:sp>
        <p:nvSpPr>
          <p:cNvPr id="368643" name="Rectangle 3"/>
          <p:cNvSpPr>
            <a:spLocks noGrp="1" noChangeArrowheads="1"/>
          </p:cNvSpPr>
          <p:nvPr>
            <p:ph type="body" idx="1"/>
          </p:nvPr>
        </p:nvSpPr>
        <p:spPr>
          <a:xfrm>
            <a:off x="179388" y="2017713"/>
            <a:ext cx="8775700" cy="4435475"/>
          </a:xfrm>
        </p:spPr>
        <p:txBody>
          <a:bodyPr/>
          <a:lstStyle/>
          <a:p>
            <a:pPr eaLnBrk="1" hangingPunct="1"/>
            <a:r>
              <a:rPr lang="he-IL" sz="2800" smtClean="0"/>
              <a:t>בכדורעף ישנם 12 שחקנים ושישייה פותחת. </a:t>
            </a:r>
          </a:p>
          <a:p>
            <a:pPr lvl="1" eaLnBrk="1" hangingPunct="1"/>
            <a:r>
              <a:rPr lang="he-IL" sz="2400" smtClean="0"/>
              <a:t>כמה שישיות שונות אפשר להרכיב?</a:t>
            </a:r>
          </a:p>
          <a:p>
            <a:pPr lvl="1" eaLnBrk="1" hangingPunct="1"/>
            <a:r>
              <a:rPr lang="he-IL" sz="2400" smtClean="0"/>
              <a:t>לא סדור ללא החזרה, </a:t>
            </a:r>
            <a:r>
              <a:rPr lang="en-US" sz="2400" smtClean="0"/>
              <a:t>n =12, k=6</a:t>
            </a:r>
            <a:r>
              <a:rPr lang="he-IL" sz="2400" smtClean="0"/>
              <a:t>.</a:t>
            </a:r>
          </a:p>
          <a:p>
            <a:pPr lvl="1" eaLnBrk="1" hangingPunct="1"/>
            <a:endParaRPr lang="he-IL" sz="2400" smtClean="0"/>
          </a:p>
          <a:p>
            <a:pPr lvl="1" eaLnBrk="1" hangingPunct="1"/>
            <a:endParaRPr lang="he-IL" sz="2400" smtClean="0"/>
          </a:p>
          <a:p>
            <a:pPr lvl="1" eaLnBrk="1" hangingPunct="1"/>
            <a:r>
              <a:rPr lang="he-IL" sz="2400" smtClean="0"/>
              <a:t>כמה אפשרויות שונות יש לבחירת קפטן וממלא מקום קפטן </a:t>
            </a:r>
            <a:r>
              <a:rPr lang="he-IL" sz="2000" smtClean="0"/>
              <a:t>(תפקידים שונים)</a:t>
            </a:r>
            <a:r>
              <a:rPr lang="he-IL" sz="2400" smtClean="0"/>
              <a:t>?</a:t>
            </a:r>
          </a:p>
          <a:p>
            <a:pPr lvl="1" eaLnBrk="1" hangingPunct="1"/>
            <a:r>
              <a:rPr lang="he-IL" sz="2400" smtClean="0"/>
              <a:t>סדור ללא החזרה, </a:t>
            </a:r>
            <a:r>
              <a:rPr lang="en-US" sz="2400" smtClean="0"/>
              <a:t>n =12, k=2</a:t>
            </a:r>
            <a:r>
              <a:rPr lang="he-IL" sz="2400" smtClean="0"/>
              <a:t>.</a:t>
            </a:r>
          </a:p>
          <a:p>
            <a:pPr lvl="1" eaLnBrk="1" hangingPunct="1"/>
            <a:endParaRPr lang="he-IL" sz="2400" smtClean="0"/>
          </a:p>
        </p:txBody>
      </p:sp>
      <p:graphicFrame>
        <p:nvGraphicFramePr>
          <p:cNvPr id="368644" name="Object 4"/>
          <p:cNvGraphicFramePr>
            <a:graphicFrameLocks noChangeAspect="1"/>
          </p:cNvGraphicFramePr>
          <p:nvPr/>
        </p:nvGraphicFramePr>
        <p:xfrm>
          <a:off x="3851275" y="3429000"/>
          <a:ext cx="4330700" cy="534988"/>
        </p:xfrm>
        <a:graphic>
          <a:graphicData uri="http://schemas.openxmlformats.org/presentationml/2006/ole">
            <p:oleObj spid="_x0000_s44034" name="משוואה" r:id="rId3" imgW="2514600" imgH="355320" progId="Equation.3">
              <p:embed/>
            </p:oleObj>
          </a:graphicData>
        </a:graphic>
      </p:graphicFrame>
      <p:graphicFrame>
        <p:nvGraphicFramePr>
          <p:cNvPr id="368646" name="Object 6"/>
          <p:cNvGraphicFramePr>
            <a:graphicFrameLocks noChangeAspect="1"/>
          </p:cNvGraphicFramePr>
          <p:nvPr/>
        </p:nvGraphicFramePr>
        <p:xfrm>
          <a:off x="142875" y="5715000"/>
          <a:ext cx="2024063" cy="866775"/>
        </p:xfrm>
        <a:graphic>
          <a:graphicData uri="http://schemas.openxmlformats.org/presentationml/2006/ole">
            <p:oleObj spid="_x0000_s44035" name="משוואה" r:id="rId4" imgW="977760" imgH="419040" progId="Equation.3">
              <p:embed/>
            </p:oleObj>
          </a:graphicData>
        </a:graphic>
      </p:graphicFrame>
      <p:graphicFrame>
        <p:nvGraphicFramePr>
          <p:cNvPr id="368647" name="Object 7"/>
          <p:cNvGraphicFramePr>
            <a:graphicFrameLocks noChangeAspect="1"/>
          </p:cNvGraphicFramePr>
          <p:nvPr/>
        </p:nvGraphicFramePr>
        <p:xfrm>
          <a:off x="2500313" y="5715000"/>
          <a:ext cx="4895850" cy="431800"/>
        </p:xfrm>
        <a:graphic>
          <a:graphicData uri="http://schemas.openxmlformats.org/presentationml/2006/ole">
            <p:oleObj spid="_x0000_s44036" name="משוואה" r:id="rId5" imgW="4254480" imgH="609480" progId="Equation.3">
              <p:embed/>
            </p:oleObj>
          </a:graphicData>
        </a:graphic>
      </p:graphicFrame>
      <p:graphicFrame>
        <p:nvGraphicFramePr>
          <p:cNvPr id="368648" name="Object 8"/>
          <p:cNvGraphicFramePr>
            <a:graphicFrameLocks noChangeAspect="1"/>
          </p:cNvGraphicFramePr>
          <p:nvPr/>
        </p:nvGraphicFramePr>
        <p:xfrm>
          <a:off x="2627313" y="4797425"/>
          <a:ext cx="2055812" cy="534988"/>
        </p:xfrm>
        <a:graphic>
          <a:graphicData uri="http://schemas.openxmlformats.org/presentationml/2006/ole">
            <p:oleObj spid="_x0000_s44037" name="משוואה" r:id="rId6" imgW="1193760" imgH="3553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8646"/>
                                        </p:tgtEl>
                                        <p:attrNameLst>
                                          <p:attrName>style.visibility</p:attrName>
                                        </p:attrNameLst>
                                      </p:cBhvr>
                                      <p:to>
                                        <p:strVal val="visible"/>
                                      </p:to>
                                    </p:set>
                                    <p:anim calcmode="lin" valueType="num">
                                      <p:cBhvr>
                                        <p:cTn id="7" dur="1000" fill="hold"/>
                                        <p:tgtEl>
                                          <p:spTgt spid="368646"/>
                                        </p:tgtEl>
                                        <p:attrNameLst>
                                          <p:attrName>ppt_w</p:attrName>
                                        </p:attrNameLst>
                                      </p:cBhvr>
                                      <p:tavLst>
                                        <p:tav tm="0">
                                          <p:val>
                                            <p:strVal val="#ppt_w*0.70"/>
                                          </p:val>
                                        </p:tav>
                                        <p:tav tm="100000">
                                          <p:val>
                                            <p:strVal val="#ppt_w"/>
                                          </p:val>
                                        </p:tav>
                                      </p:tavLst>
                                    </p:anim>
                                    <p:anim calcmode="lin" valueType="num">
                                      <p:cBhvr>
                                        <p:cTn id="8" dur="1000" fill="hold"/>
                                        <p:tgtEl>
                                          <p:spTgt spid="368646"/>
                                        </p:tgtEl>
                                        <p:attrNameLst>
                                          <p:attrName>ppt_h</p:attrName>
                                        </p:attrNameLst>
                                      </p:cBhvr>
                                      <p:tavLst>
                                        <p:tav tm="0">
                                          <p:val>
                                            <p:strVal val="#ppt_h"/>
                                          </p:val>
                                        </p:tav>
                                        <p:tav tm="100000">
                                          <p:val>
                                            <p:strVal val="#ppt_h"/>
                                          </p:val>
                                        </p:tav>
                                      </p:tavLst>
                                    </p:anim>
                                    <p:animEffect transition="in" filter="fade">
                                      <p:cBhvr>
                                        <p:cTn id="9" dur="1000"/>
                                        <p:tgtEl>
                                          <p:spTgt spid="368646"/>
                                        </p:tgtEl>
                                      </p:cBhvr>
                                    </p:animEffect>
                                  </p:childTnLst>
                                </p:cTn>
                              </p:par>
                              <p:par>
                                <p:cTn id="10" presetID="55" presetClass="entr" presetSubtype="0" fill="hold" nodeType="withEffect">
                                  <p:stCondLst>
                                    <p:cond delay="0"/>
                                  </p:stCondLst>
                                  <p:childTnLst>
                                    <p:set>
                                      <p:cBhvr>
                                        <p:cTn id="11" dur="1" fill="hold">
                                          <p:stCondLst>
                                            <p:cond delay="0"/>
                                          </p:stCondLst>
                                        </p:cTn>
                                        <p:tgtEl>
                                          <p:spTgt spid="368647"/>
                                        </p:tgtEl>
                                        <p:attrNameLst>
                                          <p:attrName>style.visibility</p:attrName>
                                        </p:attrNameLst>
                                      </p:cBhvr>
                                      <p:to>
                                        <p:strVal val="visible"/>
                                      </p:to>
                                    </p:set>
                                    <p:anim calcmode="lin" valueType="num">
                                      <p:cBhvr>
                                        <p:cTn id="12" dur="1000" fill="hold"/>
                                        <p:tgtEl>
                                          <p:spTgt spid="368647"/>
                                        </p:tgtEl>
                                        <p:attrNameLst>
                                          <p:attrName>ppt_w</p:attrName>
                                        </p:attrNameLst>
                                      </p:cBhvr>
                                      <p:tavLst>
                                        <p:tav tm="0">
                                          <p:val>
                                            <p:strVal val="#ppt_w*0.70"/>
                                          </p:val>
                                        </p:tav>
                                        <p:tav tm="100000">
                                          <p:val>
                                            <p:strVal val="#ppt_w"/>
                                          </p:val>
                                        </p:tav>
                                      </p:tavLst>
                                    </p:anim>
                                    <p:anim calcmode="lin" valueType="num">
                                      <p:cBhvr>
                                        <p:cTn id="13" dur="1000" fill="hold"/>
                                        <p:tgtEl>
                                          <p:spTgt spid="368647"/>
                                        </p:tgtEl>
                                        <p:attrNameLst>
                                          <p:attrName>ppt_h</p:attrName>
                                        </p:attrNameLst>
                                      </p:cBhvr>
                                      <p:tavLst>
                                        <p:tav tm="0">
                                          <p:val>
                                            <p:strVal val="#ppt_h"/>
                                          </p:val>
                                        </p:tav>
                                        <p:tav tm="100000">
                                          <p:val>
                                            <p:strVal val="#ppt_h"/>
                                          </p:val>
                                        </p:tav>
                                      </p:tavLst>
                                    </p:anim>
                                    <p:animEffect transition="in" filter="fade">
                                      <p:cBhvr>
                                        <p:cTn id="14" dur="1000"/>
                                        <p:tgtEl>
                                          <p:spTgt spid="36864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68643">
                                            <p:txEl>
                                              <p:pRg st="0" end="0"/>
                                            </p:txEl>
                                          </p:spTgt>
                                        </p:tgtEl>
                                        <p:attrNameLst>
                                          <p:attrName>style.visibility</p:attrName>
                                        </p:attrNameLst>
                                      </p:cBhvr>
                                      <p:to>
                                        <p:strVal val="visible"/>
                                      </p:to>
                                    </p:set>
                                    <p:animEffect transition="in" filter="fade">
                                      <p:cBhvr>
                                        <p:cTn id="18" dur="2000"/>
                                        <p:tgtEl>
                                          <p:spTgt spid="368643">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68643">
                                            <p:txEl>
                                              <p:pRg st="1" end="1"/>
                                            </p:txEl>
                                          </p:spTgt>
                                        </p:tgtEl>
                                        <p:attrNameLst>
                                          <p:attrName>style.visibility</p:attrName>
                                        </p:attrNameLst>
                                      </p:cBhvr>
                                      <p:to>
                                        <p:strVal val="visible"/>
                                      </p:to>
                                    </p:set>
                                    <p:animEffect transition="in" filter="fade">
                                      <p:cBhvr>
                                        <p:cTn id="22" dur="2000"/>
                                        <p:tgtEl>
                                          <p:spTgt spid="36864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43">
                                            <p:txEl>
                                              <p:pRg st="2" end="2"/>
                                            </p:txEl>
                                          </p:spTgt>
                                        </p:tgtEl>
                                        <p:attrNameLst>
                                          <p:attrName>style.visibility</p:attrName>
                                        </p:attrNameLst>
                                      </p:cBhvr>
                                      <p:to>
                                        <p:strVal val="visible"/>
                                      </p:to>
                                    </p:set>
                                    <p:animEffect transition="in" filter="fade">
                                      <p:cBhvr>
                                        <p:cTn id="27" dur="2000"/>
                                        <p:tgtEl>
                                          <p:spTgt spid="368643">
                                            <p:txEl>
                                              <p:pRg st="2" end="2"/>
                                            </p:txEl>
                                          </p:spTgt>
                                        </p:tgtEl>
                                      </p:cBhvr>
                                    </p:animEffect>
                                  </p:childTnLst>
                                </p:cTn>
                              </p:par>
                            </p:childTnLst>
                          </p:cTn>
                        </p:par>
                        <p:par>
                          <p:cTn id="28" fill="hold">
                            <p:stCondLst>
                              <p:cond delay="2000"/>
                            </p:stCondLst>
                            <p:childTnLst>
                              <p:par>
                                <p:cTn id="29" presetID="29" presetClass="entr" presetSubtype="0" fill="hold" nodeType="afterEffect">
                                  <p:stCondLst>
                                    <p:cond delay="0"/>
                                  </p:stCondLst>
                                  <p:childTnLst>
                                    <p:set>
                                      <p:cBhvr>
                                        <p:cTn id="30" dur="1" fill="hold">
                                          <p:stCondLst>
                                            <p:cond delay="0"/>
                                          </p:stCondLst>
                                        </p:cTn>
                                        <p:tgtEl>
                                          <p:spTgt spid="368644"/>
                                        </p:tgtEl>
                                        <p:attrNameLst>
                                          <p:attrName>style.visibility</p:attrName>
                                        </p:attrNameLst>
                                      </p:cBhvr>
                                      <p:to>
                                        <p:strVal val="visible"/>
                                      </p:to>
                                    </p:set>
                                    <p:anim calcmode="lin" valueType="num">
                                      <p:cBhvr>
                                        <p:cTn id="31" dur="1000" fill="hold"/>
                                        <p:tgtEl>
                                          <p:spTgt spid="368644"/>
                                        </p:tgtEl>
                                        <p:attrNameLst>
                                          <p:attrName>ppt_x</p:attrName>
                                        </p:attrNameLst>
                                      </p:cBhvr>
                                      <p:tavLst>
                                        <p:tav tm="0">
                                          <p:val>
                                            <p:strVal val="#ppt_x-.2"/>
                                          </p:val>
                                        </p:tav>
                                        <p:tav tm="100000">
                                          <p:val>
                                            <p:strVal val="#ppt_x"/>
                                          </p:val>
                                        </p:tav>
                                      </p:tavLst>
                                    </p:anim>
                                    <p:anim calcmode="lin" valueType="num">
                                      <p:cBhvr>
                                        <p:cTn id="32" dur="1000" fill="hold"/>
                                        <p:tgtEl>
                                          <p:spTgt spid="36864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68644"/>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68643">
                                            <p:txEl>
                                              <p:pRg st="5" end="5"/>
                                            </p:txEl>
                                          </p:spTgt>
                                        </p:tgtEl>
                                        <p:attrNameLst>
                                          <p:attrName>style.visibility</p:attrName>
                                        </p:attrNameLst>
                                      </p:cBhvr>
                                      <p:to>
                                        <p:strVal val="visible"/>
                                      </p:to>
                                    </p:set>
                                    <p:animEffect transition="in" filter="fade">
                                      <p:cBhvr>
                                        <p:cTn id="37" dur="2000"/>
                                        <p:tgtEl>
                                          <p:spTgt spid="3686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8643">
                                            <p:txEl>
                                              <p:pRg st="6" end="6"/>
                                            </p:txEl>
                                          </p:spTgt>
                                        </p:tgtEl>
                                        <p:attrNameLst>
                                          <p:attrName>style.visibility</p:attrName>
                                        </p:attrNameLst>
                                      </p:cBhvr>
                                      <p:to>
                                        <p:strVal val="visible"/>
                                      </p:to>
                                    </p:set>
                                    <p:animEffect transition="in" filter="fade">
                                      <p:cBhvr>
                                        <p:cTn id="42" dur="2000"/>
                                        <p:tgtEl>
                                          <p:spTgt spid="368643">
                                            <p:txEl>
                                              <p:pRg st="6" end="6"/>
                                            </p:txEl>
                                          </p:spTgt>
                                        </p:tgtEl>
                                      </p:cBhvr>
                                    </p:animEffect>
                                  </p:childTnLst>
                                </p:cTn>
                              </p:par>
                            </p:childTnLst>
                          </p:cTn>
                        </p:par>
                        <p:par>
                          <p:cTn id="43" fill="hold">
                            <p:stCondLst>
                              <p:cond delay="2000"/>
                            </p:stCondLst>
                            <p:childTnLst>
                              <p:par>
                                <p:cTn id="44" presetID="29" presetClass="entr" presetSubtype="0" fill="hold" nodeType="afterEffect">
                                  <p:stCondLst>
                                    <p:cond delay="0"/>
                                  </p:stCondLst>
                                  <p:childTnLst>
                                    <p:set>
                                      <p:cBhvr>
                                        <p:cTn id="45" dur="1" fill="hold">
                                          <p:stCondLst>
                                            <p:cond delay="0"/>
                                          </p:stCondLst>
                                        </p:cTn>
                                        <p:tgtEl>
                                          <p:spTgt spid="368648"/>
                                        </p:tgtEl>
                                        <p:attrNameLst>
                                          <p:attrName>style.visibility</p:attrName>
                                        </p:attrNameLst>
                                      </p:cBhvr>
                                      <p:to>
                                        <p:strVal val="visible"/>
                                      </p:to>
                                    </p:set>
                                    <p:anim calcmode="lin" valueType="num">
                                      <p:cBhvr>
                                        <p:cTn id="46" dur="1000" fill="hold"/>
                                        <p:tgtEl>
                                          <p:spTgt spid="368648"/>
                                        </p:tgtEl>
                                        <p:attrNameLst>
                                          <p:attrName>ppt_x</p:attrName>
                                        </p:attrNameLst>
                                      </p:cBhvr>
                                      <p:tavLst>
                                        <p:tav tm="0">
                                          <p:val>
                                            <p:strVal val="#ppt_x-.2"/>
                                          </p:val>
                                        </p:tav>
                                        <p:tav tm="100000">
                                          <p:val>
                                            <p:strVal val="#ppt_x"/>
                                          </p:val>
                                        </p:tav>
                                      </p:tavLst>
                                    </p:anim>
                                    <p:anim calcmode="lin" valueType="num">
                                      <p:cBhvr>
                                        <p:cTn id="47" dur="1000" fill="hold"/>
                                        <p:tgtEl>
                                          <p:spTgt spid="368648"/>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68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p:txBody>
          <a:bodyPr/>
          <a:lstStyle/>
          <a:p>
            <a:pPr algn="r" eaLnBrk="1" hangingPunct="1"/>
            <a:r>
              <a:rPr lang="he-IL" sz="4000" smtClean="0">
                <a:solidFill>
                  <a:schemeClr val="hlink"/>
                </a:solidFill>
              </a:rPr>
              <a:t>תרגיל 6</a:t>
            </a:r>
            <a:endParaRPr lang="en-US" sz="4000" smtClean="0">
              <a:solidFill>
                <a:schemeClr val="hlink"/>
              </a:solidFill>
            </a:endParaRPr>
          </a:p>
        </p:txBody>
      </p:sp>
      <p:sp>
        <p:nvSpPr>
          <p:cNvPr id="369667" name="Rectangle 3"/>
          <p:cNvSpPr>
            <a:spLocks noGrp="1" noChangeArrowheads="1"/>
          </p:cNvSpPr>
          <p:nvPr>
            <p:ph type="body" idx="1"/>
          </p:nvPr>
        </p:nvSpPr>
        <p:spPr>
          <a:xfrm>
            <a:off x="179388" y="2017713"/>
            <a:ext cx="8775700" cy="4435475"/>
          </a:xfrm>
        </p:spPr>
        <p:txBody>
          <a:bodyPr/>
          <a:lstStyle/>
          <a:p>
            <a:pPr eaLnBrk="1" hangingPunct="1"/>
            <a:r>
              <a:rPr lang="he-IL" sz="2800" smtClean="0"/>
              <a:t>בטוטו ישנם 16 משחקים ושלוש תוצאות אפשריות בכל משחק </a:t>
            </a:r>
            <a:r>
              <a:rPr lang="he-IL" sz="1600" smtClean="0"/>
              <a:t>[1 </a:t>
            </a:r>
            <a:r>
              <a:rPr lang="en-US" sz="1600" smtClean="0"/>
              <a:t>X</a:t>
            </a:r>
            <a:r>
              <a:rPr lang="he-IL" sz="1600" smtClean="0"/>
              <a:t> 2]</a:t>
            </a:r>
            <a:r>
              <a:rPr lang="he-IL" sz="2800" smtClean="0"/>
              <a:t>. </a:t>
            </a:r>
          </a:p>
          <a:p>
            <a:pPr lvl="1" eaLnBrk="1" hangingPunct="1"/>
            <a:r>
              <a:rPr lang="he-IL" sz="2400" smtClean="0"/>
              <a:t>כמה תוצאות אפשריות?</a:t>
            </a:r>
          </a:p>
          <a:p>
            <a:pPr lvl="1" eaLnBrk="1" hangingPunct="1"/>
            <a:r>
              <a:rPr lang="he-IL" sz="2400" smtClean="0"/>
              <a:t>סדור עם החזרה, </a:t>
            </a:r>
            <a:r>
              <a:rPr lang="en-US" sz="2400" smtClean="0"/>
              <a:t>n=3, k=16</a:t>
            </a:r>
            <a:r>
              <a:rPr lang="he-IL" sz="2400" smtClean="0"/>
              <a:t>.</a:t>
            </a:r>
          </a:p>
          <a:p>
            <a:pPr lvl="1" eaLnBrk="1" hangingPunct="1"/>
            <a:endParaRPr lang="he-IL" sz="2400" smtClean="0"/>
          </a:p>
          <a:p>
            <a:pPr lvl="1" eaLnBrk="1" hangingPunct="1"/>
            <a:endParaRPr lang="he-IL" sz="2400" smtClean="0"/>
          </a:p>
          <a:p>
            <a:pPr lvl="1" eaLnBrk="1" hangingPunct="1"/>
            <a:endParaRPr lang="he-IL" sz="2400" smtClean="0"/>
          </a:p>
        </p:txBody>
      </p:sp>
      <p:graphicFrame>
        <p:nvGraphicFramePr>
          <p:cNvPr id="369668" name="Object 4"/>
          <p:cNvGraphicFramePr>
            <a:graphicFrameLocks noChangeAspect="1"/>
          </p:cNvGraphicFramePr>
          <p:nvPr/>
        </p:nvGraphicFramePr>
        <p:xfrm>
          <a:off x="5076825" y="3429000"/>
          <a:ext cx="3059113" cy="376238"/>
        </p:xfrm>
        <a:graphic>
          <a:graphicData uri="http://schemas.openxmlformats.org/presentationml/2006/ole">
            <p:oleObj spid="_x0000_s45058" name="משוואה" r:id="rId3" imgW="1358640" imgH="190440" progId="Equation.3">
              <p:embed/>
            </p:oleObj>
          </a:graphicData>
        </a:graphic>
      </p:graphicFrame>
      <p:graphicFrame>
        <p:nvGraphicFramePr>
          <p:cNvPr id="369669" name="Object 5"/>
          <p:cNvGraphicFramePr>
            <a:graphicFrameLocks noChangeAspect="1"/>
          </p:cNvGraphicFramePr>
          <p:nvPr/>
        </p:nvGraphicFramePr>
        <p:xfrm>
          <a:off x="285750" y="5429250"/>
          <a:ext cx="2024063" cy="866775"/>
        </p:xfrm>
        <a:graphic>
          <a:graphicData uri="http://schemas.openxmlformats.org/presentationml/2006/ole">
            <p:oleObj spid="_x0000_s45059" name="משוואה" r:id="rId4" imgW="977760" imgH="419040" progId="Equation.3">
              <p:embed/>
            </p:oleObj>
          </a:graphicData>
        </a:graphic>
      </p:graphicFrame>
      <p:graphicFrame>
        <p:nvGraphicFramePr>
          <p:cNvPr id="369670" name="Object 6"/>
          <p:cNvGraphicFramePr>
            <a:graphicFrameLocks noChangeAspect="1"/>
          </p:cNvGraphicFramePr>
          <p:nvPr/>
        </p:nvGraphicFramePr>
        <p:xfrm>
          <a:off x="2571750" y="5857875"/>
          <a:ext cx="4895850" cy="431800"/>
        </p:xfrm>
        <a:graphic>
          <a:graphicData uri="http://schemas.openxmlformats.org/presentationml/2006/ole">
            <p:oleObj spid="_x0000_s45060" name="משוואה" r:id="rId5" imgW="4254480" imgH="609480" progId="Equation.3">
              <p:embed/>
            </p:oleObj>
          </a:graphicData>
        </a:graphic>
      </p:graphicFrame>
      <p:graphicFrame>
        <p:nvGraphicFramePr>
          <p:cNvPr id="369672" name="Object 8"/>
          <p:cNvGraphicFramePr>
            <a:graphicFrameLocks noChangeAspect="1"/>
          </p:cNvGraphicFramePr>
          <p:nvPr/>
        </p:nvGraphicFramePr>
        <p:xfrm>
          <a:off x="2571750" y="5429250"/>
          <a:ext cx="3527425" cy="360363"/>
        </p:xfrm>
        <a:graphic>
          <a:graphicData uri="http://schemas.openxmlformats.org/presentationml/2006/ole">
            <p:oleObj spid="_x0000_s45061" name="משוואה" r:id="rId6" imgW="1384200" imgH="177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9669"/>
                                        </p:tgtEl>
                                        <p:attrNameLst>
                                          <p:attrName>style.visibility</p:attrName>
                                        </p:attrNameLst>
                                      </p:cBhvr>
                                      <p:to>
                                        <p:strVal val="visible"/>
                                      </p:to>
                                    </p:set>
                                    <p:anim calcmode="lin" valueType="num">
                                      <p:cBhvr>
                                        <p:cTn id="7" dur="1000" fill="hold"/>
                                        <p:tgtEl>
                                          <p:spTgt spid="369669"/>
                                        </p:tgtEl>
                                        <p:attrNameLst>
                                          <p:attrName>ppt_w</p:attrName>
                                        </p:attrNameLst>
                                      </p:cBhvr>
                                      <p:tavLst>
                                        <p:tav tm="0">
                                          <p:val>
                                            <p:strVal val="#ppt_w*0.70"/>
                                          </p:val>
                                        </p:tav>
                                        <p:tav tm="100000">
                                          <p:val>
                                            <p:strVal val="#ppt_w"/>
                                          </p:val>
                                        </p:tav>
                                      </p:tavLst>
                                    </p:anim>
                                    <p:anim calcmode="lin" valueType="num">
                                      <p:cBhvr>
                                        <p:cTn id="8" dur="1000" fill="hold"/>
                                        <p:tgtEl>
                                          <p:spTgt spid="369669"/>
                                        </p:tgtEl>
                                        <p:attrNameLst>
                                          <p:attrName>ppt_h</p:attrName>
                                        </p:attrNameLst>
                                      </p:cBhvr>
                                      <p:tavLst>
                                        <p:tav tm="0">
                                          <p:val>
                                            <p:strVal val="#ppt_h"/>
                                          </p:val>
                                        </p:tav>
                                        <p:tav tm="100000">
                                          <p:val>
                                            <p:strVal val="#ppt_h"/>
                                          </p:val>
                                        </p:tav>
                                      </p:tavLst>
                                    </p:anim>
                                    <p:animEffect transition="in" filter="fade">
                                      <p:cBhvr>
                                        <p:cTn id="9" dur="1000"/>
                                        <p:tgtEl>
                                          <p:spTgt spid="369669"/>
                                        </p:tgtEl>
                                      </p:cBhvr>
                                    </p:animEffect>
                                  </p:childTnLst>
                                </p:cTn>
                              </p:par>
                              <p:par>
                                <p:cTn id="10" presetID="55" presetClass="entr" presetSubtype="0" fill="hold" nodeType="withEffect">
                                  <p:stCondLst>
                                    <p:cond delay="0"/>
                                  </p:stCondLst>
                                  <p:childTnLst>
                                    <p:set>
                                      <p:cBhvr>
                                        <p:cTn id="11" dur="1" fill="hold">
                                          <p:stCondLst>
                                            <p:cond delay="0"/>
                                          </p:stCondLst>
                                        </p:cTn>
                                        <p:tgtEl>
                                          <p:spTgt spid="369670"/>
                                        </p:tgtEl>
                                        <p:attrNameLst>
                                          <p:attrName>style.visibility</p:attrName>
                                        </p:attrNameLst>
                                      </p:cBhvr>
                                      <p:to>
                                        <p:strVal val="visible"/>
                                      </p:to>
                                    </p:set>
                                    <p:anim calcmode="lin" valueType="num">
                                      <p:cBhvr>
                                        <p:cTn id="12" dur="1000" fill="hold"/>
                                        <p:tgtEl>
                                          <p:spTgt spid="369670"/>
                                        </p:tgtEl>
                                        <p:attrNameLst>
                                          <p:attrName>ppt_w</p:attrName>
                                        </p:attrNameLst>
                                      </p:cBhvr>
                                      <p:tavLst>
                                        <p:tav tm="0">
                                          <p:val>
                                            <p:strVal val="#ppt_w*0.70"/>
                                          </p:val>
                                        </p:tav>
                                        <p:tav tm="100000">
                                          <p:val>
                                            <p:strVal val="#ppt_w"/>
                                          </p:val>
                                        </p:tav>
                                      </p:tavLst>
                                    </p:anim>
                                    <p:anim calcmode="lin" valueType="num">
                                      <p:cBhvr>
                                        <p:cTn id="13" dur="1000" fill="hold"/>
                                        <p:tgtEl>
                                          <p:spTgt spid="369670"/>
                                        </p:tgtEl>
                                        <p:attrNameLst>
                                          <p:attrName>ppt_h</p:attrName>
                                        </p:attrNameLst>
                                      </p:cBhvr>
                                      <p:tavLst>
                                        <p:tav tm="0">
                                          <p:val>
                                            <p:strVal val="#ppt_h"/>
                                          </p:val>
                                        </p:tav>
                                        <p:tav tm="100000">
                                          <p:val>
                                            <p:strVal val="#ppt_h"/>
                                          </p:val>
                                        </p:tav>
                                      </p:tavLst>
                                    </p:anim>
                                    <p:animEffect transition="in" filter="fade">
                                      <p:cBhvr>
                                        <p:cTn id="14" dur="1000"/>
                                        <p:tgtEl>
                                          <p:spTgt spid="369670"/>
                                        </p:tgtEl>
                                      </p:cBhvr>
                                    </p:animEffect>
                                  </p:childTnLst>
                                </p:cTn>
                              </p:par>
                              <p:par>
                                <p:cTn id="15" presetID="55" presetClass="entr" presetSubtype="0" fill="hold" nodeType="withEffect">
                                  <p:stCondLst>
                                    <p:cond delay="0"/>
                                  </p:stCondLst>
                                  <p:childTnLst>
                                    <p:set>
                                      <p:cBhvr>
                                        <p:cTn id="16" dur="1" fill="hold">
                                          <p:stCondLst>
                                            <p:cond delay="0"/>
                                          </p:stCondLst>
                                        </p:cTn>
                                        <p:tgtEl>
                                          <p:spTgt spid="369672"/>
                                        </p:tgtEl>
                                        <p:attrNameLst>
                                          <p:attrName>style.visibility</p:attrName>
                                        </p:attrNameLst>
                                      </p:cBhvr>
                                      <p:to>
                                        <p:strVal val="visible"/>
                                      </p:to>
                                    </p:set>
                                    <p:anim calcmode="lin" valueType="num">
                                      <p:cBhvr>
                                        <p:cTn id="17" dur="1000" fill="hold"/>
                                        <p:tgtEl>
                                          <p:spTgt spid="369672"/>
                                        </p:tgtEl>
                                        <p:attrNameLst>
                                          <p:attrName>ppt_w</p:attrName>
                                        </p:attrNameLst>
                                      </p:cBhvr>
                                      <p:tavLst>
                                        <p:tav tm="0">
                                          <p:val>
                                            <p:strVal val="#ppt_w*0.70"/>
                                          </p:val>
                                        </p:tav>
                                        <p:tav tm="100000">
                                          <p:val>
                                            <p:strVal val="#ppt_w"/>
                                          </p:val>
                                        </p:tav>
                                      </p:tavLst>
                                    </p:anim>
                                    <p:anim calcmode="lin" valueType="num">
                                      <p:cBhvr>
                                        <p:cTn id="18" dur="1000" fill="hold"/>
                                        <p:tgtEl>
                                          <p:spTgt spid="369672"/>
                                        </p:tgtEl>
                                        <p:attrNameLst>
                                          <p:attrName>ppt_h</p:attrName>
                                        </p:attrNameLst>
                                      </p:cBhvr>
                                      <p:tavLst>
                                        <p:tav tm="0">
                                          <p:val>
                                            <p:strVal val="#ppt_h"/>
                                          </p:val>
                                        </p:tav>
                                        <p:tav tm="100000">
                                          <p:val>
                                            <p:strVal val="#ppt_h"/>
                                          </p:val>
                                        </p:tav>
                                      </p:tavLst>
                                    </p:anim>
                                    <p:animEffect transition="in" filter="fade">
                                      <p:cBhvr>
                                        <p:cTn id="19" dur="1000"/>
                                        <p:tgtEl>
                                          <p:spTgt spid="36967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9667">
                                            <p:txEl>
                                              <p:pRg st="0" end="0"/>
                                            </p:txEl>
                                          </p:spTgt>
                                        </p:tgtEl>
                                        <p:attrNameLst>
                                          <p:attrName>style.visibility</p:attrName>
                                        </p:attrNameLst>
                                      </p:cBhvr>
                                      <p:to>
                                        <p:strVal val="visible"/>
                                      </p:to>
                                    </p:set>
                                    <p:animEffect transition="in" filter="fade">
                                      <p:cBhvr>
                                        <p:cTn id="23" dur="2000"/>
                                        <p:tgtEl>
                                          <p:spTgt spid="36966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69667">
                                            <p:txEl>
                                              <p:pRg st="1" end="1"/>
                                            </p:txEl>
                                          </p:spTgt>
                                        </p:tgtEl>
                                        <p:attrNameLst>
                                          <p:attrName>style.visibility</p:attrName>
                                        </p:attrNameLst>
                                      </p:cBhvr>
                                      <p:to>
                                        <p:strVal val="visible"/>
                                      </p:to>
                                    </p:set>
                                    <p:animEffect transition="in" filter="fade">
                                      <p:cBhvr>
                                        <p:cTn id="27" dur="2000"/>
                                        <p:tgtEl>
                                          <p:spTgt spid="3696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9667">
                                            <p:txEl>
                                              <p:pRg st="2" end="2"/>
                                            </p:txEl>
                                          </p:spTgt>
                                        </p:tgtEl>
                                        <p:attrNameLst>
                                          <p:attrName>style.visibility</p:attrName>
                                        </p:attrNameLst>
                                      </p:cBhvr>
                                      <p:to>
                                        <p:strVal val="visible"/>
                                      </p:to>
                                    </p:set>
                                    <p:animEffect transition="in" filter="fade">
                                      <p:cBhvr>
                                        <p:cTn id="32" dur="2000"/>
                                        <p:tgtEl>
                                          <p:spTgt spid="369667">
                                            <p:txEl>
                                              <p:pRg st="2" end="2"/>
                                            </p:txEl>
                                          </p:spTgt>
                                        </p:tgtEl>
                                      </p:cBhvr>
                                    </p:animEffect>
                                  </p:childTnLst>
                                </p:cTn>
                              </p:par>
                            </p:childTnLst>
                          </p:cTn>
                        </p:par>
                        <p:par>
                          <p:cTn id="33" fill="hold">
                            <p:stCondLst>
                              <p:cond delay="2000"/>
                            </p:stCondLst>
                            <p:childTnLst>
                              <p:par>
                                <p:cTn id="34" presetID="29" presetClass="entr" presetSubtype="0" fill="hold" nodeType="afterEffect">
                                  <p:stCondLst>
                                    <p:cond delay="0"/>
                                  </p:stCondLst>
                                  <p:childTnLst>
                                    <p:set>
                                      <p:cBhvr>
                                        <p:cTn id="35" dur="1" fill="hold">
                                          <p:stCondLst>
                                            <p:cond delay="0"/>
                                          </p:stCondLst>
                                        </p:cTn>
                                        <p:tgtEl>
                                          <p:spTgt spid="369668"/>
                                        </p:tgtEl>
                                        <p:attrNameLst>
                                          <p:attrName>style.visibility</p:attrName>
                                        </p:attrNameLst>
                                      </p:cBhvr>
                                      <p:to>
                                        <p:strVal val="visible"/>
                                      </p:to>
                                    </p:set>
                                    <p:anim calcmode="lin" valueType="num">
                                      <p:cBhvr>
                                        <p:cTn id="36" dur="1000" fill="hold"/>
                                        <p:tgtEl>
                                          <p:spTgt spid="369668"/>
                                        </p:tgtEl>
                                        <p:attrNameLst>
                                          <p:attrName>ppt_x</p:attrName>
                                        </p:attrNameLst>
                                      </p:cBhvr>
                                      <p:tavLst>
                                        <p:tav tm="0">
                                          <p:val>
                                            <p:strVal val="#ppt_x-.2"/>
                                          </p:val>
                                        </p:tav>
                                        <p:tav tm="100000">
                                          <p:val>
                                            <p:strVal val="#ppt_x"/>
                                          </p:val>
                                        </p:tav>
                                      </p:tavLst>
                                    </p:anim>
                                    <p:anim calcmode="lin" valueType="num">
                                      <p:cBhvr>
                                        <p:cTn id="37" dur="1000" fill="hold"/>
                                        <p:tgtEl>
                                          <p:spTgt spid="36966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69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72035"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11: הסתברות בינומית ותוחלת</a:t>
            </a:r>
            <a:endParaRPr lang="en-US" sz="2000" smtClean="0">
              <a:solidFill>
                <a:schemeClr val="tx2"/>
              </a:solidFill>
            </a:endParaRPr>
          </a:p>
        </p:txBody>
      </p:sp>
      <p:sp>
        <p:nvSpPr>
          <p:cNvPr id="172036" name="Text Box 4"/>
          <p:cNvSpPr txBox="1">
            <a:spLocks noChangeArrowheads="1"/>
          </p:cNvSpPr>
          <p:nvPr/>
        </p:nvSpPr>
        <p:spPr bwMode="auto">
          <a:xfrm>
            <a:off x="900113" y="4292600"/>
            <a:ext cx="7632700" cy="668338"/>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כרך ב' ע"מ 221-217, 138-148.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50938" y="1152525"/>
            <a:ext cx="7793037" cy="608013"/>
          </a:xfrm>
        </p:spPr>
        <p:txBody>
          <a:bodyPr/>
          <a:lstStyle/>
          <a:p>
            <a:pPr algn="r" eaLnBrk="1" hangingPunct="1"/>
            <a:r>
              <a:rPr lang="he-IL" smtClean="0"/>
              <a:t>משתנים: בדיד // רציף</a:t>
            </a:r>
            <a:endParaRPr lang="en-US" smtClean="0"/>
          </a:p>
        </p:txBody>
      </p:sp>
      <p:sp>
        <p:nvSpPr>
          <p:cNvPr id="72707" name="Rectangle 3"/>
          <p:cNvSpPr>
            <a:spLocks noGrp="1" noChangeArrowheads="1"/>
          </p:cNvSpPr>
          <p:nvPr>
            <p:ph type="body" idx="1"/>
          </p:nvPr>
        </p:nvSpPr>
        <p:spPr>
          <a:xfrm>
            <a:off x="323850" y="2017713"/>
            <a:ext cx="8631238" cy="4114800"/>
          </a:xfrm>
        </p:spPr>
        <p:txBody>
          <a:bodyPr/>
          <a:lstStyle/>
          <a:p>
            <a:pPr eaLnBrk="1" hangingPunct="1"/>
            <a:r>
              <a:rPr lang="he-IL" altLang="en-US" sz="2800" smtClean="0"/>
              <a:t>משתנה בדיד – בין שני ערכים יש מספר </a:t>
            </a:r>
            <a:r>
              <a:rPr lang="he-IL" altLang="en-US" sz="2800" u="sng" smtClean="0"/>
              <a:t>סופי</a:t>
            </a:r>
            <a:r>
              <a:rPr lang="he-IL" altLang="en-US" sz="2800" smtClean="0"/>
              <a:t> של ערכים.</a:t>
            </a:r>
            <a:endParaRPr lang="en-US" sz="2800" smtClean="0"/>
          </a:p>
          <a:p>
            <a:pPr lvl="1" eaLnBrk="1" hangingPunct="1"/>
            <a:r>
              <a:rPr lang="he-IL" altLang="en-US" sz="2400" smtClean="0"/>
              <a:t>דוגמאות: </a:t>
            </a:r>
            <a:r>
              <a:rPr lang="he-IL" sz="2400" smtClean="0"/>
              <a:t>מספר ילדים, מספר חדרים וטלביזיות</a:t>
            </a:r>
          </a:p>
          <a:p>
            <a:pPr lvl="1" eaLnBrk="1" hangingPunct="1"/>
            <a:endParaRPr lang="he-IL" sz="2400" smtClean="0"/>
          </a:p>
          <a:p>
            <a:pPr eaLnBrk="1" hangingPunct="1"/>
            <a:r>
              <a:rPr lang="he-IL" sz="2800" smtClean="0"/>
              <a:t>משתנה רציף – </a:t>
            </a:r>
            <a:r>
              <a:rPr lang="he-IL" altLang="en-US" sz="2800" smtClean="0"/>
              <a:t>בין שני ערכים יש מספר </a:t>
            </a:r>
            <a:r>
              <a:rPr lang="he-IL" altLang="en-US" sz="2800" u="sng" smtClean="0"/>
              <a:t>אין סופי</a:t>
            </a:r>
            <a:r>
              <a:rPr lang="he-IL" altLang="en-US" sz="2800" smtClean="0"/>
              <a:t> של ערכים</a:t>
            </a:r>
            <a:r>
              <a:rPr lang="he-IL" sz="2800" smtClean="0"/>
              <a:t>.</a:t>
            </a:r>
          </a:p>
          <a:p>
            <a:pPr lvl="1" eaLnBrk="1" hangingPunct="1"/>
            <a:r>
              <a:rPr lang="he-IL" sz="2400" smtClean="0"/>
              <a:t>דוגמאות: גיל, משקל ולחץ דם</a:t>
            </a:r>
            <a:endParaRPr lang="en-US" sz="2400" smtClean="0"/>
          </a:p>
        </p:txBody>
      </p:sp>
      <p:sp>
        <p:nvSpPr>
          <p:cNvPr id="7270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52"/>
          <p:cNvGrpSpPr>
            <a:grpSpLocks/>
          </p:cNvGrpSpPr>
          <p:nvPr/>
        </p:nvGrpSpPr>
        <p:grpSpPr bwMode="auto">
          <a:xfrm>
            <a:off x="4500563" y="4508500"/>
            <a:ext cx="4175125" cy="2349500"/>
            <a:chOff x="2835" y="2840"/>
            <a:chExt cx="2630" cy="1480"/>
          </a:xfrm>
        </p:grpSpPr>
        <p:sp>
          <p:nvSpPr>
            <p:cNvPr id="87066" name="Line 25"/>
            <p:cNvSpPr>
              <a:spLocks noChangeShapeType="1"/>
            </p:cNvSpPr>
            <p:nvPr/>
          </p:nvSpPr>
          <p:spPr bwMode="auto">
            <a:xfrm>
              <a:off x="3334" y="2840"/>
              <a:ext cx="0" cy="1089"/>
            </a:xfrm>
            <a:prstGeom prst="line">
              <a:avLst/>
            </a:prstGeom>
            <a:noFill/>
            <a:ln w="9525">
              <a:solidFill>
                <a:schemeClr val="tx1"/>
              </a:solidFill>
              <a:miter lim="800000"/>
              <a:headEnd type="triangle" w="med" len="med"/>
              <a:tailEnd type="oval" w="med" len="med"/>
            </a:ln>
          </p:spPr>
          <p:txBody>
            <a:bodyPr wrap="none"/>
            <a:lstStyle/>
            <a:p>
              <a:endParaRPr lang="he-IL"/>
            </a:p>
          </p:txBody>
        </p:sp>
        <p:sp>
          <p:nvSpPr>
            <p:cNvPr id="87067" name="Line 26"/>
            <p:cNvSpPr>
              <a:spLocks noChangeShapeType="1"/>
            </p:cNvSpPr>
            <p:nvPr/>
          </p:nvSpPr>
          <p:spPr bwMode="auto">
            <a:xfrm>
              <a:off x="3334" y="3929"/>
              <a:ext cx="2131" cy="0"/>
            </a:xfrm>
            <a:prstGeom prst="line">
              <a:avLst/>
            </a:prstGeom>
            <a:noFill/>
            <a:ln w="9525">
              <a:solidFill>
                <a:schemeClr val="tx1"/>
              </a:solidFill>
              <a:miter lim="800000"/>
              <a:headEnd/>
              <a:tailEnd type="triangle" w="med" len="med"/>
            </a:ln>
          </p:spPr>
          <p:txBody>
            <a:bodyPr wrap="none"/>
            <a:lstStyle/>
            <a:p>
              <a:endParaRPr lang="he-IL"/>
            </a:p>
          </p:txBody>
        </p:sp>
        <p:sp>
          <p:nvSpPr>
            <p:cNvPr id="87068" name="Rectangle 27"/>
            <p:cNvSpPr>
              <a:spLocks noChangeArrowheads="1"/>
            </p:cNvSpPr>
            <p:nvPr/>
          </p:nvSpPr>
          <p:spPr bwMode="auto">
            <a:xfrm>
              <a:off x="3515" y="3974"/>
              <a:ext cx="227" cy="182"/>
            </a:xfrm>
            <a:prstGeom prst="rect">
              <a:avLst/>
            </a:prstGeom>
            <a:noFill/>
            <a:ln w="9525">
              <a:noFill/>
              <a:miter lim="800000"/>
              <a:headEnd/>
              <a:tailEnd/>
            </a:ln>
          </p:spPr>
          <p:txBody>
            <a:bodyPr wrap="none" anchor="ctr"/>
            <a:lstStyle/>
            <a:p>
              <a:pPr algn="ctr"/>
              <a:r>
                <a:rPr lang="en-US" sz="1800"/>
                <a:t>1</a:t>
              </a:r>
            </a:p>
          </p:txBody>
        </p:sp>
        <p:sp>
          <p:nvSpPr>
            <p:cNvPr id="87069" name="Rectangle 28"/>
            <p:cNvSpPr>
              <a:spLocks noChangeArrowheads="1"/>
            </p:cNvSpPr>
            <p:nvPr/>
          </p:nvSpPr>
          <p:spPr bwMode="auto">
            <a:xfrm>
              <a:off x="4468" y="3974"/>
              <a:ext cx="182" cy="182"/>
            </a:xfrm>
            <a:prstGeom prst="rect">
              <a:avLst/>
            </a:prstGeom>
            <a:noFill/>
            <a:ln w="9525">
              <a:noFill/>
              <a:miter lim="800000"/>
              <a:headEnd/>
              <a:tailEnd/>
            </a:ln>
          </p:spPr>
          <p:txBody>
            <a:bodyPr wrap="none" anchor="ctr"/>
            <a:lstStyle/>
            <a:p>
              <a:pPr algn="ctr"/>
              <a:r>
                <a:rPr lang="en-US" sz="1800"/>
                <a:t>2</a:t>
              </a:r>
            </a:p>
          </p:txBody>
        </p:sp>
        <p:sp>
          <p:nvSpPr>
            <p:cNvPr id="87070" name="Rectangle 29"/>
            <p:cNvSpPr>
              <a:spLocks noChangeArrowheads="1"/>
            </p:cNvSpPr>
            <p:nvPr/>
          </p:nvSpPr>
          <p:spPr bwMode="auto">
            <a:xfrm>
              <a:off x="5193" y="3974"/>
              <a:ext cx="226" cy="182"/>
            </a:xfrm>
            <a:prstGeom prst="rect">
              <a:avLst/>
            </a:prstGeom>
            <a:noFill/>
            <a:ln w="9525">
              <a:noFill/>
              <a:miter lim="800000"/>
              <a:headEnd/>
              <a:tailEnd/>
            </a:ln>
          </p:spPr>
          <p:txBody>
            <a:bodyPr wrap="none" anchor="ctr"/>
            <a:lstStyle/>
            <a:p>
              <a:pPr algn="ctr"/>
              <a:r>
                <a:rPr lang="en-US" sz="1800"/>
                <a:t>3</a:t>
              </a:r>
            </a:p>
          </p:txBody>
        </p:sp>
        <p:sp>
          <p:nvSpPr>
            <p:cNvPr id="87071" name="Rectangle 31"/>
            <p:cNvSpPr>
              <a:spLocks noChangeArrowheads="1"/>
            </p:cNvSpPr>
            <p:nvPr/>
          </p:nvSpPr>
          <p:spPr bwMode="auto">
            <a:xfrm>
              <a:off x="4014" y="4138"/>
              <a:ext cx="1134" cy="182"/>
            </a:xfrm>
            <a:prstGeom prst="rect">
              <a:avLst/>
            </a:prstGeom>
            <a:noFill/>
            <a:ln w="9525">
              <a:noFill/>
              <a:miter lim="800000"/>
              <a:headEnd/>
              <a:tailEnd/>
            </a:ln>
          </p:spPr>
          <p:txBody>
            <a:bodyPr wrap="none" anchor="ctr"/>
            <a:lstStyle/>
            <a:p>
              <a:pPr algn="ctr"/>
              <a:r>
                <a:rPr lang="he-IL" sz="1600">
                  <a:latin typeface="Times New Roman" pitchFamily="18" charset="0"/>
                </a:rPr>
                <a:t>ערכים: משקל</a:t>
              </a:r>
              <a:endParaRPr lang="en-US" sz="1600">
                <a:latin typeface="Times New Roman" pitchFamily="18" charset="0"/>
              </a:endParaRPr>
            </a:p>
          </p:txBody>
        </p:sp>
        <p:sp>
          <p:nvSpPr>
            <p:cNvPr id="87072" name="Rectangle 32"/>
            <p:cNvSpPr>
              <a:spLocks noChangeArrowheads="1"/>
            </p:cNvSpPr>
            <p:nvPr/>
          </p:nvSpPr>
          <p:spPr bwMode="auto">
            <a:xfrm rot="-5400000">
              <a:off x="2359" y="3362"/>
              <a:ext cx="1134" cy="182"/>
            </a:xfrm>
            <a:prstGeom prst="rect">
              <a:avLst/>
            </a:prstGeom>
            <a:noFill/>
            <a:ln w="9525">
              <a:noFill/>
              <a:miter lim="800000"/>
              <a:headEnd/>
              <a:tailEnd/>
            </a:ln>
          </p:spPr>
          <p:txBody>
            <a:bodyPr wrap="none" anchor="ctr"/>
            <a:lstStyle/>
            <a:p>
              <a:pPr algn="ctr"/>
              <a:r>
                <a:rPr lang="he-IL" sz="1600">
                  <a:latin typeface="Times New Roman" pitchFamily="18" charset="0"/>
                </a:rPr>
                <a:t>שכיחות</a:t>
              </a:r>
              <a:endParaRPr lang="en-US" sz="1600">
                <a:latin typeface="Times New Roman" pitchFamily="18" charset="0"/>
              </a:endParaRPr>
            </a:p>
          </p:txBody>
        </p:sp>
        <p:sp>
          <p:nvSpPr>
            <p:cNvPr id="87073" name="Rectangle 33"/>
            <p:cNvSpPr>
              <a:spLocks noChangeArrowheads="1"/>
            </p:cNvSpPr>
            <p:nvPr/>
          </p:nvSpPr>
          <p:spPr bwMode="auto">
            <a:xfrm>
              <a:off x="3062" y="3612"/>
              <a:ext cx="272" cy="182"/>
            </a:xfrm>
            <a:prstGeom prst="rect">
              <a:avLst/>
            </a:prstGeom>
            <a:noFill/>
            <a:ln w="9525">
              <a:noFill/>
              <a:miter lim="800000"/>
              <a:headEnd/>
              <a:tailEnd/>
            </a:ln>
          </p:spPr>
          <p:txBody>
            <a:bodyPr wrap="none" anchor="ctr"/>
            <a:lstStyle/>
            <a:p>
              <a:pPr algn="ctr"/>
              <a:r>
                <a:rPr lang="en-US" sz="1800"/>
                <a:t>50</a:t>
              </a:r>
            </a:p>
          </p:txBody>
        </p:sp>
        <p:sp>
          <p:nvSpPr>
            <p:cNvPr id="87074" name="Rectangle 35"/>
            <p:cNvSpPr>
              <a:spLocks noChangeArrowheads="1"/>
            </p:cNvSpPr>
            <p:nvPr/>
          </p:nvSpPr>
          <p:spPr bwMode="auto">
            <a:xfrm>
              <a:off x="3016" y="3385"/>
              <a:ext cx="272" cy="182"/>
            </a:xfrm>
            <a:prstGeom prst="rect">
              <a:avLst/>
            </a:prstGeom>
            <a:noFill/>
            <a:ln w="9525">
              <a:noFill/>
              <a:miter lim="800000"/>
              <a:headEnd/>
              <a:tailEnd/>
            </a:ln>
          </p:spPr>
          <p:txBody>
            <a:bodyPr wrap="none" anchor="ctr"/>
            <a:lstStyle/>
            <a:p>
              <a:pPr algn="ctr"/>
              <a:r>
                <a:rPr lang="en-US" sz="1800"/>
                <a:t>100</a:t>
              </a:r>
            </a:p>
          </p:txBody>
        </p:sp>
        <p:sp>
          <p:nvSpPr>
            <p:cNvPr id="87075" name="Rectangle 36"/>
            <p:cNvSpPr>
              <a:spLocks noChangeArrowheads="1"/>
            </p:cNvSpPr>
            <p:nvPr/>
          </p:nvSpPr>
          <p:spPr bwMode="auto">
            <a:xfrm>
              <a:off x="3016" y="3158"/>
              <a:ext cx="272" cy="182"/>
            </a:xfrm>
            <a:prstGeom prst="rect">
              <a:avLst/>
            </a:prstGeom>
            <a:noFill/>
            <a:ln w="9525">
              <a:noFill/>
              <a:miter lim="800000"/>
              <a:headEnd/>
              <a:tailEnd/>
            </a:ln>
          </p:spPr>
          <p:txBody>
            <a:bodyPr wrap="none" anchor="ctr"/>
            <a:lstStyle/>
            <a:p>
              <a:pPr algn="ctr"/>
              <a:r>
                <a:rPr lang="en-US" sz="1800"/>
                <a:t>150</a:t>
              </a:r>
            </a:p>
          </p:txBody>
        </p:sp>
        <p:sp>
          <p:nvSpPr>
            <p:cNvPr id="87076" name="Rectangle 37"/>
            <p:cNvSpPr>
              <a:spLocks noChangeArrowheads="1"/>
            </p:cNvSpPr>
            <p:nvPr/>
          </p:nvSpPr>
          <p:spPr bwMode="auto">
            <a:xfrm>
              <a:off x="3016" y="2931"/>
              <a:ext cx="272" cy="182"/>
            </a:xfrm>
            <a:prstGeom prst="rect">
              <a:avLst/>
            </a:prstGeom>
            <a:noFill/>
            <a:ln w="9525">
              <a:noFill/>
              <a:miter lim="800000"/>
              <a:headEnd/>
              <a:tailEnd/>
            </a:ln>
          </p:spPr>
          <p:txBody>
            <a:bodyPr wrap="none" anchor="ctr"/>
            <a:lstStyle/>
            <a:p>
              <a:pPr algn="ctr"/>
              <a:r>
                <a:rPr lang="en-US" sz="1800"/>
                <a:t>200</a:t>
              </a:r>
            </a:p>
          </p:txBody>
        </p:sp>
        <p:sp>
          <p:nvSpPr>
            <p:cNvPr id="87077" name="Rectangle 43"/>
            <p:cNvSpPr>
              <a:spLocks noChangeArrowheads="1"/>
            </p:cNvSpPr>
            <p:nvPr/>
          </p:nvSpPr>
          <p:spPr bwMode="auto">
            <a:xfrm>
              <a:off x="3696" y="3929"/>
              <a:ext cx="227" cy="182"/>
            </a:xfrm>
            <a:prstGeom prst="rect">
              <a:avLst/>
            </a:prstGeom>
            <a:noFill/>
            <a:ln w="9525">
              <a:noFill/>
              <a:miter lim="800000"/>
              <a:headEnd/>
              <a:tailEnd/>
            </a:ln>
          </p:spPr>
          <p:txBody>
            <a:bodyPr wrap="none" anchor="ctr"/>
            <a:lstStyle/>
            <a:p>
              <a:pPr algn="ctr"/>
              <a:r>
                <a:rPr lang="en-US"/>
                <a:t>1.25</a:t>
              </a:r>
            </a:p>
          </p:txBody>
        </p:sp>
        <p:sp>
          <p:nvSpPr>
            <p:cNvPr id="87078" name="Rectangle 44"/>
            <p:cNvSpPr>
              <a:spLocks noChangeArrowheads="1"/>
            </p:cNvSpPr>
            <p:nvPr/>
          </p:nvSpPr>
          <p:spPr bwMode="auto">
            <a:xfrm>
              <a:off x="3923" y="3974"/>
              <a:ext cx="317" cy="182"/>
            </a:xfrm>
            <a:prstGeom prst="rect">
              <a:avLst/>
            </a:prstGeom>
            <a:noFill/>
            <a:ln w="9525">
              <a:noFill/>
              <a:miter lim="800000"/>
              <a:headEnd/>
              <a:tailEnd/>
            </a:ln>
          </p:spPr>
          <p:txBody>
            <a:bodyPr wrap="none" anchor="ctr"/>
            <a:lstStyle/>
            <a:p>
              <a:pPr algn="ctr"/>
              <a:r>
                <a:rPr lang="en-US" sz="1800"/>
                <a:t>1.50</a:t>
              </a:r>
            </a:p>
          </p:txBody>
        </p:sp>
        <p:sp>
          <p:nvSpPr>
            <p:cNvPr id="87079" name="Rectangle 45"/>
            <p:cNvSpPr>
              <a:spLocks noChangeArrowheads="1"/>
            </p:cNvSpPr>
            <p:nvPr/>
          </p:nvSpPr>
          <p:spPr bwMode="auto">
            <a:xfrm>
              <a:off x="4241" y="3929"/>
              <a:ext cx="227" cy="182"/>
            </a:xfrm>
            <a:prstGeom prst="rect">
              <a:avLst/>
            </a:prstGeom>
            <a:noFill/>
            <a:ln w="9525">
              <a:noFill/>
              <a:miter lim="800000"/>
              <a:headEnd/>
              <a:tailEnd/>
            </a:ln>
          </p:spPr>
          <p:txBody>
            <a:bodyPr wrap="none" anchor="ctr"/>
            <a:lstStyle/>
            <a:p>
              <a:pPr algn="ctr"/>
              <a:r>
                <a:rPr lang="en-US"/>
                <a:t>1.75</a:t>
              </a:r>
            </a:p>
          </p:txBody>
        </p:sp>
        <p:sp>
          <p:nvSpPr>
            <p:cNvPr id="87080" name="Freeform 46"/>
            <p:cNvSpPr>
              <a:spLocks/>
            </p:cNvSpPr>
            <p:nvPr/>
          </p:nvSpPr>
          <p:spPr bwMode="auto">
            <a:xfrm>
              <a:off x="3606" y="3256"/>
              <a:ext cx="1633" cy="628"/>
            </a:xfrm>
            <a:custGeom>
              <a:avLst/>
              <a:gdLst>
                <a:gd name="T0" fmla="*/ 0 w 1633"/>
                <a:gd name="T1" fmla="*/ 446 h 628"/>
                <a:gd name="T2" fmla="*/ 181 w 1633"/>
                <a:gd name="T3" fmla="*/ 356 h 628"/>
                <a:gd name="T4" fmla="*/ 408 w 1633"/>
                <a:gd name="T5" fmla="*/ 219 h 628"/>
                <a:gd name="T6" fmla="*/ 680 w 1633"/>
                <a:gd name="T7" fmla="*/ 129 h 628"/>
                <a:gd name="T8" fmla="*/ 907 w 1633"/>
                <a:gd name="T9" fmla="*/ 83 h 628"/>
                <a:gd name="T10" fmla="*/ 1633 w 1633"/>
                <a:gd name="T11" fmla="*/ 628 h 628"/>
                <a:gd name="T12" fmla="*/ 0 60000 65536"/>
                <a:gd name="T13" fmla="*/ 0 60000 65536"/>
                <a:gd name="T14" fmla="*/ 0 60000 65536"/>
                <a:gd name="T15" fmla="*/ 0 60000 65536"/>
                <a:gd name="T16" fmla="*/ 0 60000 65536"/>
                <a:gd name="T17" fmla="*/ 0 60000 65536"/>
                <a:gd name="T18" fmla="*/ 0 w 1633"/>
                <a:gd name="T19" fmla="*/ 0 h 628"/>
                <a:gd name="T20" fmla="*/ 1633 w 1633"/>
                <a:gd name="T21" fmla="*/ 628 h 628"/>
              </a:gdLst>
              <a:ahLst/>
              <a:cxnLst>
                <a:cxn ang="T12">
                  <a:pos x="T0" y="T1"/>
                </a:cxn>
                <a:cxn ang="T13">
                  <a:pos x="T2" y="T3"/>
                </a:cxn>
                <a:cxn ang="T14">
                  <a:pos x="T4" y="T5"/>
                </a:cxn>
                <a:cxn ang="T15">
                  <a:pos x="T6" y="T7"/>
                </a:cxn>
                <a:cxn ang="T16">
                  <a:pos x="T8" y="T9"/>
                </a:cxn>
                <a:cxn ang="T17">
                  <a:pos x="T10" y="T11"/>
                </a:cxn>
              </a:cxnLst>
              <a:rect l="T18" t="T19" r="T20" b="T21"/>
              <a:pathLst>
                <a:path w="1633" h="628">
                  <a:moveTo>
                    <a:pt x="0" y="446"/>
                  </a:moveTo>
                  <a:cubicBezTo>
                    <a:pt x="56" y="420"/>
                    <a:pt x="113" y="394"/>
                    <a:pt x="181" y="356"/>
                  </a:cubicBezTo>
                  <a:cubicBezTo>
                    <a:pt x="249" y="318"/>
                    <a:pt x="325" y="257"/>
                    <a:pt x="408" y="219"/>
                  </a:cubicBezTo>
                  <a:cubicBezTo>
                    <a:pt x="491" y="181"/>
                    <a:pt x="597" y="152"/>
                    <a:pt x="680" y="129"/>
                  </a:cubicBezTo>
                  <a:cubicBezTo>
                    <a:pt x="763" y="106"/>
                    <a:pt x="748" y="0"/>
                    <a:pt x="907" y="83"/>
                  </a:cubicBezTo>
                  <a:cubicBezTo>
                    <a:pt x="1066" y="166"/>
                    <a:pt x="1349" y="397"/>
                    <a:pt x="1633" y="628"/>
                  </a:cubicBezTo>
                </a:path>
              </a:pathLst>
            </a:custGeom>
            <a:noFill/>
            <a:ln w="9525">
              <a:solidFill>
                <a:schemeClr val="hlink"/>
              </a:solidFill>
              <a:miter lim="800000"/>
              <a:headEnd/>
              <a:tailEnd/>
            </a:ln>
          </p:spPr>
          <p:txBody>
            <a:bodyPr wrap="none"/>
            <a:lstStyle/>
            <a:p>
              <a:endParaRPr lang="he-IL"/>
            </a:p>
          </p:txBody>
        </p:sp>
        <p:sp>
          <p:nvSpPr>
            <p:cNvPr id="87081" name="AutoShape 49"/>
            <p:cNvSpPr>
              <a:spLocks noChangeArrowheads="1"/>
            </p:cNvSpPr>
            <p:nvPr/>
          </p:nvSpPr>
          <p:spPr bwMode="auto">
            <a:xfrm>
              <a:off x="3515" y="2931"/>
              <a:ext cx="1043" cy="136"/>
            </a:xfrm>
            <a:prstGeom prst="bracePair">
              <a:avLst>
                <a:gd name="adj" fmla="val 8333"/>
              </a:avLst>
            </a:prstGeom>
            <a:noFill/>
            <a:ln w="9525">
              <a:solidFill>
                <a:schemeClr val="tx1"/>
              </a:solidFill>
              <a:miter lim="800000"/>
              <a:headEnd/>
              <a:tailEnd/>
            </a:ln>
          </p:spPr>
          <p:txBody>
            <a:bodyPr wrap="none" anchor="ctr"/>
            <a:lstStyle/>
            <a:p>
              <a:pPr algn="ctr"/>
              <a:r>
                <a:rPr lang="he-IL" sz="1000" b="1" u="sng"/>
                <a:t>אין סוף</a:t>
              </a:r>
              <a:r>
                <a:rPr lang="he-IL" sz="1000" b="1"/>
                <a:t> ערכים בין 1 ל  2</a:t>
              </a:r>
              <a:endParaRPr lang="en-US" sz="1000" b="1"/>
            </a:p>
          </p:txBody>
        </p:sp>
      </p:grpSp>
      <p:grpSp>
        <p:nvGrpSpPr>
          <p:cNvPr id="3" name="Group 53"/>
          <p:cNvGrpSpPr>
            <a:grpSpLocks/>
          </p:cNvGrpSpPr>
          <p:nvPr/>
        </p:nvGrpSpPr>
        <p:grpSpPr bwMode="auto">
          <a:xfrm>
            <a:off x="323850" y="4508500"/>
            <a:ext cx="3311525" cy="2349500"/>
            <a:chOff x="204" y="2840"/>
            <a:chExt cx="2086" cy="1480"/>
          </a:xfrm>
        </p:grpSpPr>
        <p:sp>
          <p:nvSpPr>
            <p:cNvPr id="87047" name="Line 5"/>
            <p:cNvSpPr>
              <a:spLocks noChangeShapeType="1"/>
            </p:cNvSpPr>
            <p:nvPr/>
          </p:nvSpPr>
          <p:spPr bwMode="auto">
            <a:xfrm>
              <a:off x="703" y="2840"/>
              <a:ext cx="0" cy="1089"/>
            </a:xfrm>
            <a:prstGeom prst="line">
              <a:avLst/>
            </a:prstGeom>
            <a:noFill/>
            <a:ln w="9525">
              <a:solidFill>
                <a:schemeClr val="tx1"/>
              </a:solidFill>
              <a:miter lim="800000"/>
              <a:headEnd type="triangle" w="med" len="med"/>
              <a:tailEnd type="oval" w="med" len="med"/>
            </a:ln>
          </p:spPr>
          <p:txBody>
            <a:bodyPr wrap="none"/>
            <a:lstStyle/>
            <a:p>
              <a:endParaRPr lang="he-IL"/>
            </a:p>
          </p:txBody>
        </p:sp>
        <p:sp>
          <p:nvSpPr>
            <p:cNvPr id="87048" name="Line 6"/>
            <p:cNvSpPr>
              <a:spLocks noChangeShapeType="1"/>
            </p:cNvSpPr>
            <p:nvPr/>
          </p:nvSpPr>
          <p:spPr bwMode="auto">
            <a:xfrm>
              <a:off x="703" y="3929"/>
              <a:ext cx="1587" cy="0"/>
            </a:xfrm>
            <a:prstGeom prst="line">
              <a:avLst/>
            </a:prstGeom>
            <a:noFill/>
            <a:ln w="9525">
              <a:solidFill>
                <a:schemeClr val="tx1"/>
              </a:solidFill>
              <a:miter lim="800000"/>
              <a:headEnd/>
              <a:tailEnd type="triangle" w="med" len="med"/>
            </a:ln>
          </p:spPr>
          <p:txBody>
            <a:bodyPr wrap="none"/>
            <a:lstStyle/>
            <a:p>
              <a:endParaRPr lang="he-IL"/>
            </a:p>
          </p:txBody>
        </p:sp>
        <p:sp>
          <p:nvSpPr>
            <p:cNvPr id="87049" name="Rectangle 7"/>
            <p:cNvSpPr>
              <a:spLocks noChangeArrowheads="1"/>
            </p:cNvSpPr>
            <p:nvPr/>
          </p:nvSpPr>
          <p:spPr bwMode="auto">
            <a:xfrm>
              <a:off x="884" y="3974"/>
              <a:ext cx="227" cy="182"/>
            </a:xfrm>
            <a:prstGeom prst="rect">
              <a:avLst/>
            </a:prstGeom>
            <a:noFill/>
            <a:ln w="9525">
              <a:noFill/>
              <a:miter lim="800000"/>
              <a:headEnd/>
              <a:tailEnd/>
            </a:ln>
          </p:spPr>
          <p:txBody>
            <a:bodyPr wrap="none" anchor="ctr"/>
            <a:lstStyle/>
            <a:p>
              <a:pPr algn="ctr"/>
              <a:r>
                <a:rPr lang="en-US" sz="1800"/>
                <a:t>1</a:t>
              </a:r>
            </a:p>
          </p:txBody>
        </p:sp>
        <p:sp>
          <p:nvSpPr>
            <p:cNvPr id="87050" name="Rectangle 8"/>
            <p:cNvSpPr>
              <a:spLocks noChangeArrowheads="1"/>
            </p:cNvSpPr>
            <p:nvPr/>
          </p:nvSpPr>
          <p:spPr bwMode="auto">
            <a:xfrm>
              <a:off x="1156" y="3974"/>
              <a:ext cx="182" cy="182"/>
            </a:xfrm>
            <a:prstGeom prst="rect">
              <a:avLst/>
            </a:prstGeom>
            <a:noFill/>
            <a:ln w="9525">
              <a:noFill/>
              <a:miter lim="800000"/>
              <a:headEnd/>
              <a:tailEnd/>
            </a:ln>
          </p:spPr>
          <p:txBody>
            <a:bodyPr wrap="none" anchor="ctr"/>
            <a:lstStyle/>
            <a:p>
              <a:pPr algn="ctr"/>
              <a:r>
                <a:rPr lang="en-US" sz="1800"/>
                <a:t>2</a:t>
              </a:r>
            </a:p>
          </p:txBody>
        </p:sp>
        <p:sp>
          <p:nvSpPr>
            <p:cNvPr id="87051" name="Rectangle 9"/>
            <p:cNvSpPr>
              <a:spLocks noChangeArrowheads="1"/>
            </p:cNvSpPr>
            <p:nvPr/>
          </p:nvSpPr>
          <p:spPr bwMode="auto">
            <a:xfrm>
              <a:off x="1429" y="3974"/>
              <a:ext cx="226" cy="182"/>
            </a:xfrm>
            <a:prstGeom prst="rect">
              <a:avLst/>
            </a:prstGeom>
            <a:noFill/>
            <a:ln w="9525">
              <a:noFill/>
              <a:miter lim="800000"/>
              <a:headEnd/>
              <a:tailEnd/>
            </a:ln>
          </p:spPr>
          <p:txBody>
            <a:bodyPr wrap="none" anchor="ctr"/>
            <a:lstStyle/>
            <a:p>
              <a:pPr algn="ctr"/>
              <a:r>
                <a:rPr lang="en-US" sz="1800"/>
                <a:t>3</a:t>
              </a:r>
            </a:p>
          </p:txBody>
        </p:sp>
        <p:sp>
          <p:nvSpPr>
            <p:cNvPr id="87052" name="Rectangle 10"/>
            <p:cNvSpPr>
              <a:spLocks noChangeArrowheads="1"/>
            </p:cNvSpPr>
            <p:nvPr/>
          </p:nvSpPr>
          <p:spPr bwMode="auto">
            <a:xfrm>
              <a:off x="1701" y="3974"/>
              <a:ext cx="226" cy="182"/>
            </a:xfrm>
            <a:prstGeom prst="rect">
              <a:avLst/>
            </a:prstGeom>
            <a:noFill/>
            <a:ln w="9525">
              <a:noFill/>
              <a:miter lim="800000"/>
              <a:headEnd/>
              <a:tailEnd/>
            </a:ln>
          </p:spPr>
          <p:txBody>
            <a:bodyPr wrap="none" anchor="ctr"/>
            <a:lstStyle/>
            <a:p>
              <a:pPr algn="ctr"/>
              <a:r>
                <a:rPr lang="en-US" sz="1800"/>
                <a:t>4</a:t>
              </a:r>
            </a:p>
          </p:txBody>
        </p:sp>
        <p:sp>
          <p:nvSpPr>
            <p:cNvPr id="87053" name="Rectangle 11"/>
            <p:cNvSpPr>
              <a:spLocks noChangeArrowheads="1"/>
            </p:cNvSpPr>
            <p:nvPr/>
          </p:nvSpPr>
          <p:spPr bwMode="auto">
            <a:xfrm>
              <a:off x="930" y="4138"/>
              <a:ext cx="1134" cy="182"/>
            </a:xfrm>
            <a:prstGeom prst="rect">
              <a:avLst/>
            </a:prstGeom>
            <a:noFill/>
            <a:ln w="9525">
              <a:noFill/>
              <a:miter lim="800000"/>
              <a:headEnd/>
              <a:tailEnd/>
            </a:ln>
          </p:spPr>
          <p:txBody>
            <a:bodyPr wrap="none" anchor="ctr"/>
            <a:lstStyle/>
            <a:p>
              <a:pPr algn="ctr"/>
              <a:r>
                <a:rPr lang="he-IL" sz="1600">
                  <a:latin typeface="Times New Roman" pitchFamily="18" charset="0"/>
                </a:rPr>
                <a:t>ערכים: מס' חדרים בבית</a:t>
              </a:r>
              <a:endParaRPr lang="en-US" sz="1600">
                <a:latin typeface="Times New Roman" pitchFamily="18" charset="0"/>
              </a:endParaRPr>
            </a:p>
          </p:txBody>
        </p:sp>
        <p:sp>
          <p:nvSpPr>
            <p:cNvPr id="87054" name="Rectangle 12"/>
            <p:cNvSpPr>
              <a:spLocks noChangeArrowheads="1"/>
            </p:cNvSpPr>
            <p:nvPr/>
          </p:nvSpPr>
          <p:spPr bwMode="auto">
            <a:xfrm rot="-5400000">
              <a:off x="-272" y="3362"/>
              <a:ext cx="1134" cy="182"/>
            </a:xfrm>
            <a:prstGeom prst="rect">
              <a:avLst/>
            </a:prstGeom>
            <a:noFill/>
            <a:ln w="9525">
              <a:noFill/>
              <a:miter lim="800000"/>
              <a:headEnd/>
              <a:tailEnd/>
            </a:ln>
          </p:spPr>
          <p:txBody>
            <a:bodyPr wrap="none" anchor="ctr"/>
            <a:lstStyle/>
            <a:p>
              <a:pPr algn="ctr"/>
              <a:r>
                <a:rPr lang="he-IL" sz="1600">
                  <a:latin typeface="Times New Roman" pitchFamily="18" charset="0"/>
                </a:rPr>
                <a:t>שכיחות</a:t>
              </a:r>
              <a:endParaRPr lang="en-US" sz="1600">
                <a:latin typeface="Times New Roman" pitchFamily="18" charset="0"/>
              </a:endParaRPr>
            </a:p>
          </p:txBody>
        </p:sp>
        <p:sp>
          <p:nvSpPr>
            <p:cNvPr id="87055" name="Rectangle 13"/>
            <p:cNvSpPr>
              <a:spLocks noChangeArrowheads="1"/>
            </p:cNvSpPr>
            <p:nvPr/>
          </p:nvSpPr>
          <p:spPr bwMode="auto">
            <a:xfrm>
              <a:off x="431" y="3612"/>
              <a:ext cx="272" cy="182"/>
            </a:xfrm>
            <a:prstGeom prst="rect">
              <a:avLst/>
            </a:prstGeom>
            <a:noFill/>
            <a:ln w="9525">
              <a:noFill/>
              <a:miter lim="800000"/>
              <a:headEnd/>
              <a:tailEnd/>
            </a:ln>
          </p:spPr>
          <p:txBody>
            <a:bodyPr wrap="none" anchor="ctr"/>
            <a:lstStyle/>
            <a:p>
              <a:pPr algn="ctr"/>
              <a:r>
                <a:rPr lang="en-US" sz="1800"/>
                <a:t>50</a:t>
              </a:r>
            </a:p>
          </p:txBody>
        </p:sp>
        <p:sp>
          <p:nvSpPr>
            <p:cNvPr id="87056" name="Rectangle 14"/>
            <p:cNvSpPr>
              <a:spLocks noChangeArrowheads="1"/>
            </p:cNvSpPr>
            <p:nvPr/>
          </p:nvSpPr>
          <p:spPr bwMode="auto">
            <a:xfrm>
              <a:off x="1973" y="3974"/>
              <a:ext cx="227" cy="182"/>
            </a:xfrm>
            <a:prstGeom prst="rect">
              <a:avLst/>
            </a:prstGeom>
            <a:noFill/>
            <a:ln w="9525">
              <a:noFill/>
              <a:miter lim="800000"/>
              <a:headEnd/>
              <a:tailEnd/>
            </a:ln>
          </p:spPr>
          <p:txBody>
            <a:bodyPr wrap="none" anchor="ctr"/>
            <a:lstStyle/>
            <a:p>
              <a:pPr algn="ctr"/>
              <a:r>
                <a:rPr lang="en-US" sz="1800"/>
                <a:t>5</a:t>
              </a:r>
            </a:p>
          </p:txBody>
        </p:sp>
        <p:sp>
          <p:nvSpPr>
            <p:cNvPr id="87057" name="Rectangle 15"/>
            <p:cNvSpPr>
              <a:spLocks noChangeArrowheads="1"/>
            </p:cNvSpPr>
            <p:nvPr/>
          </p:nvSpPr>
          <p:spPr bwMode="auto">
            <a:xfrm>
              <a:off x="385" y="3385"/>
              <a:ext cx="272" cy="182"/>
            </a:xfrm>
            <a:prstGeom prst="rect">
              <a:avLst/>
            </a:prstGeom>
            <a:noFill/>
            <a:ln w="9525">
              <a:noFill/>
              <a:miter lim="800000"/>
              <a:headEnd/>
              <a:tailEnd/>
            </a:ln>
          </p:spPr>
          <p:txBody>
            <a:bodyPr wrap="none" anchor="ctr"/>
            <a:lstStyle/>
            <a:p>
              <a:pPr algn="ctr"/>
              <a:r>
                <a:rPr lang="en-US" sz="1800"/>
                <a:t>100</a:t>
              </a:r>
            </a:p>
          </p:txBody>
        </p:sp>
        <p:sp>
          <p:nvSpPr>
            <p:cNvPr id="87058" name="Rectangle 16"/>
            <p:cNvSpPr>
              <a:spLocks noChangeArrowheads="1"/>
            </p:cNvSpPr>
            <p:nvPr/>
          </p:nvSpPr>
          <p:spPr bwMode="auto">
            <a:xfrm>
              <a:off x="385" y="3158"/>
              <a:ext cx="272" cy="182"/>
            </a:xfrm>
            <a:prstGeom prst="rect">
              <a:avLst/>
            </a:prstGeom>
            <a:noFill/>
            <a:ln w="9525">
              <a:noFill/>
              <a:miter lim="800000"/>
              <a:headEnd/>
              <a:tailEnd/>
            </a:ln>
          </p:spPr>
          <p:txBody>
            <a:bodyPr wrap="none" anchor="ctr"/>
            <a:lstStyle/>
            <a:p>
              <a:pPr algn="ctr"/>
              <a:r>
                <a:rPr lang="en-US" sz="1800"/>
                <a:t>150</a:t>
              </a:r>
            </a:p>
          </p:txBody>
        </p:sp>
        <p:sp>
          <p:nvSpPr>
            <p:cNvPr id="87059" name="Rectangle 17"/>
            <p:cNvSpPr>
              <a:spLocks noChangeArrowheads="1"/>
            </p:cNvSpPr>
            <p:nvPr/>
          </p:nvSpPr>
          <p:spPr bwMode="auto">
            <a:xfrm>
              <a:off x="385" y="2931"/>
              <a:ext cx="272" cy="182"/>
            </a:xfrm>
            <a:prstGeom prst="rect">
              <a:avLst/>
            </a:prstGeom>
            <a:noFill/>
            <a:ln w="9525">
              <a:noFill/>
              <a:miter lim="800000"/>
              <a:headEnd/>
              <a:tailEnd/>
            </a:ln>
          </p:spPr>
          <p:txBody>
            <a:bodyPr wrap="none" anchor="ctr"/>
            <a:lstStyle/>
            <a:p>
              <a:pPr algn="ctr"/>
              <a:r>
                <a:rPr lang="en-US" sz="1800"/>
                <a:t>200</a:t>
              </a:r>
            </a:p>
          </p:txBody>
        </p:sp>
        <p:sp>
          <p:nvSpPr>
            <p:cNvPr id="87060" name="Rectangle 18"/>
            <p:cNvSpPr>
              <a:spLocks noChangeArrowheads="1"/>
            </p:cNvSpPr>
            <p:nvPr/>
          </p:nvSpPr>
          <p:spPr bwMode="auto">
            <a:xfrm>
              <a:off x="975" y="3612"/>
              <a:ext cx="45" cy="317"/>
            </a:xfrm>
            <a:prstGeom prst="rect">
              <a:avLst/>
            </a:prstGeom>
            <a:solidFill>
              <a:schemeClr val="accent1"/>
            </a:solidFill>
            <a:ln w="9525">
              <a:solidFill>
                <a:schemeClr val="tx1"/>
              </a:solidFill>
              <a:miter lim="800000"/>
              <a:headEnd/>
              <a:tailEnd/>
            </a:ln>
          </p:spPr>
          <p:txBody>
            <a:bodyPr wrap="none" anchor="ctr"/>
            <a:lstStyle/>
            <a:p>
              <a:endParaRPr lang="he-IL"/>
            </a:p>
          </p:txBody>
        </p:sp>
        <p:sp>
          <p:nvSpPr>
            <p:cNvPr id="87061" name="Rectangle 19"/>
            <p:cNvSpPr>
              <a:spLocks noChangeArrowheads="1"/>
            </p:cNvSpPr>
            <p:nvPr/>
          </p:nvSpPr>
          <p:spPr bwMode="auto">
            <a:xfrm>
              <a:off x="1247" y="3475"/>
              <a:ext cx="45" cy="454"/>
            </a:xfrm>
            <a:prstGeom prst="rect">
              <a:avLst/>
            </a:prstGeom>
            <a:solidFill>
              <a:schemeClr val="accent1"/>
            </a:solidFill>
            <a:ln w="9525">
              <a:solidFill>
                <a:schemeClr val="tx1"/>
              </a:solidFill>
              <a:miter lim="800000"/>
              <a:headEnd/>
              <a:tailEnd/>
            </a:ln>
          </p:spPr>
          <p:txBody>
            <a:bodyPr wrap="none" anchor="ctr"/>
            <a:lstStyle/>
            <a:p>
              <a:endParaRPr lang="he-IL"/>
            </a:p>
          </p:txBody>
        </p:sp>
        <p:sp>
          <p:nvSpPr>
            <p:cNvPr id="87062" name="Rectangle 20"/>
            <p:cNvSpPr>
              <a:spLocks noChangeArrowheads="1"/>
            </p:cNvSpPr>
            <p:nvPr/>
          </p:nvSpPr>
          <p:spPr bwMode="auto">
            <a:xfrm>
              <a:off x="1519" y="3067"/>
              <a:ext cx="46" cy="862"/>
            </a:xfrm>
            <a:prstGeom prst="rect">
              <a:avLst/>
            </a:prstGeom>
            <a:solidFill>
              <a:schemeClr val="accent1"/>
            </a:solidFill>
            <a:ln w="9525">
              <a:solidFill>
                <a:schemeClr val="tx1"/>
              </a:solidFill>
              <a:miter lim="800000"/>
              <a:headEnd/>
              <a:tailEnd/>
            </a:ln>
          </p:spPr>
          <p:txBody>
            <a:bodyPr wrap="none" anchor="ctr"/>
            <a:lstStyle/>
            <a:p>
              <a:endParaRPr lang="he-IL"/>
            </a:p>
          </p:txBody>
        </p:sp>
        <p:sp>
          <p:nvSpPr>
            <p:cNvPr id="87063" name="Rectangle 21"/>
            <p:cNvSpPr>
              <a:spLocks noChangeArrowheads="1"/>
            </p:cNvSpPr>
            <p:nvPr/>
          </p:nvSpPr>
          <p:spPr bwMode="auto">
            <a:xfrm>
              <a:off x="1791" y="3249"/>
              <a:ext cx="46" cy="680"/>
            </a:xfrm>
            <a:prstGeom prst="rect">
              <a:avLst/>
            </a:prstGeom>
            <a:solidFill>
              <a:schemeClr val="accent1"/>
            </a:solidFill>
            <a:ln w="9525">
              <a:solidFill>
                <a:schemeClr val="tx1"/>
              </a:solidFill>
              <a:miter lim="800000"/>
              <a:headEnd/>
              <a:tailEnd/>
            </a:ln>
          </p:spPr>
          <p:txBody>
            <a:bodyPr wrap="none" anchor="ctr"/>
            <a:lstStyle/>
            <a:p>
              <a:endParaRPr lang="he-IL"/>
            </a:p>
          </p:txBody>
        </p:sp>
        <p:sp>
          <p:nvSpPr>
            <p:cNvPr id="87064" name="Rectangle 22"/>
            <p:cNvSpPr>
              <a:spLocks noChangeArrowheads="1"/>
            </p:cNvSpPr>
            <p:nvPr/>
          </p:nvSpPr>
          <p:spPr bwMode="auto">
            <a:xfrm>
              <a:off x="2064" y="3793"/>
              <a:ext cx="46" cy="136"/>
            </a:xfrm>
            <a:prstGeom prst="rect">
              <a:avLst/>
            </a:prstGeom>
            <a:solidFill>
              <a:schemeClr val="accent1"/>
            </a:solidFill>
            <a:ln w="9525">
              <a:solidFill>
                <a:schemeClr val="tx1"/>
              </a:solidFill>
              <a:miter lim="800000"/>
              <a:headEnd/>
              <a:tailEnd/>
            </a:ln>
          </p:spPr>
          <p:txBody>
            <a:bodyPr wrap="none" anchor="ctr"/>
            <a:lstStyle/>
            <a:p>
              <a:endParaRPr lang="he-IL"/>
            </a:p>
          </p:txBody>
        </p:sp>
        <p:sp>
          <p:nvSpPr>
            <p:cNvPr id="87065" name="AutoShape 50"/>
            <p:cNvSpPr>
              <a:spLocks noChangeArrowheads="1"/>
            </p:cNvSpPr>
            <p:nvPr/>
          </p:nvSpPr>
          <p:spPr bwMode="auto">
            <a:xfrm>
              <a:off x="793" y="2931"/>
              <a:ext cx="1361" cy="90"/>
            </a:xfrm>
            <a:prstGeom prst="bracePair">
              <a:avLst>
                <a:gd name="adj" fmla="val 8333"/>
              </a:avLst>
            </a:prstGeom>
            <a:noFill/>
            <a:ln w="9525">
              <a:solidFill>
                <a:schemeClr val="tx1"/>
              </a:solidFill>
              <a:miter lim="800000"/>
              <a:headEnd/>
              <a:tailEnd/>
            </a:ln>
          </p:spPr>
          <p:txBody>
            <a:bodyPr wrap="none" anchor="ctr"/>
            <a:lstStyle/>
            <a:p>
              <a:pPr algn="ctr"/>
              <a:r>
                <a:rPr lang="he-IL" sz="1000" b="1" u="sng"/>
                <a:t>מספר סופי</a:t>
              </a:r>
              <a:r>
                <a:rPr lang="he-IL" sz="1000" b="1"/>
                <a:t> של ערכים בין 1 ל  2</a:t>
              </a:r>
              <a:endParaRPr lang="en-US" sz="1000" b="1"/>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1000" fill="hold"/>
                                        <p:tgtEl>
                                          <p:spTgt spid="727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270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1000" fill="hold"/>
                                        <p:tgtEl>
                                          <p:spTgt spid="7270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7270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270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p:stCondLst>
                              <p:cond delay="3000"/>
                            </p:stCondLst>
                            <p:childTnLst>
                              <p:par>
                                <p:cTn id="20" presetID="55" presetClass="entr" presetSubtype="0" fill="hold" grpId="0" nodeType="after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 calcmode="lin" valueType="num">
                                      <p:cBhvr>
                                        <p:cTn id="22" dur="1000" fill="hold"/>
                                        <p:tgtEl>
                                          <p:spTgt spid="7270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270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2707">
                                            <p:txEl>
                                              <p:pRg st="3" end="3"/>
                                            </p:txEl>
                                          </p:spTgt>
                                        </p:tgtEl>
                                      </p:cBhvr>
                                    </p:animEffect>
                                  </p:childTnLst>
                                </p:cTn>
                              </p:par>
                            </p:childTnLst>
                          </p:cTn>
                        </p:par>
                        <p:par>
                          <p:cTn id="25" fill="hold">
                            <p:stCondLst>
                              <p:cond delay="4000"/>
                            </p:stCondLst>
                            <p:childTnLst>
                              <p:par>
                                <p:cTn id="26" presetID="55" presetClass="entr" presetSubtype="0" fill="hold" grpId="0" nodeType="afterEffect">
                                  <p:stCondLst>
                                    <p:cond delay="0"/>
                                  </p:stCondLst>
                                  <p:childTnLst>
                                    <p:set>
                                      <p:cBhvr>
                                        <p:cTn id="27" dur="1" fill="hold">
                                          <p:stCondLst>
                                            <p:cond delay="0"/>
                                          </p:stCondLst>
                                        </p:cTn>
                                        <p:tgtEl>
                                          <p:spTgt spid="72707">
                                            <p:txEl>
                                              <p:pRg st="4" end="4"/>
                                            </p:txEl>
                                          </p:spTgt>
                                        </p:tgtEl>
                                        <p:attrNameLst>
                                          <p:attrName>style.visibility</p:attrName>
                                        </p:attrNameLst>
                                      </p:cBhvr>
                                      <p:to>
                                        <p:strVal val="visible"/>
                                      </p:to>
                                    </p:set>
                                    <p:anim calcmode="lin" valueType="num">
                                      <p:cBhvr>
                                        <p:cTn id="28" dur="1000" fill="hold"/>
                                        <p:tgtEl>
                                          <p:spTgt spid="7270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7270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72707">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r" eaLnBrk="1" hangingPunct="1"/>
            <a:r>
              <a:rPr lang="he-IL" smtClean="0"/>
              <a:t>הסתברות בינומית: תכונות</a:t>
            </a:r>
            <a:endParaRPr lang="en-US" smtClean="0"/>
          </a:p>
        </p:txBody>
      </p:sp>
      <p:sp>
        <p:nvSpPr>
          <p:cNvPr id="305155" name="Rectangle 3"/>
          <p:cNvSpPr>
            <a:spLocks noGrp="1" noChangeArrowheads="1"/>
          </p:cNvSpPr>
          <p:nvPr>
            <p:ph type="body" idx="1"/>
          </p:nvPr>
        </p:nvSpPr>
        <p:spPr>
          <a:xfrm>
            <a:off x="395288" y="2017713"/>
            <a:ext cx="8559800" cy="4506912"/>
          </a:xfrm>
        </p:spPr>
        <p:txBody>
          <a:bodyPr/>
          <a:lstStyle/>
          <a:p>
            <a:pPr marL="609600" indent="-609600" eaLnBrk="1" hangingPunct="1">
              <a:buSzTx/>
              <a:buFont typeface="Wingdings" pitchFamily="2" charset="2"/>
              <a:buAutoNum type="arabicPeriod"/>
            </a:pPr>
            <a:r>
              <a:rPr lang="he-IL" sz="2400" smtClean="0"/>
              <a:t>הניסוי מורכב ממספר מסוים של חזרות על </a:t>
            </a:r>
            <a:r>
              <a:rPr lang="he-IL" sz="2400" u="sng" smtClean="0"/>
              <a:t>אותו ניסוי</a:t>
            </a:r>
            <a:r>
              <a:rPr lang="he-IL" sz="2400" smtClean="0"/>
              <a:t> (כגון 10 הטלות של מטבע) מרחב המדגם אינו משתנה.</a:t>
            </a:r>
          </a:p>
          <a:p>
            <a:pPr marL="609600" indent="-609600" eaLnBrk="1" hangingPunct="1">
              <a:buSzTx/>
              <a:buFont typeface="Wingdings" pitchFamily="2" charset="2"/>
              <a:buAutoNum type="arabicPeriod"/>
            </a:pPr>
            <a:r>
              <a:rPr lang="he-IL" sz="2400" smtClean="0"/>
              <a:t>לכל חזרה על הניסוי יש  </a:t>
            </a:r>
            <a:r>
              <a:rPr lang="he-IL" sz="2400" u="sng" smtClean="0"/>
              <a:t>מוגדרות שתי תוצאות אפשריות בלבד</a:t>
            </a:r>
            <a:r>
              <a:rPr lang="he-IL" sz="2400" smtClean="0"/>
              <a:t> (כגון 'עץ' או 'פלי', לקבל תוצאה 6 בהטלת קובייה ולא לקבל).</a:t>
            </a:r>
          </a:p>
          <a:p>
            <a:pPr marL="609600" indent="-609600" eaLnBrk="1" hangingPunct="1">
              <a:buSzTx/>
              <a:buFont typeface="Wingdings" pitchFamily="2" charset="2"/>
              <a:buAutoNum type="arabicPeriod"/>
            </a:pPr>
            <a:r>
              <a:rPr lang="he-IL" sz="2400" smtClean="0"/>
              <a:t>הניסויים החוזרים </a:t>
            </a:r>
            <a:r>
              <a:rPr lang="he-IL" sz="2400" u="sng" smtClean="0"/>
              <a:t>אינם תלויים זה בזה</a:t>
            </a:r>
            <a:r>
              <a:rPr lang="he-IL" sz="2400" smtClean="0"/>
              <a:t>, התוצאה של ניסוי אחד אינה משנה את ההסתברויות של הניסויים הבאים.</a:t>
            </a:r>
          </a:p>
          <a:p>
            <a:pPr marL="609600" indent="-609600" eaLnBrk="1" hangingPunct="1">
              <a:buSzTx/>
              <a:buFont typeface="Wingdings" pitchFamily="2" charset="2"/>
              <a:buAutoNum type="arabicPeriod"/>
            </a:pPr>
            <a:endParaRPr lang="he-IL" sz="2400" smtClean="0"/>
          </a:p>
          <a:p>
            <a:pPr marL="609600" indent="-609600" eaLnBrk="1" hangingPunct="1">
              <a:buSzTx/>
            </a:pPr>
            <a:r>
              <a:rPr lang="he-IL" sz="2400" smtClean="0"/>
              <a:t>רק ניסוי שמתקיימים בו שלוש תכונות אלו הינו ניסוי בינומי.</a:t>
            </a:r>
          </a:p>
          <a:p>
            <a:pPr marL="609600" indent="-609600" eaLnBrk="1" hangingPunct="1">
              <a:buSzTx/>
            </a:pPr>
            <a:r>
              <a:rPr lang="he-IL" sz="2400" smtClean="0"/>
              <a:t>לדוגמא: בהטלת קובייה 10 פעמים (חזרה על אותו הניסוי ולא תלוי) מה ההסתברות לקבל 6 פעמים תוצאה זוגית (בכל ניסוי שתי תוצאות אפשריות). </a:t>
            </a:r>
          </a:p>
          <a:p>
            <a:pPr marL="609600" indent="-609600" eaLnBrk="1" hangingPunct="1"/>
            <a:endParaRPr lang="en-US" sz="2400" smtClean="0"/>
          </a:p>
        </p:txBody>
      </p:sp>
      <p:sp>
        <p:nvSpPr>
          <p:cNvPr id="305156"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fade">
                                      <p:cBhvr>
                                        <p:cTn id="7" dur="2000"/>
                                        <p:tgtEl>
                                          <p:spTgt spid="30515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animEffect transition="in" filter="fade">
                                      <p:cBhvr>
                                        <p:cTn id="11" dur="2000"/>
                                        <p:tgtEl>
                                          <p:spTgt spid="30515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animEffect transition="in" filter="fade">
                                      <p:cBhvr>
                                        <p:cTn id="15" dur="2000"/>
                                        <p:tgtEl>
                                          <p:spTgt spid="30515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05155">
                                            <p:txEl>
                                              <p:pRg st="4" end="4"/>
                                            </p:txEl>
                                          </p:spTgt>
                                        </p:tgtEl>
                                        <p:attrNameLst>
                                          <p:attrName>style.visibility</p:attrName>
                                        </p:attrNameLst>
                                      </p:cBhvr>
                                      <p:to>
                                        <p:strVal val="visible"/>
                                      </p:to>
                                    </p:set>
                                    <p:animEffect transition="in" filter="fade">
                                      <p:cBhvr>
                                        <p:cTn id="19" dur="2000"/>
                                        <p:tgtEl>
                                          <p:spTgt spid="305155">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05155">
                                            <p:txEl>
                                              <p:pRg st="5" end="5"/>
                                            </p:txEl>
                                          </p:spTgt>
                                        </p:tgtEl>
                                        <p:attrNameLst>
                                          <p:attrName>style.visibility</p:attrName>
                                        </p:attrNameLst>
                                      </p:cBhvr>
                                      <p:to>
                                        <p:strVal val="visible"/>
                                      </p:to>
                                    </p:set>
                                    <p:animEffect transition="in" filter="fade">
                                      <p:cBhvr>
                                        <p:cTn id="23" dur="2000"/>
                                        <p:tgtEl>
                                          <p:spTgt spid="305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algn="r" eaLnBrk="1" hangingPunct="1"/>
            <a:r>
              <a:rPr lang="he-IL" smtClean="0"/>
              <a:t>הסתברות בינומית: אופן החישוב</a:t>
            </a:r>
            <a:endParaRPr lang="en-US" smtClean="0"/>
          </a:p>
        </p:txBody>
      </p:sp>
      <p:sp>
        <p:nvSpPr>
          <p:cNvPr id="306179"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הנוסחה לחישוב הסתברות בינומית</a:t>
            </a:r>
          </a:p>
          <a:p>
            <a:pPr marL="990600" lvl="1" indent="-533400" eaLnBrk="1" hangingPunct="1">
              <a:buSzTx/>
            </a:pPr>
            <a:r>
              <a:rPr lang="en-US" sz="2000" smtClean="0"/>
              <a:t>k</a:t>
            </a:r>
            <a:r>
              <a:rPr lang="he-IL" sz="2000" smtClean="0"/>
              <a:t> – הצלחות.</a:t>
            </a:r>
          </a:p>
          <a:p>
            <a:pPr marL="990600" lvl="1" indent="-533400" eaLnBrk="1" hangingPunct="1">
              <a:buSzTx/>
            </a:pPr>
            <a:r>
              <a:rPr lang="en-US" sz="2000" smtClean="0"/>
              <a:t>n</a:t>
            </a:r>
            <a:r>
              <a:rPr lang="he-IL" sz="2000" smtClean="0"/>
              <a:t> – מספר החזרות (ניסויים).</a:t>
            </a:r>
          </a:p>
          <a:p>
            <a:pPr marL="990600" lvl="1" indent="-533400" eaLnBrk="1" hangingPunct="1">
              <a:buSzTx/>
            </a:pPr>
            <a:r>
              <a:rPr lang="en-US" sz="2000" smtClean="0"/>
              <a:t>p</a:t>
            </a:r>
            <a:r>
              <a:rPr lang="he-IL" sz="2000" smtClean="0"/>
              <a:t> – ההסתברות להצלחה (בכל ניסוי). </a:t>
            </a:r>
          </a:p>
          <a:p>
            <a:pPr marL="609600" indent="-609600" eaLnBrk="1" hangingPunct="1">
              <a:buSzTx/>
            </a:pPr>
            <a:r>
              <a:rPr lang="he-IL" sz="2400" smtClean="0"/>
              <a:t>מה ההסתברות שאדם ינחש את צבעיהם של 15 קלפים מתוך 20 קלפים הנשלפים (עם החזרה) מחפיסה של 52 קלפים?</a:t>
            </a:r>
          </a:p>
          <a:p>
            <a:pPr marL="990600" lvl="1" indent="-533400" eaLnBrk="1" hangingPunct="1">
              <a:buSzTx/>
            </a:pPr>
            <a:r>
              <a:rPr lang="en-US" sz="2000" smtClean="0"/>
              <a:t>k</a:t>
            </a:r>
            <a:r>
              <a:rPr lang="he-IL" sz="2000" smtClean="0"/>
              <a:t> – 15.</a:t>
            </a:r>
          </a:p>
          <a:p>
            <a:pPr marL="990600" lvl="1" indent="-533400" eaLnBrk="1" hangingPunct="1">
              <a:buSzTx/>
            </a:pPr>
            <a:r>
              <a:rPr lang="en-US" sz="2000" smtClean="0"/>
              <a:t>n</a:t>
            </a:r>
            <a:r>
              <a:rPr lang="he-IL" sz="2000" smtClean="0"/>
              <a:t> – 20.</a:t>
            </a:r>
          </a:p>
          <a:p>
            <a:pPr marL="990600" lvl="1" indent="-533400" eaLnBrk="1" hangingPunct="1">
              <a:buSzTx/>
            </a:pPr>
            <a:r>
              <a:rPr lang="en-US" sz="2000" smtClean="0"/>
              <a:t>p</a:t>
            </a:r>
            <a:r>
              <a:rPr lang="he-IL" sz="2000" smtClean="0"/>
              <a:t> – 0.5 (יש אותו מספר של קלפים שחורים ואדומים).</a:t>
            </a:r>
          </a:p>
          <a:p>
            <a:pPr marL="990600" lvl="1" indent="-533400" eaLnBrk="1" hangingPunct="1">
              <a:buSzTx/>
            </a:pPr>
            <a:endParaRPr lang="he-IL" sz="2000" smtClean="0"/>
          </a:p>
        </p:txBody>
      </p:sp>
      <p:graphicFrame>
        <p:nvGraphicFramePr>
          <p:cNvPr id="306180" name="Object 4"/>
          <p:cNvGraphicFramePr>
            <a:graphicFrameLocks noChangeAspect="1"/>
          </p:cNvGraphicFramePr>
          <p:nvPr/>
        </p:nvGraphicFramePr>
        <p:xfrm>
          <a:off x="250825" y="2133600"/>
          <a:ext cx="4441825" cy="866775"/>
        </p:xfrm>
        <a:graphic>
          <a:graphicData uri="http://schemas.openxmlformats.org/presentationml/2006/ole">
            <p:oleObj spid="_x0000_s46082" name="משוואה" r:id="rId3" imgW="2145960" imgH="419040" progId="Equation.3">
              <p:embed/>
            </p:oleObj>
          </a:graphicData>
        </a:graphic>
      </p:graphicFrame>
      <p:graphicFrame>
        <p:nvGraphicFramePr>
          <p:cNvPr id="306181" name="Object 5"/>
          <p:cNvGraphicFramePr>
            <a:graphicFrameLocks noChangeAspect="1"/>
          </p:cNvGraphicFramePr>
          <p:nvPr/>
        </p:nvGraphicFramePr>
        <p:xfrm>
          <a:off x="541338" y="5589588"/>
          <a:ext cx="7442200" cy="542925"/>
        </p:xfrm>
        <a:graphic>
          <a:graphicData uri="http://schemas.openxmlformats.org/presentationml/2006/ole">
            <p:oleObj spid="_x0000_s46083" name="משוואה" r:id="rId4" imgW="5244840" imgH="393480" progId="Equation.3">
              <p:embed/>
            </p:oleObj>
          </a:graphicData>
        </a:graphic>
      </p:graphicFrame>
      <p:sp>
        <p:nvSpPr>
          <p:cNvPr id="306182"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fade">
                                      <p:cBhvr>
                                        <p:cTn id="7" dur="2000"/>
                                        <p:tgtEl>
                                          <p:spTgt spid="306179">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animEffect transition="in" filter="fade">
                                      <p:cBhvr>
                                        <p:cTn id="11" dur="2000"/>
                                        <p:tgtEl>
                                          <p:spTgt spid="306179">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animEffect transition="in" filter="fade">
                                      <p:cBhvr>
                                        <p:cTn id="15" dur="2000"/>
                                        <p:tgtEl>
                                          <p:spTgt spid="306179">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animEffect transition="in" filter="fade">
                                      <p:cBhvr>
                                        <p:cTn id="19" dur="2000"/>
                                        <p:tgtEl>
                                          <p:spTgt spid="306179">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06180"/>
                                        </p:tgtEl>
                                        <p:attrNameLst>
                                          <p:attrName>style.visibility</p:attrName>
                                        </p:attrNameLst>
                                      </p:cBhvr>
                                      <p:to>
                                        <p:strVal val="visible"/>
                                      </p:to>
                                    </p:set>
                                    <p:anim calcmode="lin" valueType="num">
                                      <p:cBhvr>
                                        <p:cTn id="22" dur="1000" fill="hold"/>
                                        <p:tgtEl>
                                          <p:spTgt spid="306180"/>
                                        </p:tgtEl>
                                        <p:attrNameLst>
                                          <p:attrName>ppt_w</p:attrName>
                                        </p:attrNameLst>
                                      </p:cBhvr>
                                      <p:tavLst>
                                        <p:tav tm="0">
                                          <p:val>
                                            <p:strVal val="#ppt_w*0.70"/>
                                          </p:val>
                                        </p:tav>
                                        <p:tav tm="100000">
                                          <p:val>
                                            <p:strVal val="#ppt_w"/>
                                          </p:val>
                                        </p:tav>
                                      </p:tavLst>
                                    </p:anim>
                                    <p:anim calcmode="lin" valueType="num">
                                      <p:cBhvr>
                                        <p:cTn id="23" dur="1000" fill="hold"/>
                                        <p:tgtEl>
                                          <p:spTgt spid="306180"/>
                                        </p:tgtEl>
                                        <p:attrNameLst>
                                          <p:attrName>ppt_h</p:attrName>
                                        </p:attrNameLst>
                                      </p:cBhvr>
                                      <p:tavLst>
                                        <p:tav tm="0">
                                          <p:val>
                                            <p:strVal val="#ppt_h"/>
                                          </p:val>
                                        </p:tav>
                                        <p:tav tm="100000">
                                          <p:val>
                                            <p:strVal val="#ppt_h"/>
                                          </p:val>
                                        </p:tav>
                                      </p:tavLst>
                                    </p:anim>
                                    <p:animEffect transition="in" filter="fade">
                                      <p:cBhvr>
                                        <p:cTn id="24" dur="1000"/>
                                        <p:tgtEl>
                                          <p:spTgt spid="306180"/>
                                        </p:tgtEl>
                                      </p:cBhvr>
                                    </p:animEffect>
                                  </p:childTnLst>
                                </p:cTn>
                              </p:par>
                            </p:childTnLst>
                          </p:cTn>
                        </p:par>
                        <p:par>
                          <p:cTn id="25" fill="hold">
                            <p:stCondLst>
                              <p:cond delay="9000"/>
                            </p:stCondLst>
                            <p:childTnLst>
                              <p:par>
                                <p:cTn id="26" presetID="10" presetClass="entr" presetSubtype="0" fill="hold" grpId="0" nodeType="afterEffect">
                                  <p:stCondLst>
                                    <p:cond delay="0"/>
                                  </p:stCondLst>
                                  <p:childTnLst>
                                    <p:set>
                                      <p:cBhvr>
                                        <p:cTn id="27" dur="1" fill="hold">
                                          <p:stCondLst>
                                            <p:cond delay="0"/>
                                          </p:stCondLst>
                                        </p:cTn>
                                        <p:tgtEl>
                                          <p:spTgt spid="306179">
                                            <p:txEl>
                                              <p:pRg st="4" end="4"/>
                                            </p:txEl>
                                          </p:spTgt>
                                        </p:tgtEl>
                                        <p:attrNameLst>
                                          <p:attrName>style.visibility</p:attrName>
                                        </p:attrNameLst>
                                      </p:cBhvr>
                                      <p:to>
                                        <p:strVal val="visible"/>
                                      </p:to>
                                    </p:set>
                                    <p:animEffect transition="in" filter="fade">
                                      <p:cBhvr>
                                        <p:cTn id="28" dur="2000"/>
                                        <p:tgtEl>
                                          <p:spTgt spid="306179">
                                            <p:txEl>
                                              <p:pRg st="4" end="4"/>
                                            </p:txEl>
                                          </p:spTgt>
                                        </p:tgtEl>
                                      </p:cBhvr>
                                    </p:animEffect>
                                  </p:childTnLst>
                                </p:cTn>
                              </p:par>
                            </p:childTnLst>
                          </p:cTn>
                        </p:par>
                        <p:par>
                          <p:cTn id="29" fill="hold">
                            <p:stCondLst>
                              <p:cond delay="11000"/>
                            </p:stCondLst>
                            <p:childTnLst>
                              <p:par>
                                <p:cTn id="30" presetID="10" presetClass="entr" presetSubtype="0" fill="hold" grpId="0" nodeType="afterEffect">
                                  <p:stCondLst>
                                    <p:cond delay="0"/>
                                  </p:stCondLst>
                                  <p:childTnLst>
                                    <p:set>
                                      <p:cBhvr>
                                        <p:cTn id="31" dur="1" fill="hold">
                                          <p:stCondLst>
                                            <p:cond delay="0"/>
                                          </p:stCondLst>
                                        </p:cTn>
                                        <p:tgtEl>
                                          <p:spTgt spid="306179">
                                            <p:txEl>
                                              <p:pRg st="5" end="5"/>
                                            </p:txEl>
                                          </p:spTgt>
                                        </p:tgtEl>
                                        <p:attrNameLst>
                                          <p:attrName>style.visibility</p:attrName>
                                        </p:attrNameLst>
                                      </p:cBhvr>
                                      <p:to>
                                        <p:strVal val="visible"/>
                                      </p:to>
                                    </p:set>
                                    <p:animEffect transition="in" filter="fade">
                                      <p:cBhvr>
                                        <p:cTn id="32" dur="2000"/>
                                        <p:tgtEl>
                                          <p:spTgt spid="306179">
                                            <p:txEl>
                                              <p:pRg st="5" end="5"/>
                                            </p:txEl>
                                          </p:spTgt>
                                        </p:tgtEl>
                                      </p:cBhvr>
                                    </p:animEffect>
                                  </p:childTnLst>
                                </p:cTn>
                              </p:par>
                            </p:childTnLst>
                          </p:cTn>
                        </p:par>
                        <p:par>
                          <p:cTn id="33" fill="hold">
                            <p:stCondLst>
                              <p:cond delay="13000"/>
                            </p:stCondLst>
                            <p:childTnLst>
                              <p:par>
                                <p:cTn id="34" presetID="10" presetClass="entr" presetSubtype="0" fill="hold" grpId="0" nodeType="afterEffect">
                                  <p:stCondLst>
                                    <p:cond delay="0"/>
                                  </p:stCondLst>
                                  <p:childTnLst>
                                    <p:set>
                                      <p:cBhvr>
                                        <p:cTn id="35" dur="1" fill="hold">
                                          <p:stCondLst>
                                            <p:cond delay="0"/>
                                          </p:stCondLst>
                                        </p:cTn>
                                        <p:tgtEl>
                                          <p:spTgt spid="306179">
                                            <p:txEl>
                                              <p:pRg st="6" end="6"/>
                                            </p:txEl>
                                          </p:spTgt>
                                        </p:tgtEl>
                                        <p:attrNameLst>
                                          <p:attrName>style.visibility</p:attrName>
                                        </p:attrNameLst>
                                      </p:cBhvr>
                                      <p:to>
                                        <p:strVal val="visible"/>
                                      </p:to>
                                    </p:set>
                                    <p:animEffect transition="in" filter="fade">
                                      <p:cBhvr>
                                        <p:cTn id="36" dur="2000"/>
                                        <p:tgtEl>
                                          <p:spTgt spid="306179">
                                            <p:txEl>
                                              <p:pRg st="6" end="6"/>
                                            </p:txEl>
                                          </p:spTgt>
                                        </p:tgtEl>
                                      </p:cBhvr>
                                    </p:animEffect>
                                  </p:childTnLst>
                                </p:cTn>
                              </p:par>
                            </p:childTnLst>
                          </p:cTn>
                        </p:par>
                        <p:par>
                          <p:cTn id="37" fill="hold">
                            <p:stCondLst>
                              <p:cond delay="15000"/>
                            </p:stCondLst>
                            <p:childTnLst>
                              <p:par>
                                <p:cTn id="38" presetID="10" presetClass="entr" presetSubtype="0" fill="hold" grpId="0" nodeType="afterEffect">
                                  <p:stCondLst>
                                    <p:cond delay="0"/>
                                  </p:stCondLst>
                                  <p:childTnLst>
                                    <p:set>
                                      <p:cBhvr>
                                        <p:cTn id="39" dur="1" fill="hold">
                                          <p:stCondLst>
                                            <p:cond delay="0"/>
                                          </p:stCondLst>
                                        </p:cTn>
                                        <p:tgtEl>
                                          <p:spTgt spid="306179">
                                            <p:txEl>
                                              <p:pRg st="7" end="7"/>
                                            </p:txEl>
                                          </p:spTgt>
                                        </p:tgtEl>
                                        <p:attrNameLst>
                                          <p:attrName>style.visibility</p:attrName>
                                        </p:attrNameLst>
                                      </p:cBhvr>
                                      <p:to>
                                        <p:strVal val="visible"/>
                                      </p:to>
                                    </p:set>
                                    <p:animEffect transition="in" filter="fade">
                                      <p:cBhvr>
                                        <p:cTn id="40" dur="2000"/>
                                        <p:tgtEl>
                                          <p:spTgt spid="306179">
                                            <p:txEl>
                                              <p:pRg st="7" end="7"/>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06181"/>
                                        </p:tgtEl>
                                        <p:attrNameLst>
                                          <p:attrName>style.visibility</p:attrName>
                                        </p:attrNameLst>
                                      </p:cBhvr>
                                      <p:to>
                                        <p:strVal val="visible"/>
                                      </p:to>
                                    </p:set>
                                    <p:anim calcmode="lin" valueType="num">
                                      <p:cBhvr>
                                        <p:cTn id="43" dur="1000" fill="hold"/>
                                        <p:tgtEl>
                                          <p:spTgt spid="306181"/>
                                        </p:tgtEl>
                                        <p:attrNameLst>
                                          <p:attrName>ppt_w</p:attrName>
                                        </p:attrNameLst>
                                      </p:cBhvr>
                                      <p:tavLst>
                                        <p:tav tm="0">
                                          <p:val>
                                            <p:strVal val="#ppt_w*0.70"/>
                                          </p:val>
                                        </p:tav>
                                        <p:tav tm="100000">
                                          <p:val>
                                            <p:strVal val="#ppt_w"/>
                                          </p:val>
                                        </p:tav>
                                      </p:tavLst>
                                    </p:anim>
                                    <p:anim calcmode="lin" valueType="num">
                                      <p:cBhvr>
                                        <p:cTn id="44" dur="1000" fill="hold"/>
                                        <p:tgtEl>
                                          <p:spTgt spid="306181"/>
                                        </p:tgtEl>
                                        <p:attrNameLst>
                                          <p:attrName>ppt_h</p:attrName>
                                        </p:attrNameLst>
                                      </p:cBhvr>
                                      <p:tavLst>
                                        <p:tav tm="0">
                                          <p:val>
                                            <p:strVal val="#ppt_h"/>
                                          </p:val>
                                        </p:tav>
                                        <p:tav tm="100000">
                                          <p:val>
                                            <p:strVal val="#ppt_h"/>
                                          </p:val>
                                        </p:tav>
                                      </p:tavLst>
                                    </p:anim>
                                    <p:animEffect transition="in" filter="fade">
                                      <p:cBhvr>
                                        <p:cTn id="45" dur="1000"/>
                                        <p:tgtEl>
                                          <p:spTgt spid="30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algn="r" eaLnBrk="1" hangingPunct="1"/>
            <a:r>
              <a:rPr lang="he-IL" smtClean="0"/>
              <a:t>הסתברות בינומית: דוגמאות</a:t>
            </a:r>
            <a:endParaRPr lang="en-US" smtClean="0"/>
          </a:p>
        </p:txBody>
      </p:sp>
      <p:sp>
        <p:nvSpPr>
          <p:cNvPr id="307203"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באוכלוסייה 60% תומכים בקואליציה ו – 40% באופוזיציה. בוחרים מהאוכלוסייה 8 אנשים לעמוד בוועד השכונה. </a:t>
            </a:r>
          </a:p>
          <a:p>
            <a:pPr marL="990600" lvl="1" indent="-533400" eaLnBrk="1" hangingPunct="1">
              <a:buSzTx/>
            </a:pPr>
            <a:r>
              <a:rPr lang="he-IL" sz="2000" smtClean="0"/>
              <a:t>מה ההסתברות שיהיה רוב לקואליציה בוועד?</a:t>
            </a:r>
          </a:p>
          <a:p>
            <a:pPr marL="1371600" lvl="2" indent="-457200" eaLnBrk="1" hangingPunct="1">
              <a:buSzTx/>
            </a:pPr>
            <a:r>
              <a:rPr lang="en-US" sz="1800" smtClean="0"/>
              <a:t>k</a:t>
            </a:r>
            <a:r>
              <a:rPr lang="he-IL" sz="1800" smtClean="0"/>
              <a:t>&gt;4, (5, 6, 7, 8).</a:t>
            </a:r>
          </a:p>
          <a:p>
            <a:pPr marL="1371600" lvl="2" indent="-457200" eaLnBrk="1" hangingPunct="1">
              <a:buSzTx/>
            </a:pPr>
            <a:r>
              <a:rPr lang="en-US" sz="1800" smtClean="0"/>
              <a:t>n</a:t>
            </a:r>
            <a:r>
              <a:rPr lang="he-IL" sz="1800" smtClean="0"/>
              <a:t> – 8.</a:t>
            </a:r>
          </a:p>
          <a:p>
            <a:pPr marL="1371600" lvl="2" indent="-457200" eaLnBrk="1" hangingPunct="1">
              <a:buSzTx/>
            </a:pPr>
            <a:r>
              <a:rPr lang="en-US" sz="1800" smtClean="0"/>
              <a:t>p</a:t>
            </a:r>
            <a:r>
              <a:rPr lang="he-IL" sz="1800" smtClean="0"/>
              <a:t> – 0.6 (60%).</a:t>
            </a:r>
          </a:p>
          <a:p>
            <a:pPr marL="1371600" lvl="2" indent="-457200" eaLnBrk="1" hangingPunct="1">
              <a:buSzTx/>
            </a:pPr>
            <a:endParaRPr lang="he-IL" sz="1800" smtClean="0"/>
          </a:p>
          <a:p>
            <a:pPr marL="1371600" lvl="2" indent="-457200" eaLnBrk="1" hangingPunct="1">
              <a:buSzTx/>
            </a:pPr>
            <a:endParaRPr lang="he-IL" sz="1800" smtClean="0"/>
          </a:p>
          <a:p>
            <a:pPr marL="1371600" lvl="2" indent="-457200" eaLnBrk="1" hangingPunct="1">
              <a:buSzTx/>
            </a:pPr>
            <a:endParaRPr lang="he-IL" sz="1800" smtClean="0"/>
          </a:p>
          <a:p>
            <a:pPr marL="1371600" lvl="2" indent="-457200" eaLnBrk="1" hangingPunct="1">
              <a:buSzTx/>
            </a:pPr>
            <a:endParaRPr lang="he-IL" sz="1800" smtClean="0"/>
          </a:p>
          <a:p>
            <a:pPr marL="990600" lvl="1" indent="-533400" eaLnBrk="1" hangingPunct="1">
              <a:buSzTx/>
            </a:pPr>
            <a:r>
              <a:rPr lang="he-IL" sz="2000" smtClean="0"/>
              <a:t>מה ההסתברות שלקואליציה לא יהיה רוב בוועד?</a:t>
            </a:r>
          </a:p>
          <a:p>
            <a:pPr marL="1371600" lvl="2" indent="-457200" eaLnBrk="1" hangingPunct="1">
              <a:buSzTx/>
            </a:pPr>
            <a:r>
              <a:rPr lang="en-US" sz="1800" smtClean="0"/>
              <a:t>1-0.60=0.40</a:t>
            </a:r>
            <a:endParaRPr lang="he-IL" sz="1800" smtClean="0"/>
          </a:p>
          <a:p>
            <a:pPr marL="990600" lvl="1" indent="-533400" eaLnBrk="1" hangingPunct="1">
              <a:buSzTx/>
            </a:pPr>
            <a:endParaRPr lang="he-IL" sz="2000" smtClean="0"/>
          </a:p>
        </p:txBody>
      </p:sp>
      <p:graphicFrame>
        <p:nvGraphicFramePr>
          <p:cNvPr id="307204" name="Object 4"/>
          <p:cNvGraphicFramePr>
            <a:graphicFrameLocks noChangeAspect="1"/>
          </p:cNvGraphicFramePr>
          <p:nvPr/>
        </p:nvGraphicFramePr>
        <p:xfrm>
          <a:off x="179388" y="2492375"/>
          <a:ext cx="3203575" cy="625475"/>
        </p:xfrm>
        <a:graphic>
          <a:graphicData uri="http://schemas.openxmlformats.org/presentationml/2006/ole">
            <p:oleObj spid="_x0000_s47106" name="משוואה" r:id="rId3" imgW="2145960" imgH="419040" progId="Equation.3">
              <p:embed/>
            </p:oleObj>
          </a:graphicData>
        </a:graphic>
      </p:graphicFrame>
      <p:graphicFrame>
        <p:nvGraphicFramePr>
          <p:cNvPr id="307205" name="Object 5"/>
          <p:cNvGraphicFramePr>
            <a:graphicFrameLocks noChangeAspect="1"/>
          </p:cNvGraphicFramePr>
          <p:nvPr/>
        </p:nvGraphicFramePr>
        <p:xfrm>
          <a:off x="260350" y="3284538"/>
          <a:ext cx="5603875" cy="2232025"/>
        </p:xfrm>
        <a:graphic>
          <a:graphicData uri="http://schemas.openxmlformats.org/presentationml/2006/ole">
            <p:oleObj spid="_x0000_s47107" name="Equation" r:id="rId4" imgW="3949560" imgH="1828800" progId="Equation.3">
              <p:embed/>
            </p:oleObj>
          </a:graphicData>
        </a:graphic>
      </p:graphicFrame>
      <p:sp>
        <p:nvSpPr>
          <p:cNvPr id="307206"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2000"/>
                                        <p:tgtEl>
                                          <p:spTgt spid="30720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307204"/>
                                        </p:tgtEl>
                                        <p:attrNameLst>
                                          <p:attrName>style.visibility</p:attrName>
                                        </p:attrNameLst>
                                      </p:cBhvr>
                                      <p:to>
                                        <p:strVal val="visible"/>
                                      </p:to>
                                    </p:set>
                                    <p:anim calcmode="lin" valueType="num">
                                      <p:cBhvr>
                                        <p:cTn id="10" dur="1000" fill="hold"/>
                                        <p:tgtEl>
                                          <p:spTgt spid="307204"/>
                                        </p:tgtEl>
                                        <p:attrNameLst>
                                          <p:attrName>ppt_w</p:attrName>
                                        </p:attrNameLst>
                                      </p:cBhvr>
                                      <p:tavLst>
                                        <p:tav tm="0">
                                          <p:val>
                                            <p:strVal val="#ppt_w*0.70"/>
                                          </p:val>
                                        </p:tav>
                                        <p:tav tm="100000">
                                          <p:val>
                                            <p:strVal val="#ppt_w"/>
                                          </p:val>
                                        </p:tav>
                                      </p:tavLst>
                                    </p:anim>
                                    <p:anim calcmode="lin" valueType="num">
                                      <p:cBhvr>
                                        <p:cTn id="11" dur="1000" fill="hold"/>
                                        <p:tgtEl>
                                          <p:spTgt spid="307204"/>
                                        </p:tgtEl>
                                        <p:attrNameLst>
                                          <p:attrName>ppt_h</p:attrName>
                                        </p:attrNameLst>
                                      </p:cBhvr>
                                      <p:tavLst>
                                        <p:tav tm="0">
                                          <p:val>
                                            <p:strVal val="#ppt_h"/>
                                          </p:val>
                                        </p:tav>
                                        <p:tav tm="100000">
                                          <p:val>
                                            <p:strVal val="#ppt_h"/>
                                          </p:val>
                                        </p:tav>
                                      </p:tavLst>
                                    </p:anim>
                                    <p:animEffect transition="in" filter="fade">
                                      <p:cBhvr>
                                        <p:cTn id="12" dur="1000"/>
                                        <p:tgtEl>
                                          <p:spTgt spid="307204"/>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07203">
                                            <p:txEl>
                                              <p:pRg st="1" end="1"/>
                                            </p:txEl>
                                          </p:spTgt>
                                        </p:tgtEl>
                                        <p:attrNameLst>
                                          <p:attrName>style.visibility</p:attrName>
                                        </p:attrNameLst>
                                      </p:cBhvr>
                                      <p:to>
                                        <p:strVal val="visible"/>
                                      </p:to>
                                    </p:set>
                                    <p:animEffect transition="in" filter="fade">
                                      <p:cBhvr>
                                        <p:cTn id="16" dur="2000"/>
                                        <p:tgtEl>
                                          <p:spTgt spid="3072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203">
                                            <p:txEl>
                                              <p:pRg st="2" end="2"/>
                                            </p:txEl>
                                          </p:spTgt>
                                        </p:tgtEl>
                                        <p:attrNameLst>
                                          <p:attrName>style.visibility</p:attrName>
                                        </p:attrNameLst>
                                      </p:cBhvr>
                                      <p:to>
                                        <p:strVal val="visible"/>
                                      </p:to>
                                    </p:set>
                                    <p:animEffect transition="in" filter="fade">
                                      <p:cBhvr>
                                        <p:cTn id="21" dur="2000"/>
                                        <p:tgtEl>
                                          <p:spTgt spid="30720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7203">
                                            <p:txEl>
                                              <p:pRg st="3" end="3"/>
                                            </p:txEl>
                                          </p:spTgt>
                                        </p:tgtEl>
                                        <p:attrNameLst>
                                          <p:attrName>style.visibility</p:attrName>
                                        </p:attrNameLst>
                                      </p:cBhvr>
                                      <p:to>
                                        <p:strVal val="visible"/>
                                      </p:to>
                                    </p:set>
                                    <p:animEffect transition="in" filter="fade">
                                      <p:cBhvr>
                                        <p:cTn id="25" dur="2000"/>
                                        <p:tgtEl>
                                          <p:spTgt spid="307203">
                                            <p:txEl>
                                              <p:pRg st="3" end="3"/>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7203">
                                            <p:txEl>
                                              <p:pRg st="4" end="4"/>
                                            </p:txEl>
                                          </p:spTgt>
                                        </p:tgtEl>
                                        <p:attrNameLst>
                                          <p:attrName>style.visibility</p:attrName>
                                        </p:attrNameLst>
                                      </p:cBhvr>
                                      <p:to>
                                        <p:strVal val="visible"/>
                                      </p:to>
                                    </p:set>
                                    <p:animEffect transition="in" filter="fade">
                                      <p:cBhvr>
                                        <p:cTn id="29" dur="2000"/>
                                        <p:tgtEl>
                                          <p:spTgt spid="30720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07205"/>
                                        </p:tgtEl>
                                        <p:attrNameLst>
                                          <p:attrName>style.visibility</p:attrName>
                                        </p:attrNameLst>
                                      </p:cBhvr>
                                      <p:to>
                                        <p:strVal val="visible"/>
                                      </p:to>
                                    </p:set>
                                    <p:anim calcmode="lin" valueType="num">
                                      <p:cBhvr>
                                        <p:cTn id="32" dur="1000" fill="hold"/>
                                        <p:tgtEl>
                                          <p:spTgt spid="307205"/>
                                        </p:tgtEl>
                                        <p:attrNameLst>
                                          <p:attrName>ppt_w</p:attrName>
                                        </p:attrNameLst>
                                      </p:cBhvr>
                                      <p:tavLst>
                                        <p:tav tm="0">
                                          <p:val>
                                            <p:strVal val="#ppt_w*0.70"/>
                                          </p:val>
                                        </p:tav>
                                        <p:tav tm="100000">
                                          <p:val>
                                            <p:strVal val="#ppt_w"/>
                                          </p:val>
                                        </p:tav>
                                      </p:tavLst>
                                    </p:anim>
                                    <p:anim calcmode="lin" valueType="num">
                                      <p:cBhvr>
                                        <p:cTn id="33" dur="1000" fill="hold"/>
                                        <p:tgtEl>
                                          <p:spTgt spid="307205"/>
                                        </p:tgtEl>
                                        <p:attrNameLst>
                                          <p:attrName>ppt_h</p:attrName>
                                        </p:attrNameLst>
                                      </p:cBhvr>
                                      <p:tavLst>
                                        <p:tav tm="0">
                                          <p:val>
                                            <p:strVal val="#ppt_h"/>
                                          </p:val>
                                        </p:tav>
                                        <p:tav tm="100000">
                                          <p:val>
                                            <p:strVal val="#ppt_h"/>
                                          </p:val>
                                        </p:tav>
                                      </p:tavLst>
                                    </p:anim>
                                    <p:animEffect transition="in" filter="fade">
                                      <p:cBhvr>
                                        <p:cTn id="34" dur="1000"/>
                                        <p:tgtEl>
                                          <p:spTgt spid="30720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7203">
                                            <p:txEl>
                                              <p:pRg st="9" end="9"/>
                                            </p:txEl>
                                          </p:spTgt>
                                        </p:tgtEl>
                                        <p:attrNameLst>
                                          <p:attrName>style.visibility</p:attrName>
                                        </p:attrNameLst>
                                      </p:cBhvr>
                                      <p:to>
                                        <p:strVal val="visible"/>
                                      </p:to>
                                    </p:set>
                                    <p:animEffect transition="in" filter="fade">
                                      <p:cBhvr>
                                        <p:cTn id="39" dur="2000"/>
                                        <p:tgtEl>
                                          <p:spTgt spid="30720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7203">
                                            <p:txEl>
                                              <p:pRg st="10" end="10"/>
                                            </p:txEl>
                                          </p:spTgt>
                                        </p:tgtEl>
                                        <p:attrNameLst>
                                          <p:attrName>style.visibility</p:attrName>
                                        </p:attrNameLst>
                                      </p:cBhvr>
                                      <p:to>
                                        <p:strVal val="visible"/>
                                      </p:to>
                                    </p:set>
                                    <p:animEffect transition="in" filter="fade">
                                      <p:cBhvr>
                                        <p:cTn id="44" dur="2000"/>
                                        <p:tgtEl>
                                          <p:spTgt spid="307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algn="r" eaLnBrk="1" hangingPunct="1"/>
            <a:r>
              <a:rPr lang="he-IL" smtClean="0"/>
              <a:t>הסתברות בינומית: דוגמאות (2)</a:t>
            </a:r>
            <a:endParaRPr lang="en-US" smtClean="0"/>
          </a:p>
        </p:txBody>
      </p:sp>
      <p:sp>
        <p:nvSpPr>
          <p:cNvPr id="308227"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על מנת להקים נבחרת כדורסל בוחרים 10 אנשים מאוכלוסייה שבה 10% מהאנשים שחקני כדורסל. </a:t>
            </a:r>
          </a:p>
          <a:p>
            <a:pPr marL="990600" lvl="1" indent="-533400" eaLnBrk="1" hangingPunct="1">
              <a:buSzTx/>
            </a:pPr>
            <a:r>
              <a:rPr lang="he-IL" sz="2000" smtClean="0"/>
              <a:t>מה ההסתברות שלא יהיה אף שחקן כדורסל בנבחרת?</a:t>
            </a:r>
          </a:p>
          <a:p>
            <a:pPr marL="1371600" lvl="2" indent="-457200" eaLnBrk="1" hangingPunct="1">
              <a:buSzTx/>
            </a:pPr>
            <a:r>
              <a:rPr lang="en-US" sz="1800" smtClean="0"/>
              <a:t>k</a:t>
            </a:r>
            <a:r>
              <a:rPr lang="he-IL" sz="1800" smtClean="0"/>
              <a:t> – 0.</a:t>
            </a:r>
          </a:p>
          <a:p>
            <a:pPr marL="1371600" lvl="2" indent="-457200" eaLnBrk="1" hangingPunct="1">
              <a:buSzTx/>
            </a:pPr>
            <a:r>
              <a:rPr lang="en-US" sz="1800" smtClean="0"/>
              <a:t>n</a:t>
            </a:r>
            <a:r>
              <a:rPr lang="he-IL" sz="1800" smtClean="0"/>
              <a:t> – 10.</a:t>
            </a:r>
          </a:p>
          <a:p>
            <a:pPr marL="1371600" lvl="2" indent="-457200" eaLnBrk="1" hangingPunct="1">
              <a:buSzTx/>
            </a:pPr>
            <a:r>
              <a:rPr lang="en-US" sz="1800" smtClean="0"/>
              <a:t>p</a:t>
            </a:r>
            <a:r>
              <a:rPr lang="he-IL" sz="1800" smtClean="0"/>
              <a:t> – 0.1 (10%).</a:t>
            </a:r>
          </a:p>
          <a:p>
            <a:pPr marL="990600" lvl="1" indent="-533400" eaLnBrk="1" hangingPunct="1">
              <a:buSzTx/>
            </a:pPr>
            <a:r>
              <a:rPr lang="he-IL" sz="2000" smtClean="0"/>
              <a:t>מה ההסתברות שיהיו בדיוק 2 שחקנים?</a:t>
            </a:r>
          </a:p>
          <a:p>
            <a:pPr marL="990600" lvl="1" indent="-533400" eaLnBrk="1" hangingPunct="1">
              <a:buSzTx/>
            </a:pPr>
            <a:endParaRPr lang="he-IL" sz="2000" smtClean="0"/>
          </a:p>
          <a:p>
            <a:pPr marL="990600" lvl="1" indent="-533400" eaLnBrk="1" hangingPunct="1">
              <a:buSzTx/>
            </a:pPr>
            <a:endParaRPr lang="he-IL" sz="2000" smtClean="0"/>
          </a:p>
          <a:p>
            <a:pPr marL="990600" lvl="1" indent="-533400" eaLnBrk="1" hangingPunct="1">
              <a:buSzTx/>
            </a:pPr>
            <a:r>
              <a:rPr lang="he-IL" sz="2000" smtClean="0"/>
              <a:t>מה ההסתברות שיהיה לפחות שחקן כדורסל אחד?</a:t>
            </a:r>
          </a:p>
          <a:p>
            <a:pPr marL="1371600" lvl="2" indent="-457200" eaLnBrk="1" hangingPunct="1">
              <a:buSzTx/>
            </a:pPr>
            <a:r>
              <a:rPr lang="he-IL" sz="1800" smtClean="0"/>
              <a:t>המשלים של 'לא יהיה אף שחקן כדורסל' </a:t>
            </a:r>
            <a:r>
              <a:rPr lang="en-US" sz="1800" smtClean="0"/>
              <a:t>1-0.3487=0.6513</a:t>
            </a:r>
            <a:endParaRPr lang="he-IL" sz="1800" smtClean="0"/>
          </a:p>
          <a:p>
            <a:pPr marL="990600" lvl="1" indent="-533400" eaLnBrk="1" hangingPunct="1">
              <a:buSzTx/>
            </a:pPr>
            <a:endParaRPr lang="he-IL" sz="2000" smtClean="0"/>
          </a:p>
        </p:txBody>
      </p:sp>
      <p:graphicFrame>
        <p:nvGraphicFramePr>
          <p:cNvPr id="308228" name="Object 4"/>
          <p:cNvGraphicFramePr>
            <a:graphicFrameLocks noChangeAspect="1"/>
          </p:cNvGraphicFramePr>
          <p:nvPr/>
        </p:nvGraphicFramePr>
        <p:xfrm>
          <a:off x="179388" y="2420938"/>
          <a:ext cx="2879725" cy="561975"/>
        </p:xfrm>
        <a:graphic>
          <a:graphicData uri="http://schemas.openxmlformats.org/presentationml/2006/ole">
            <p:oleObj spid="_x0000_s48130" name="משוואה" r:id="rId3" imgW="2145960" imgH="419040" progId="Equation.3">
              <p:embed/>
            </p:oleObj>
          </a:graphicData>
        </a:graphic>
      </p:graphicFrame>
      <p:graphicFrame>
        <p:nvGraphicFramePr>
          <p:cNvPr id="308229" name="Object 5"/>
          <p:cNvGraphicFramePr>
            <a:graphicFrameLocks noChangeAspect="1"/>
          </p:cNvGraphicFramePr>
          <p:nvPr/>
        </p:nvGraphicFramePr>
        <p:xfrm>
          <a:off x="188913" y="3284538"/>
          <a:ext cx="5006975" cy="481012"/>
        </p:xfrm>
        <a:graphic>
          <a:graphicData uri="http://schemas.openxmlformats.org/presentationml/2006/ole">
            <p:oleObj spid="_x0000_s48131" name="משוואה" r:id="rId4" imgW="3530520" imgH="393480" progId="Equation.3">
              <p:embed/>
            </p:oleObj>
          </a:graphicData>
        </a:graphic>
      </p:graphicFrame>
      <p:graphicFrame>
        <p:nvGraphicFramePr>
          <p:cNvPr id="308230" name="Object 6"/>
          <p:cNvGraphicFramePr>
            <a:graphicFrameLocks noChangeAspect="1"/>
          </p:cNvGraphicFramePr>
          <p:nvPr/>
        </p:nvGraphicFramePr>
        <p:xfrm>
          <a:off x="296863" y="4581525"/>
          <a:ext cx="5099050" cy="481013"/>
        </p:xfrm>
        <a:graphic>
          <a:graphicData uri="http://schemas.openxmlformats.org/presentationml/2006/ole">
            <p:oleObj spid="_x0000_s48132" name="משוואה" r:id="rId5" imgW="3593880" imgH="393480" progId="Equation.3">
              <p:embed/>
            </p:oleObj>
          </a:graphicData>
        </a:graphic>
      </p:graphicFrame>
      <p:sp>
        <p:nvSpPr>
          <p:cNvPr id="308231" name="AutoShape 7">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8228"/>
                                        </p:tgtEl>
                                        <p:attrNameLst>
                                          <p:attrName>style.visibility</p:attrName>
                                        </p:attrNameLst>
                                      </p:cBhvr>
                                      <p:to>
                                        <p:strVal val="visible"/>
                                      </p:to>
                                    </p:set>
                                    <p:anim calcmode="lin" valueType="num">
                                      <p:cBhvr>
                                        <p:cTn id="7" dur="1000" fill="hold"/>
                                        <p:tgtEl>
                                          <p:spTgt spid="308228"/>
                                        </p:tgtEl>
                                        <p:attrNameLst>
                                          <p:attrName>ppt_w</p:attrName>
                                        </p:attrNameLst>
                                      </p:cBhvr>
                                      <p:tavLst>
                                        <p:tav tm="0">
                                          <p:val>
                                            <p:strVal val="#ppt_w*0.70"/>
                                          </p:val>
                                        </p:tav>
                                        <p:tav tm="100000">
                                          <p:val>
                                            <p:strVal val="#ppt_w"/>
                                          </p:val>
                                        </p:tav>
                                      </p:tavLst>
                                    </p:anim>
                                    <p:anim calcmode="lin" valueType="num">
                                      <p:cBhvr>
                                        <p:cTn id="8" dur="1000" fill="hold"/>
                                        <p:tgtEl>
                                          <p:spTgt spid="308228"/>
                                        </p:tgtEl>
                                        <p:attrNameLst>
                                          <p:attrName>ppt_h</p:attrName>
                                        </p:attrNameLst>
                                      </p:cBhvr>
                                      <p:tavLst>
                                        <p:tav tm="0">
                                          <p:val>
                                            <p:strVal val="#ppt_h"/>
                                          </p:val>
                                        </p:tav>
                                        <p:tav tm="100000">
                                          <p:val>
                                            <p:strVal val="#ppt_h"/>
                                          </p:val>
                                        </p:tav>
                                      </p:tavLst>
                                    </p:anim>
                                    <p:animEffect transition="in" filter="fade">
                                      <p:cBhvr>
                                        <p:cTn id="9" dur="1000"/>
                                        <p:tgtEl>
                                          <p:spTgt spid="30822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8227">
                                            <p:txEl>
                                              <p:pRg st="0" end="0"/>
                                            </p:txEl>
                                          </p:spTgt>
                                        </p:tgtEl>
                                        <p:attrNameLst>
                                          <p:attrName>style.visibility</p:attrName>
                                        </p:attrNameLst>
                                      </p:cBhvr>
                                      <p:to>
                                        <p:strVal val="visible"/>
                                      </p:to>
                                    </p:set>
                                    <p:animEffect transition="in" filter="fade">
                                      <p:cBhvr>
                                        <p:cTn id="13" dur="2000"/>
                                        <p:tgtEl>
                                          <p:spTgt spid="308227">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08227">
                                            <p:txEl>
                                              <p:pRg st="1" end="1"/>
                                            </p:txEl>
                                          </p:spTgt>
                                        </p:tgtEl>
                                        <p:attrNameLst>
                                          <p:attrName>style.visibility</p:attrName>
                                        </p:attrNameLst>
                                      </p:cBhvr>
                                      <p:to>
                                        <p:strVal val="visible"/>
                                      </p:to>
                                    </p:set>
                                    <p:animEffect transition="in" filter="fade">
                                      <p:cBhvr>
                                        <p:cTn id="17" dur="2000"/>
                                        <p:tgtEl>
                                          <p:spTgt spid="308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227">
                                            <p:txEl>
                                              <p:pRg st="2" end="2"/>
                                            </p:txEl>
                                          </p:spTgt>
                                        </p:tgtEl>
                                        <p:attrNameLst>
                                          <p:attrName>style.visibility</p:attrName>
                                        </p:attrNameLst>
                                      </p:cBhvr>
                                      <p:to>
                                        <p:strVal val="visible"/>
                                      </p:to>
                                    </p:set>
                                    <p:animEffect transition="in" filter="fade">
                                      <p:cBhvr>
                                        <p:cTn id="22" dur="2000"/>
                                        <p:tgtEl>
                                          <p:spTgt spid="308227">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8227">
                                            <p:txEl>
                                              <p:pRg st="3" end="3"/>
                                            </p:txEl>
                                          </p:spTgt>
                                        </p:tgtEl>
                                        <p:attrNameLst>
                                          <p:attrName>style.visibility</p:attrName>
                                        </p:attrNameLst>
                                      </p:cBhvr>
                                      <p:to>
                                        <p:strVal val="visible"/>
                                      </p:to>
                                    </p:set>
                                    <p:animEffect transition="in" filter="fade">
                                      <p:cBhvr>
                                        <p:cTn id="26" dur="2000"/>
                                        <p:tgtEl>
                                          <p:spTgt spid="308227">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08227">
                                            <p:txEl>
                                              <p:pRg st="4" end="4"/>
                                            </p:txEl>
                                          </p:spTgt>
                                        </p:tgtEl>
                                        <p:attrNameLst>
                                          <p:attrName>style.visibility</p:attrName>
                                        </p:attrNameLst>
                                      </p:cBhvr>
                                      <p:to>
                                        <p:strVal val="visible"/>
                                      </p:to>
                                    </p:set>
                                    <p:animEffect transition="in" filter="fade">
                                      <p:cBhvr>
                                        <p:cTn id="30" dur="2000"/>
                                        <p:tgtEl>
                                          <p:spTgt spid="308227">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08229"/>
                                        </p:tgtEl>
                                        <p:attrNameLst>
                                          <p:attrName>style.visibility</p:attrName>
                                        </p:attrNameLst>
                                      </p:cBhvr>
                                      <p:to>
                                        <p:strVal val="visible"/>
                                      </p:to>
                                    </p:set>
                                    <p:anim calcmode="lin" valueType="num">
                                      <p:cBhvr>
                                        <p:cTn id="33" dur="1000" fill="hold"/>
                                        <p:tgtEl>
                                          <p:spTgt spid="308229"/>
                                        </p:tgtEl>
                                        <p:attrNameLst>
                                          <p:attrName>ppt_w</p:attrName>
                                        </p:attrNameLst>
                                      </p:cBhvr>
                                      <p:tavLst>
                                        <p:tav tm="0">
                                          <p:val>
                                            <p:strVal val="#ppt_w*0.70"/>
                                          </p:val>
                                        </p:tav>
                                        <p:tav tm="100000">
                                          <p:val>
                                            <p:strVal val="#ppt_w"/>
                                          </p:val>
                                        </p:tav>
                                      </p:tavLst>
                                    </p:anim>
                                    <p:anim calcmode="lin" valueType="num">
                                      <p:cBhvr>
                                        <p:cTn id="34" dur="1000" fill="hold"/>
                                        <p:tgtEl>
                                          <p:spTgt spid="308229"/>
                                        </p:tgtEl>
                                        <p:attrNameLst>
                                          <p:attrName>ppt_h</p:attrName>
                                        </p:attrNameLst>
                                      </p:cBhvr>
                                      <p:tavLst>
                                        <p:tav tm="0">
                                          <p:val>
                                            <p:strVal val="#ppt_h"/>
                                          </p:val>
                                        </p:tav>
                                        <p:tav tm="100000">
                                          <p:val>
                                            <p:strVal val="#ppt_h"/>
                                          </p:val>
                                        </p:tav>
                                      </p:tavLst>
                                    </p:anim>
                                    <p:animEffect transition="in" filter="fade">
                                      <p:cBhvr>
                                        <p:cTn id="35" dur="1000"/>
                                        <p:tgtEl>
                                          <p:spTgt spid="308229"/>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08227">
                                            <p:txEl>
                                              <p:pRg st="5" end="5"/>
                                            </p:txEl>
                                          </p:spTgt>
                                        </p:tgtEl>
                                        <p:attrNameLst>
                                          <p:attrName>style.visibility</p:attrName>
                                        </p:attrNameLst>
                                      </p:cBhvr>
                                      <p:to>
                                        <p:strVal val="visible"/>
                                      </p:to>
                                    </p:set>
                                    <p:animEffect transition="in" filter="fade">
                                      <p:cBhvr>
                                        <p:cTn id="39" dur="2000"/>
                                        <p:tgtEl>
                                          <p:spTgt spid="3082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308230"/>
                                        </p:tgtEl>
                                        <p:attrNameLst>
                                          <p:attrName>style.visibility</p:attrName>
                                        </p:attrNameLst>
                                      </p:cBhvr>
                                      <p:to>
                                        <p:strVal val="visible"/>
                                      </p:to>
                                    </p:set>
                                    <p:anim calcmode="lin" valueType="num">
                                      <p:cBhvr>
                                        <p:cTn id="44" dur="1000" fill="hold"/>
                                        <p:tgtEl>
                                          <p:spTgt spid="308230"/>
                                        </p:tgtEl>
                                        <p:attrNameLst>
                                          <p:attrName>ppt_w</p:attrName>
                                        </p:attrNameLst>
                                      </p:cBhvr>
                                      <p:tavLst>
                                        <p:tav tm="0">
                                          <p:val>
                                            <p:strVal val="#ppt_w*0.70"/>
                                          </p:val>
                                        </p:tav>
                                        <p:tav tm="100000">
                                          <p:val>
                                            <p:strVal val="#ppt_w"/>
                                          </p:val>
                                        </p:tav>
                                      </p:tavLst>
                                    </p:anim>
                                    <p:anim calcmode="lin" valueType="num">
                                      <p:cBhvr>
                                        <p:cTn id="45" dur="1000" fill="hold"/>
                                        <p:tgtEl>
                                          <p:spTgt spid="308230"/>
                                        </p:tgtEl>
                                        <p:attrNameLst>
                                          <p:attrName>ppt_h</p:attrName>
                                        </p:attrNameLst>
                                      </p:cBhvr>
                                      <p:tavLst>
                                        <p:tav tm="0">
                                          <p:val>
                                            <p:strVal val="#ppt_h"/>
                                          </p:val>
                                        </p:tav>
                                        <p:tav tm="100000">
                                          <p:val>
                                            <p:strVal val="#ppt_h"/>
                                          </p:val>
                                        </p:tav>
                                      </p:tavLst>
                                    </p:anim>
                                    <p:animEffect transition="in" filter="fade">
                                      <p:cBhvr>
                                        <p:cTn id="46" dur="1000"/>
                                        <p:tgtEl>
                                          <p:spTgt spid="30823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08227">
                                            <p:txEl>
                                              <p:pRg st="8" end="8"/>
                                            </p:txEl>
                                          </p:spTgt>
                                        </p:tgtEl>
                                        <p:attrNameLst>
                                          <p:attrName>style.visibility</p:attrName>
                                        </p:attrNameLst>
                                      </p:cBhvr>
                                      <p:to>
                                        <p:strVal val="visible"/>
                                      </p:to>
                                    </p:set>
                                    <p:animEffect transition="in" filter="fade">
                                      <p:cBhvr>
                                        <p:cTn id="50" dur="2000"/>
                                        <p:tgtEl>
                                          <p:spTgt spid="30822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8227">
                                            <p:txEl>
                                              <p:pRg st="9" end="9"/>
                                            </p:txEl>
                                          </p:spTgt>
                                        </p:tgtEl>
                                        <p:attrNameLst>
                                          <p:attrName>style.visibility</p:attrName>
                                        </p:attrNameLst>
                                      </p:cBhvr>
                                      <p:to>
                                        <p:strVal val="visible"/>
                                      </p:to>
                                    </p:set>
                                    <p:animEffect transition="in" filter="fade">
                                      <p:cBhvr>
                                        <p:cTn id="55" dur="2000"/>
                                        <p:tgtEl>
                                          <p:spTgt spid="308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algn="r" eaLnBrk="1" hangingPunct="1"/>
            <a:r>
              <a:rPr lang="he-IL" sz="3600" smtClean="0"/>
              <a:t>תוחלת: מדד מיקום מרכזי לפונקצית הסתברות</a:t>
            </a:r>
            <a:endParaRPr lang="en-US" sz="3600" smtClean="0"/>
          </a:p>
        </p:txBody>
      </p:sp>
      <p:sp>
        <p:nvSpPr>
          <p:cNvPr id="310275" name="Rectangle 3"/>
          <p:cNvSpPr>
            <a:spLocks noGrp="1" noChangeArrowheads="1"/>
          </p:cNvSpPr>
          <p:nvPr>
            <p:ph type="body" idx="1"/>
          </p:nvPr>
        </p:nvSpPr>
        <p:spPr>
          <a:xfrm>
            <a:off x="323850" y="2017713"/>
            <a:ext cx="8631238" cy="4114800"/>
          </a:xfrm>
        </p:spPr>
        <p:txBody>
          <a:bodyPr/>
          <a:lstStyle/>
          <a:p>
            <a:pPr eaLnBrk="1" hangingPunct="1"/>
            <a:r>
              <a:rPr lang="he-IL" sz="2400" smtClean="0"/>
              <a:t>התוחלת של משתנה </a:t>
            </a:r>
            <a:r>
              <a:rPr lang="en-US" sz="2400" smtClean="0"/>
              <a:t>X</a:t>
            </a:r>
            <a:r>
              <a:rPr lang="he-IL" sz="2400" smtClean="0"/>
              <a:t> הינה סכום של הסתברות כל מאורע כפול ערכו.</a:t>
            </a:r>
          </a:p>
          <a:p>
            <a:pPr lvl="1" eaLnBrk="1" hangingPunct="1"/>
            <a:r>
              <a:rPr lang="en-US" sz="2000" smtClean="0"/>
              <a:t>X</a:t>
            </a:r>
            <a:r>
              <a:rPr lang="he-IL" sz="2000" smtClean="0"/>
              <a:t> – ערך.</a:t>
            </a:r>
          </a:p>
          <a:p>
            <a:pPr lvl="1" eaLnBrk="1" hangingPunct="1"/>
            <a:r>
              <a:rPr lang="en-US" sz="2000" smtClean="0"/>
              <a:t>P</a:t>
            </a:r>
            <a:r>
              <a:rPr lang="he-IL" sz="2000" smtClean="0"/>
              <a:t> – ההסתברות של אותו ערך. </a:t>
            </a:r>
          </a:p>
          <a:p>
            <a:pPr lvl="1" eaLnBrk="1" hangingPunct="1"/>
            <a:endParaRPr lang="he-IL" sz="2000" smtClean="0"/>
          </a:p>
          <a:p>
            <a:pPr eaLnBrk="1" hangingPunct="1"/>
            <a:r>
              <a:rPr lang="he-IL" sz="2400" smtClean="0"/>
              <a:t>לדוגמא: מצא את התוחלת של משתנה </a:t>
            </a:r>
            <a:r>
              <a:rPr lang="en-US" sz="2400" smtClean="0"/>
              <a:t>X</a:t>
            </a:r>
            <a:r>
              <a:rPr lang="he-IL" sz="2400" smtClean="0"/>
              <a:t>  (הטלת קובייה):</a:t>
            </a:r>
          </a:p>
          <a:p>
            <a:pPr eaLnBrk="1" hangingPunct="1"/>
            <a:endParaRPr lang="he-IL" sz="2400" smtClean="0"/>
          </a:p>
          <a:p>
            <a:pPr eaLnBrk="1" hangingPunct="1">
              <a:buFont typeface="Wingdings" pitchFamily="2" charset="2"/>
              <a:buNone/>
            </a:pPr>
            <a:endParaRPr lang="he-IL" sz="2800" smtClean="0"/>
          </a:p>
          <a:p>
            <a:pPr lvl="1" eaLnBrk="1" hangingPunct="1">
              <a:buFont typeface="Wingdings" pitchFamily="2" charset="2"/>
              <a:buNone/>
            </a:pPr>
            <a:endParaRPr lang="en-US" sz="2400" smtClean="0"/>
          </a:p>
        </p:txBody>
      </p:sp>
      <p:graphicFrame>
        <p:nvGraphicFramePr>
          <p:cNvPr id="310276" name="Object 4"/>
          <p:cNvGraphicFramePr>
            <a:graphicFrameLocks noChangeAspect="1"/>
          </p:cNvGraphicFramePr>
          <p:nvPr/>
        </p:nvGraphicFramePr>
        <p:xfrm>
          <a:off x="611188" y="2492375"/>
          <a:ext cx="5545137" cy="400050"/>
        </p:xfrm>
        <a:graphic>
          <a:graphicData uri="http://schemas.openxmlformats.org/presentationml/2006/ole">
            <p:oleObj spid="_x0000_s49154" name="משוואה" r:id="rId3" imgW="2819160" imgH="203040" progId="Equation.3">
              <p:embed/>
            </p:oleObj>
          </a:graphicData>
        </a:graphic>
      </p:graphicFrame>
      <p:graphicFrame>
        <p:nvGraphicFramePr>
          <p:cNvPr id="310335" name="Group 63"/>
          <p:cNvGraphicFramePr>
            <a:graphicFrameLocks noGrp="1"/>
          </p:cNvGraphicFramePr>
          <p:nvPr/>
        </p:nvGraphicFramePr>
        <p:xfrm>
          <a:off x="2627313" y="4437063"/>
          <a:ext cx="4824412" cy="879475"/>
        </p:xfrm>
        <a:graphic>
          <a:graphicData uri="http://schemas.openxmlformats.org/drawingml/2006/table">
            <a:tbl>
              <a:tblPr rtl="1"/>
              <a:tblGrid>
                <a:gridCol w="657225"/>
                <a:gridCol w="658812"/>
                <a:gridCol w="658813"/>
                <a:gridCol w="658812"/>
                <a:gridCol w="658813"/>
                <a:gridCol w="658812"/>
                <a:gridCol w="873125"/>
              </a:tblGrid>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10336" name="Object 64"/>
          <p:cNvGraphicFramePr>
            <a:graphicFrameLocks noChangeAspect="1"/>
          </p:cNvGraphicFramePr>
          <p:nvPr/>
        </p:nvGraphicFramePr>
        <p:xfrm>
          <a:off x="2051050" y="5516563"/>
          <a:ext cx="5446713" cy="630237"/>
        </p:xfrm>
        <a:graphic>
          <a:graphicData uri="http://schemas.openxmlformats.org/presentationml/2006/ole">
            <p:oleObj spid="_x0000_s49155" name="משוואה" r:id="rId4" imgW="3403440" imgH="393480" progId="Equation.3">
              <p:embed/>
            </p:oleObj>
          </a:graphicData>
        </a:graphic>
      </p:graphicFrame>
      <p:sp>
        <p:nvSpPr>
          <p:cNvPr id="310337" name="AutoShape 65">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fade">
                                      <p:cBhvr>
                                        <p:cTn id="7" dur="2000"/>
                                        <p:tgtEl>
                                          <p:spTgt spid="310275">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310276"/>
                                        </p:tgtEl>
                                        <p:attrNameLst>
                                          <p:attrName>style.visibility</p:attrName>
                                        </p:attrNameLst>
                                      </p:cBhvr>
                                      <p:to>
                                        <p:strVal val="visible"/>
                                      </p:to>
                                    </p:set>
                                    <p:anim calcmode="lin" valueType="num">
                                      <p:cBhvr>
                                        <p:cTn id="10" dur="1000" fill="hold"/>
                                        <p:tgtEl>
                                          <p:spTgt spid="310276"/>
                                        </p:tgtEl>
                                        <p:attrNameLst>
                                          <p:attrName>ppt_w</p:attrName>
                                        </p:attrNameLst>
                                      </p:cBhvr>
                                      <p:tavLst>
                                        <p:tav tm="0">
                                          <p:val>
                                            <p:strVal val="#ppt_w*0.70"/>
                                          </p:val>
                                        </p:tav>
                                        <p:tav tm="100000">
                                          <p:val>
                                            <p:strVal val="#ppt_w"/>
                                          </p:val>
                                        </p:tav>
                                      </p:tavLst>
                                    </p:anim>
                                    <p:anim calcmode="lin" valueType="num">
                                      <p:cBhvr>
                                        <p:cTn id="11" dur="1000" fill="hold"/>
                                        <p:tgtEl>
                                          <p:spTgt spid="310276"/>
                                        </p:tgtEl>
                                        <p:attrNameLst>
                                          <p:attrName>ppt_h</p:attrName>
                                        </p:attrNameLst>
                                      </p:cBhvr>
                                      <p:tavLst>
                                        <p:tav tm="0">
                                          <p:val>
                                            <p:strVal val="#ppt_h"/>
                                          </p:val>
                                        </p:tav>
                                        <p:tav tm="100000">
                                          <p:val>
                                            <p:strVal val="#ppt_h"/>
                                          </p:val>
                                        </p:tav>
                                      </p:tavLst>
                                    </p:anim>
                                    <p:animEffect transition="in" filter="fade">
                                      <p:cBhvr>
                                        <p:cTn id="12" dur="1000"/>
                                        <p:tgtEl>
                                          <p:spTgt spid="31027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10275">
                                            <p:txEl>
                                              <p:pRg st="1" end="1"/>
                                            </p:txEl>
                                          </p:spTgt>
                                        </p:tgtEl>
                                        <p:attrNameLst>
                                          <p:attrName>style.visibility</p:attrName>
                                        </p:attrNameLst>
                                      </p:cBhvr>
                                      <p:to>
                                        <p:strVal val="visible"/>
                                      </p:to>
                                    </p:set>
                                    <p:animEffect transition="in" filter="fade">
                                      <p:cBhvr>
                                        <p:cTn id="16" dur="2000"/>
                                        <p:tgtEl>
                                          <p:spTgt spid="310275">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10275">
                                            <p:txEl>
                                              <p:pRg st="2" end="2"/>
                                            </p:txEl>
                                          </p:spTgt>
                                        </p:tgtEl>
                                        <p:attrNameLst>
                                          <p:attrName>style.visibility</p:attrName>
                                        </p:attrNameLst>
                                      </p:cBhvr>
                                      <p:to>
                                        <p:strVal val="visible"/>
                                      </p:to>
                                    </p:set>
                                    <p:animEffect transition="in" filter="fade">
                                      <p:cBhvr>
                                        <p:cTn id="20" dur="2000"/>
                                        <p:tgtEl>
                                          <p:spTgt spid="310275">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310275">
                                            <p:txEl>
                                              <p:pRg st="4" end="4"/>
                                            </p:txEl>
                                          </p:spTgt>
                                        </p:tgtEl>
                                        <p:attrNameLst>
                                          <p:attrName>style.visibility</p:attrName>
                                        </p:attrNameLst>
                                      </p:cBhvr>
                                      <p:to>
                                        <p:strVal val="visible"/>
                                      </p:to>
                                    </p:set>
                                    <p:animEffect transition="in" filter="fade">
                                      <p:cBhvr>
                                        <p:cTn id="24" dur="2000"/>
                                        <p:tgtEl>
                                          <p:spTgt spid="310275">
                                            <p:txEl>
                                              <p:pRg st="4" end="4"/>
                                            </p:txEl>
                                          </p:spTgt>
                                        </p:tgtEl>
                                      </p:cBhvr>
                                    </p:animEffect>
                                  </p:childTnLst>
                                </p:cTn>
                              </p:par>
                            </p:childTnLst>
                          </p:cTn>
                        </p:par>
                        <p:par>
                          <p:cTn id="25" fill="hold">
                            <p:stCondLst>
                              <p:cond delay="8000"/>
                            </p:stCondLst>
                            <p:childTnLst>
                              <p:par>
                                <p:cTn id="26" presetID="29" presetClass="entr" presetSubtype="0" fill="hold" nodeType="afterEffect">
                                  <p:stCondLst>
                                    <p:cond delay="0"/>
                                  </p:stCondLst>
                                  <p:childTnLst>
                                    <p:set>
                                      <p:cBhvr>
                                        <p:cTn id="27" dur="1" fill="hold">
                                          <p:stCondLst>
                                            <p:cond delay="0"/>
                                          </p:stCondLst>
                                        </p:cTn>
                                        <p:tgtEl>
                                          <p:spTgt spid="310336"/>
                                        </p:tgtEl>
                                        <p:attrNameLst>
                                          <p:attrName>style.visibility</p:attrName>
                                        </p:attrNameLst>
                                      </p:cBhvr>
                                      <p:to>
                                        <p:strVal val="visible"/>
                                      </p:to>
                                    </p:set>
                                    <p:anim calcmode="lin" valueType="num">
                                      <p:cBhvr>
                                        <p:cTn id="28" dur="1000" fill="hold"/>
                                        <p:tgtEl>
                                          <p:spTgt spid="310336"/>
                                        </p:tgtEl>
                                        <p:attrNameLst>
                                          <p:attrName>ppt_x</p:attrName>
                                        </p:attrNameLst>
                                      </p:cBhvr>
                                      <p:tavLst>
                                        <p:tav tm="0">
                                          <p:val>
                                            <p:strVal val="#ppt_x-.2"/>
                                          </p:val>
                                        </p:tav>
                                        <p:tav tm="100000">
                                          <p:val>
                                            <p:strVal val="#ppt_x"/>
                                          </p:val>
                                        </p:tav>
                                      </p:tavLst>
                                    </p:anim>
                                    <p:anim calcmode="lin" valueType="num">
                                      <p:cBhvr>
                                        <p:cTn id="29" dur="1000" fill="hold"/>
                                        <p:tgtEl>
                                          <p:spTgt spid="31033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10336"/>
                                        </p:tgtEl>
                                      </p:cBhvr>
                                    </p:animEffect>
                                  </p:childTnLst>
                                </p:cTn>
                              </p:par>
                              <p:par>
                                <p:cTn id="31" presetID="29" presetClass="entr" presetSubtype="0" fill="hold" nodeType="withEffect">
                                  <p:stCondLst>
                                    <p:cond delay="0"/>
                                  </p:stCondLst>
                                  <p:childTnLst>
                                    <p:set>
                                      <p:cBhvr>
                                        <p:cTn id="32" dur="1" fill="hold">
                                          <p:stCondLst>
                                            <p:cond delay="0"/>
                                          </p:stCondLst>
                                        </p:cTn>
                                        <p:tgtEl>
                                          <p:spTgt spid="310335"/>
                                        </p:tgtEl>
                                        <p:attrNameLst>
                                          <p:attrName>style.visibility</p:attrName>
                                        </p:attrNameLst>
                                      </p:cBhvr>
                                      <p:to>
                                        <p:strVal val="visible"/>
                                      </p:to>
                                    </p:set>
                                    <p:anim calcmode="lin" valueType="num">
                                      <p:cBhvr>
                                        <p:cTn id="33" dur="1000" fill="hold"/>
                                        <p:tgtEl>
                                          <p:spTgt spid="310335"/>
                                        </p:tgtEl>
                                        <p:attrNameLst>
                                          <p:attrName>ppt_x</p:attrName>
                                        </p:attrNameLst>
                                      </p:cBhvr>
                                      <p:tavLst>
                                        <p:tav tm="0">
                                          <p:val>
                                            <p:strVal val="#ppt_x-.2"/>
                                          </p:val>
                                        </p:tav>
                                        <p:tav tm="100000">
                                          <p:val>
                                            <p:strVal val="#ppt_x"/>
                                          </p:val>
                                        </p:tav>
                                      </p:tavLst>
                                    </p:anim>
                                    <p:anim calcmode="lin" valueType="num">
                                      <p:cBhvr>
                                        <p:cTn id="34" dur="1000" fill="hold"/>
                                        <p:tgtEl>
                                          <p:spTgt spid="31033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10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algn="r" eaLnBrk="1" hangingPunct="1"/>
            <a:r>
              <a:rPr lang="he-IL" sz="3600" smtClean="0"/>
              <a:t>תוחלת: דוגמאות</a:t>
            </a:r>
            <a:endParaRPr lang="en-US" sz="3600" smtClean="0"/>
          </a:p>
        </p:txBody>
      </p:sp>
      <p:sp>
        <p:nvSpPr>
          <p:cNvPr id="311299" name="Rectangle 3"/>
          <p:cNvSpPr>
            <a:spLocks noGrp="1" noChangeArrowheads="1"/>
          </p:cNvSpPr>
          <p:nvPr>
            <p:ph type="body" idx="1"/>
          </p:nvPr>
        </p:nvSpPr>
        <p:spPr>
          <a:xfrm>
            <a:off x="395288" y="2017713"/>
            <a:ext cx="8559800" cy="4114800"/>
          </a:xfrm>
        </p:spPr>
        <p:txBody>
          <a:bodyPr/>
          <a:lstStyle/>
          <a:p>
            <a:pPr eaLnBrk="1" hangingPunct="1"/>
            <a:r>
              <a:rPr lang="he-IL" sz="2400" smtClean="0"/>
              <a:t>בקזינו מסוים מוגדר כי בהטלה קובייה על כל תוצאה קטנה מ 5 המהמר משלם 12 ₪ על תוצאה 5 המהמר מקבל 10 ₪ ועל כל תוצאה גדולה מ 5 המהמר מקבל 20 ₪. מה התוחלת והאם היית ממליץ על משחק זה.  </a:t>
            </a:r>
          </a:p>
          <a:p>
            <a:pPr eaLnBrk="1" hangingPunct="1"/>
            <a:endParaRPr lang="he-IL" sz="2400" smtClean="0"/>
          </a:p>
          <a:p>
            <a:pPr eaLnBrk="1" hangingPunct="1">
              <a:buFont typeface="Wingdings" pitchFamily="2" charset="2"/>
              <a:buNone/>
            </a:pPr>
            <a:endParaRPr lang="he-IL" sz="2800" smtClean="0"/>
          </a:p>
          <a:p>
            <a:pPr lvl="1" eaLnBrk="1" hangingPunct="1">
              <a:buFont typeface="Wingdings" pitchFamily="2" charset="2"/>
              <a:buNone/>
            </a:pPr>
            <a:endParaRPr lang="en-US" sz="2400" smtClean="0"/>
          </a:p>
        </p:txBody>
      </p:sp>
      <p:graphicFrame>
        <p:nvGraphicFramePr>
          <p:cNvPr id="311334" name="Group 38"/>
          <p:cNvGraphicFramePr>
            <a:graphicFrameLocks noGrp="1"/>
          </p:cNvGraphicFramePr>
          <p:nvPr/>
        </p:nvGraphicFramePr>
        <p:xfrm>
          <a:off x="4419600" y="3213100"/>
          <a:ext cx="4040188" cy="871538"/>
        </p:xfrm>
        <a:graphic>
          <a:graphicData uri="http://schemas.openxmlformats.org/drawingml/2006/table">
            <a:tbl>
              <a:tblPr rtl="1"/>
              <a:tblGrid>
                <a:gridCol w="933450"/>
                <a:gridCol w="935038"/>
                <a:gridCol w="933450"/>
                <a:gridCol w="1238250"/>
              </a:tblGrid>
              <a:tr h="4318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1-4</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11327" name="Object 31"/>
          <p:cNvGraphicFramePr>
            <a:graphicFrameLocks noChangeAspect="1"/>
          </p:cNvGraphicFramePr>
          <p:nvPr/>
        </p:nvGraphicFramePr>
        <p:xfrm>
          <a:off x="4592638" y="4221163"/>
          <a:ext cx="3678237" cy="630237"/>
        </p:xfrm>
        <a:graphic>
          <a:graphicData uri="http://schemas.openxmlformats.org/presentationml/2006/ole">
            <p:oleObj spid="_x0000_s50178" name="משוואה" r:id="rId3" imgW="2298600" imgH="393480" progId="Equation.3">
              <p:embed/>
            </p:oleObj>
          </a:graphicData>
        </a:graphic>
      </p:graphicFrame>
      <p:sp>
        <p:nvSpPr>
          <p:cNvPr id="311335" name="AutoShape 39">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fade">
                                      <p:cBhvr>
                                        <p:cTn id="7" dur="2000"/>
                                        <p:tgtEl>
                                          <p:spTgt spid="31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11334"/>
                                        </p:tgtEl>
                                        <p:attrNameLst>
                                          <p:attrName>style.visibility</p:attrName>
                                        </p:attrNameLst>
                                      </p:cBhvr>
                                      <p:to>
                                        <p:strVal val="visible"/>
                                      </p:to>
                                    </p:set>
                                    <p:anim calcmode="lin" valueType="num">
                                      <p:cBhvr>
                                        <p:cTn id="12" dur="1000" fill="hold"/>
                                        <p:tgtEl>
                                          <p:spTgt spid="311334"/>
                                        </p:tgtEl>
                                        <p:attrNameLst>
                                          <p:attrName>ppt_x</p:attrName>
                                        </p:attrNameLst>
                                      </p:cBhvr>
                                      <p:tavLst>
                                        <p:tav tm="0">
                                          <p:val>
                                            <p:strVal val="#ppt_x-.2"/>
                                          </p:val>
                                        </p:tav>
                                        <p:tav tm="100000">
                                          <p:val>
                                            <p:strVal val="#ppt_x"/>
                                          </p:val>
                                        </p:tav>
                                      </p:tavLst>
                                    </p:anim>
                                    <p:anim calcmode="lin" valueType="num">
                                      <p:cBhvr>
                                        <p:cTn id="13" dur="1000" fill="hold"/>
                                        <p:tgtEl>
                                          <p:spTgt spid="3113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133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11327"/>
                                        </p:tgtEl>
                                        <p:attrNameLst>
                                          <p:attrName>style.visibility</p:attrName>
                                        </p:attrNameLst>
                                      </p:cBhvr>
                                      <p:to>
                                        <p:strVal val="visible"/>
                                      </p:to>
                                    </p:set>
                                    <p:anim calcmode="lin" valueType="num">
                                      <p:cBhvr>
                                        <p:cTn id="19" dur="1000" fill="hold"/>
                                        <p:tgtEl>
                                          <p:spTgt spid="311327"/>
                                        </p:tgtEl>
                                        <p:attrNameLst>
                                          <p:attrName>ppt_x</p:attrName>
                                        </p:attrNameLst>
                                      </p:cBhvr>
                                      <p:tavLst>
                                        <p:tav tm="0">
                                          <p:val>
                                            <p:strVal val="#ppt_x-.2"/>
                                          </p:val>
                                        </p:tav>
                                        <p:tav tm="100000">
                                          <p:val>
                                            <p:strVal val="#ppt_x"/>
                                          </p:val>
                                        </p:tav>
                                      </p:tavLst>
                                    </p:anim>
                                    <p:anim calcmode="lin" valueType="num">
                                      <p:cBhvr>
                                        <p:cTn id="20" dur="1000" fill="hold"/>
                                        <p:tgtEl>
                                          <p:spTgt spid="3113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he-IL" sz="3600" smtClean="0"/>
              <a:t>תוחלת: דוגמאות (2)</a:t>
            </a:r>
            <a:endParaRPr lang="en-US" sz="3600" smtClean="0"/>
          </a:p>
        </p:txBody>
      </p:sp>
      <p:sp>
        <p:nvSpPr>
          <p:cNvPr id="316419" name="Rectangle 3"/>
          <p:cNvSpPr>
            <a:spLocks noGrp="1" noChangeArrowheads="1"/>
          </p:cNvSpPr>
          <p:nvPr>
            <p:ph type="body" idx="1"/>
          </p:nvPr>
        </p:nvSpPr>
        <p:spPr>
          <a:xfrm>
            <a:off x="4284663" y="2017713"/>
            <a:ext cx="4670425" cy="4114800"/>
          </a:xfrm>
        </p:spPr>
        <p:txBody>
          <a:bodyPr/>
          <a:lstStyle/>
          <a:p>
            <a:pPr eaLnBrk="1" hangingPunct="1"/>
            <a:r>
              <a:rPr lang="he-IL" sz="2400" smtClean="0"/>
              <a:t>נתון התפלגות משקי הבית בישראל.</a:t>
            </a:r>
          </a:p>
          <a:p>
            <a:pPr lvl="1" eaLnBrk="1" hangingPunct="1"/>
            <a:r>
              <a:rPr lang="he-IL" sz="2000" smtClean="0"/>
              <a:t>ממוצע: </a:t>
            </a:r>
            <a:r>
              <a:rPr lang="en-US" sz="2000" smtClean="0"/>
              <a:t>3,711,000/1,000,000 = 3.711</a:t>
            </a:r>
            <a:r>
              <a:rPr lang="he-IL" sz="2000" smtClean="0"/>
              <a:t> </a:t>
            </a:r>
            <a:r>
              <a:rPr lang="en-US" sz="2000" smtClean="0"/>
              <a:t>{Ʃx</a:t>
            </a:r>
            <a:r>
              <a:rPr lang="en-US" sz="1600" smtClean="0"/>
              <a:t>i</a:t>
            </a:r>
            <a:r>
              <a:rPr lang="en-US" sz="2000" smtClean="0"/>
              <a:t>*f</a:t>
            </a:r>
            <a:r>
              <a:rPr lang="en-US" sz="1600" smtClean="0"/>
              <a:t>i </a:t>
            </a:r>
            <a:r>
              <a:rPr lang="en-US" sz="2000" smtClean="0"/>
              <a:t>/ Ʃf</a:t>
            </a:r>
            <a:r>
              <a:rPr lang="en-US" sz="1600" smtClean="0"/>
              <a:t>i}</a:t>
            </a:r>
          </a:p>
          <a:p>
            <a:pPr lvl="1" eaLnBrk="1" hangingPunct="1"/>
            <a:r>
              <a:rPr lang="he-IL" sz="2000" smtClean="0"/>
              <a:t>תוחלת:</a:t>
            </a:r>
          </a:p>
          <a:p>
            <a:pPr eaLnBrk="1" hangingPunct="1"/>
            <a:endParaRPr lang="he-IL" sz="1800" smtClean="0"/>
          </a:p>
          <a:p>
            <a:pPr eaLnBrk="1" hangingPunct="1">
              <a:buFont typeface="Wingdings" pitchFamily="2" charset="2"/>
              <a:buNone/>
            </a:pPr>
            <a:endParaRPr lang="he-IL" sz="2800" smtClean="0"/>
          </a:p>
          <a:p>
            <a:pPr eaLnBrk="1" hangingPunct="1"/>
            <a:r>
              <a:rPr lang="he-IL" sz="2000" smtClean="0"/>
              <a:t>ההסתברות של ערך מסוים היא השכיחות היחסית שלו (באוכלוסייה) ולכן התוחלת של משתנה מקרי </a:t>
            </a:r>
            <a:r>
              <a:rPr lang="en-US" sz="2000" smtClean="0"/>
              <a:t>X</a:t>
            </a:r>
            <a:r>
              <a:rPr lang="he-IL" sz="2000" smtClean="0"/>
              <a:t> שווה לממוצע באותה אוכלוסייה.</a:t>
            </a:r>
            <a:endParaRPr lang="en-US" sz="2000" smtClean="0"/>
          </a:p>
        </p:txBody>
      </p:sp>
      <p:graphicFrame>
        <p:nvGraphicFramePr>
          <p:cNvPr id="316528" name="Group 112"/>
          <p:cNvGraphicFramePr>
            <a:graphicFrameLocks noGrp="1"/>
          </p:cNvGraphicFramePr>
          <p:nvPr/>
        </p:nvGraphicFramePr>
        <p:xfrm>
          <a:off x="468313" y="2276475"/>
          <a:ext cx="3743325" cy="4064000"/>
        </p:xfrm>
        <a:graphic>
          <a:graphicData uri="http://schemas.openxmlformats.org/drawingml/2006/table">
            <a:tbl>
              <a:tblPr rtl="1"/>
              <a:tblGrid>
                <a:gridCol w="1079500"/>
                <a:gridCol w="1008063"/>
                <a:gridCol w="936625"/>
                <a:gridCol w="719137"/>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מס' נפשות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Fi*Xi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0.131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227,000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454,000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0.227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163,000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489,000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0.163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187,000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748,000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0.187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126,000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630,000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0.126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67,000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402,000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0.067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210,000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0.030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162,000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0.018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0.016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165,000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1,000,000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3,711,000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1202" name="Object 106"/>
          <p:cNvGraphicFramePr>
            <a:graphicFrameLocks noChangeAspect="1"/>
          </p:cNvGraphicFramePr>
          <p:nvPr/>
        </p:nvGraphicFramePr>
        <p:xfrm>
          <a:off x="1187450" y="1870075"/>
          <a:ext cx="3671888" cy="263525"/>
        </p:xfrm>
        <a:graphic>
          <a:graphicData uri="http://schemas.openxmlformats.org/presentationml/2006/ole">
            <p:oleObj spid="_x0000_s51202" name="משוואה" r:id="rId3" imgW="2819160" imgH="203040" progId="Equation.3">
              <p:embed/>
            </p:oleObj>
          </a:graphicData>
        </a:graphic>
      </p:graphicFrame>
      <p:graphicFrame>
        <p:nvGraphicFramePr>
          <p:cNvPr id="316523" name="Object 107"/>
          <p:cNvGraphicFramePr>
            <a:graphicFrameLocks noChangeAspect="1"/>
          </p:cNvGraphicFramePr>
          <p:nvPr/>
        </p:nvGraphicFramePr>
        <p:xfrm>
          <a:off x="4395788" y="3573463"/>
          <a:ext cx="4095750" cy="254000"/>
        </p:xfrm>
        <a:graphic>
          <a:graphicData uri="http://schemas.openxmlformats.org/presentationml/2006/ole">
            <p:oleObj spid="_x0000_s51203" name="משוואה" r:id="rId4" imgW="3263760" imgH="203040" progId="Equation.3">
              <p:embed/>
            </p:oleObj>
          </a:graphicData>
        </a:graphic>
      </p:graphicFrame>
      <p:sp>
        <p:nvSpPr>
          <p:cNvPr id="316529" name="AutoShape 113">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16528"/>
                                        </p:tgtEl>
                                        <p:attrNameLst>
                                          <p:attrName>style.visibility</p:attrName>
                                        </p:attrNameLst>
                                      </p:cBhvr>
                                      <p:to>
                                        <p:strVal val="visible"/>
                                      </p:to>
                                    </p:set>
                                    <p:anim calcmode="lin" valueType="num">
                                      <p:cBhvr>
                                        <p:cTn id="7" dur="1000" fill="hold"/>
                                        <p:tgtEl>
                                          <p:spTgt spid="316528"/>
                                        </p:tgtEl>
                                        <p:attrNameLst>
                                          <p:attrName>ppt_x</p:attrName>
                                        </p:attrNameLst>
                                      </p:cBhvr>
                                      <p:tavLst>
                                        <p:tav tm="0">
                                          <p:val>
                                            <p:strVal val="#ppt_x-.2"/>
                                          </p:val>
                                        </p:tav>
                                        <p:tav tm="100000">
                                          <p:val>
                                            <p:strVal val="#ppt_x"/>
                                          </p:val>
                                        </p:tav>
                                      </p:tavLst>
                                    </p:anim>
                                    <p:anim calcmode="lin" valueType="num">
                                      <p:cBhvr>
                                        <p:cTn id="8" dur="1000" fill="hold"/>
                                        <p:tgtEl>
                                          <p:spTgt spid="3165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652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16419">
                                            <p:txEl>
                                              <p:pRg st="0" end="0"/>
                                            </p:txEl>
                                          </p:spTgt>
                                        </p:tgtEl>
                                        <p:attrNameLst>
                                          <p:attrName>style.visibility</p:attrName>
                                        </p:attrNameLst>
                                      </p:cBhvr>
                                      <p:to>
                                        <p:strVal val="visible"/>
                                      </p:to>
                                    </p:set>
                                    <p:animEffect transition="in" filter="fade">
                                      <p:cBhvr>
                                        <p:cTn id="13" dur="2000"/>
                                        <p:tgtEl>
                                          <p:spTgt spid="316419">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16419">
                                            <p:txEl>
                                              <p:pRg st="1" end="1"/>
                                            </p:txEl>
                                          </p:spTgt>
                                        </p:tgtEl>
                                        <p:attrNameLst>
                                          <p:attrName>style.visibility</p:attrName>
                                        </p:attrNameLst>
                                      </p:cBhvr>
                                      <p:to>
                                        <p:strVal val="visible"/>
                                      </p:to>
                                    </p:set>
                                    <p:animEffect transition="in" filter="fade">
                                      <p:cBhvr>
                                        <p:cTn id="17" dur="2000"/>
                                        <p:tgtEl>
                                          <p:spTgt spid="316419">
                                            <p:txEl>
                                              <p:pRg st="1" end="1"/>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316419">
                                            <p:txEl>
                                              <p:pRg st="2" end="2"/>
                                            </p:txEl>
                                          </p:spTgt>
                                        </p:tgtEl>
                                        <p:attrNameLst>
                                          <p:attrName>style.visibility</p:attrName>
                                        </p:attrNameLst>
                                      </p:cBhvr>
                                      <p:to>
                                        <p:strVal val="visible"/>
                                      </p:to>
                                    </p:set>
                                    <p:animEffect transition="in" filter="fade">
                                      <p:cBhvr>
                                        <p:cTn id="21" dur="2000"/>
                                        <p:tgtEl>
                                          <p:spTgt spid="316419">
                                            <p:txEl>
                                              <p:pRg st="2" end="2"/>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16523"/>
                                        </p:tgtEl>
                                        <p:attrNameLst>
                                          <p:attrName>style.visibility</p:attrName>
                                        </p:attrNameLst>
                                      </p:cBhvr>
                                      <p:to>
                                        <p:strVal val="visible"/>
                                      </p:to>
                                    </p:set>
                                    <p:anim calcmode="lin" valueType="num">
                                      <p:cBhvr>
                                        <p:cTn id="24" dur="1000" fill="hold"/>
                                        <p:tgtEl>
                                          <p:spTgt spid="316523"/>
                                        </p:tgtEl>
                                        <p:attrNameLst>
                                          <p:attrName>ppt_x</p:attrName>
                                        </p:attrNameLst>
                                      </p:cBhvr>
                                      <p:tavLst>
                                        <p:tav tm="0">
                                          <p:val>
                                            <p:strVal val="#ppt_x-.2"/>
                                          </p:val>
                                        </p:tav>
                                        <p:tav tm="100000">
                                          <p:val>
                                            <p:strVal val="#ppt_x"/>
                                          </p:val>
                                        </p:tav>
                                      </p:tavLst>
                                    </p:anim>
                                    <p:anim calcmode="lin" valueType="num">
                                      <p:cBhvr>
                                        <p:cTn id="25" dur="1000" fill="hold"/>
                                        <p:tgtEl>
                                          <p:spTgt spid="31652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6523"/>
                                        </p:tgtEl>
                                      </p:cBhvr>
                                    </p:animEffect>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316419">
                                            <p:txEl>
                                              <p:pRg st="5" end="5"/>
                                            </p:txEl>
                                          </p:spTgt>
                                        </p:tgtEl>
                                        <p:attrNameLst>
                                          <p:attrName>style.visibility</p:attrName>
                                        </p:attrNameLst>
                                      </p:cBhvr>
                                      <p:to>
                                        <p:strVal val="visible"/>
                                      </p:to>
                                    </p:set>
                                    <p:animEffect transition="in" filter="fade">
                                      <p:cBhvr>
                                        <p:cTn id="30" dur="2000"/>
                                        <p:tgtEl>
                                          <p:spTgt spid="316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p:txBody>
          <a:bodyPr/>
          <a:lstStyle/>
          <a:p>
            <a:pPr algn="r" eaLnBrk="1" hangingPunct="1"/>
            <a:r>
              <a:rPr lang="he-IL" smtClean="0">
                <a:solidFill>
                  <a:schemeClr val="hlink"/>
                </a:solidFill>
              </a:rPr>
              <a:t>תרגיל 1: הסתברות בינומית</a:t>
            </a:r>
            <a:endParaRPr lang="en-US" smtClean="0">
              <a:solidFill>
                <a:schemeClr val="hlink"/>
              </a:solidFill>
            </a:endParaRPr>
          </a:p>
        </p:txBody>
      </p:sp>
      <p:sp>
        <p:nvSpPr>
          <p:cNvPr id="309251"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באזור מסוים המיעוט מהווה 30% מהאוכלוסייה. למשפט מסוים בוחרים חבר מושבעים בן 7 אנשים. </a:t>
            </a:r>
          </a:p>
          <a:p>
            <a:pPr marL="990600" lvl="1" indent="-533400" eaLnBrk="1" hangingPunct="1">
              <a:buSzTx/>
            </a:pPr>
            <a:r>
              <a:rPr lang="he-IL" sz="2000" smtClean="0"/>
              <a:t>מה ההסתברות שחבר המושבעים יכלול 3 בני מיעוטים?</a:t>
            </a:r>
          </a:p>
          <a:p>
            <a:pPr marL="1371600" lvl="2" indent="-457200" eaLnBrk="1" hangingPunct="1">
              <a:buSzTx/>
            </a:pPr>
            <a:r>
              <a:rPr lang="en-US" sz="1800" smtClean="0"/>
              <a:t>k</a:t>
            </a:r>
            <a:r>
              <a:rPr lang="he-IL" sz="1800" smtClean="0"/>
              <a:t> – 3.</a:t>
            </a:r>
          </a:p>
          <a:p>
            <a:pPr marL="1371600" lvl="2" indent="-457200" eaLnBrk="1" hangingPunct="1">
              <a:buSzTx/>
            </a:pPr>
            <a:r>
              <a:rPr lang="en-US" sz="1800" smtClean="0"/>
              <a:t>n</a:t>
            </a:r>
            <a:r>
              <a:rPr lang="he-IL" sz="1800" smtClean="0"/>
              <a:t> – 7.</a:t>
            </a:r>
          </a:p>
          <a:p>
            <a:pPr marL="1371600" lvl="2" indent="-457200" eaLnBrk="1" hangingPunct="1">
              <a:buSzTx/>
            </a:pPr>
            <a:r>
              <a:rPr lang="en-US" sz="1800" smtClean="0"/>
              <a:t>p</a:t>
            </a:r>
            <a:r>
              <a:rPr lang="he-IL" sz="1800" smtClean="0"/>
              <a:t> – 0.3 (30%).</a:t>
            </a:r>
          </a:p>
          <a:p>
            <a:pPr marL="990600" lvl="1" indent="-533400" eaLnBrk="1" hangingPunct="1">
              <a:buSzTx/>
            </a:pPr>
            <a:r>
              <a:rPr lang="he-IL" sz="2000" smtClean="0"/>
              <a:t>מה ההסתברות שבחבר המושבעים יהיה לפחות בן מיעוטים אחד?</a:t>
            </a:r>
          </a:p>
          <a:p>
            <a:pPr marL="1371600" lvl="2" indent="-457200" eaLnBrk="1" hangingPunct="1">
              <a:buSzTx/>
            </a:pPr>
            <a:r>
              <a:rPr lang="he-IL" sz="1800" smtClean="0"/>
              <a:t>על מנת לפתור שאלה זו במהירות כדאי לבדוק את המאורע המשלים ולהחסיר. </a:t>
            </a:r>
            <a:r>
              <a:rPr lang="en-US" sz="1800" smtClean="0"/>
              <a:t/>
            </a:r>
            <a:br>
              <a:rPr lang="en-US" sz="1800" smtClean="0"/>
            </a:br>
            <a:r>
              <a:rPr lang="he-IL" sz="1800" smtClean="0"/>
              <a:t>מה ההסתברות שחבר המושבעים לא יכיל בני מיעוטים כלל (ולהחסיר מהשלם).</a:t>
            </a:r>
          </a:p>
          <a:p>
            <a:pPr marL="1371600" lvl="2" indent="-457200" eaLnBrk="1" hangingPunct="1">
              <a:buSzTx/>
            </a:pPr>
            <a:r>
              <a:rPr lang="en-US" sz="1800" smtClean="0"/>
              <a:t>k</a:t>
            </a:r>
            <a:r>
              <a:rPr lang="he-IL" sz="1800" smtClean="0"/>
              <a:t> – 0.</a:t>
            </a:r>
          </a:p>
          <a:p>
            <a:pPr marL="1371600" lvl="2" indent="-457200" eaLnBrk="1" hangingPunct="1">
              <a:buSzTx/>
            </a:pPr>
            <a:r>
              <a:rPr lang="en-US" sz="1800" smtClean="0"/>
              <a:t>n</a:t>
            </a:r>
            <a:r>
              <a:rPr lang="he-IL" sz="1800" smtClean="0"/>
              <a:t> – 7.</a:t>
            </a:r>
          </a:p>
          <a:p>
            <a:pPr marL="1371600" lvl="2" indent="-457200" eaLnBrk="1" hangingPunct="1">
              <a:buSzTx/>
            </a:pPr>
            <a:r>
              <a:rPr lang="en-US" sz="1800" smtClean="0"/>
              <a:t>p</a:t>
            </a:r>
            <a:r>
              <a:rPr lang="he-IL" sz="1800" smtClean="0"/>
              <a:t> – 0.3 (30%).</a:t>
            </a:r>
          </a:p>
          <a:p>
            <a:pPr marL="990600" lvl="1" indent="-533400" eaLnBrk="1" hangingPunct="1">
              <a:buSzTx/>
            </a:pPr>
            <a:endParaRPr lang="he-IL" sz="2000" smtClean="0"/>
          </a:p>
          <a:p>
            <a:pPr marL="990600" lvl="1" indent="-533400" eaLnBrk="1" hangingPunct="1">
              <a:buSzTx/>
            </a:pPr>
            <a:endParaRPr lang="he-IL" sz="2000" smtClean="0"/>
          </a:p>
          <a:p>
            <a:pPr marL="990600" lvl="1" indent="-533400" eaLnBrk="1" hangingPunct="1">
              <a:buSzTx/>
              <a:buFont typeface="Wingdings" pitchFamily="2" charset="2"/>
              <a:buNone/>
            </a:pPr>
            <a:endParaRPr lang="he-IL" sz="2000" smtClean="0"/>
          </a:p>
        </p:txBody>
      </p:sp>
      <p:graphicFrame>
        <p:nvGraphicFramePr>
          <p:cNvPr id="309252" name="Object 4"/>
          <p:cNvGraphicFramePr>
            <a:graphicFrameLocks noChangeAspect="1"/>
          </p:cNvGraphicFramePr>
          <p:nvPr/>
        </p:nvGraphicFramePr>
        <p:xfrm>
          <a:off x="179388" y="2492375"/>
          <a:ext cx="2879725" cy="561975"/>
        </p:xfrm>
        <a:graphic>
          <a:graphicData uri="http://schemas.openxmlformats.org/presentationml/2006/ole">
            <p:oleObj spid="_x0000_s52226" name="משוואה" r:id="rId3" imgW="2145960" imgH="419040" progId="Equation.3">
              <p:embed/>
            </p:oleObj>
          </a:graphicData>
        </a:graphic>
      </p:graphicFrame>
      <p:graphicFrame>
        <p:nvGraphicFramePr>
          <p:cNvPr id="309253" name="Object 5"/>
          <p:cNvGraphicFramePr>
            <a:graphicFrameLocks noChangeAspect="1"/>
          </p:cNvGraphicFramePr>
          <p:nvPr/>
        </p:nvGraphicFramePr>
        <p:xfrm>
          <a:off x="574675" y="3308350"/>
          <a:ext cx="4719638" cy="433388"/>
        </p:xfrm>
        <a:graphic>
          <a:graphicData uri="http://schemas.openxmlformats.org/presentationml/2006/ole">
            <p:oleObj spid="_x0000_s52227" name="משוואה" r:id="rId4" imgW="3327120" imgH="355320" progId="Equation.3">
              <p:embed/>
            </p:oleObj>
          </a:graphicData>
        </a:graphic>
      </p:graphicFrame>
      <p:graphicFrame>
        <p:nvGraphicFramePr>
          <p:cNvPr id="309255" name="Object 7"/>
          <p:cNvGraphicFramePr>
            <a:graphicFrameLocks noChangeAspect="1"/>
          </p:cNvGraphicFramePr>
          <p:nvPr/>
        </p:nvGraphicFramePr>
        <p:xfrm>
          <a:off x="376238" y="5184775"/>
          <a:ext cx="5116512" cy="712788"/>
        </p:xfrm>
        <a:graphic>
          <a:graphicData uri="http://schemas.openxmlformats.org/presentationml/2006/ole">
            <p:oleObj spid="_x0000_s52228" name="משוואה" r:id="rId5" imgW="3606480" imgH="583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9252"/>
                                        </p:tgtEl>
                                        <p:attrNameLst>
                                          <p:attrName>style.visibility</p:attrName>
                                        </p:attrNameLst>
                                      </p:cBhvr>
                                      <p:to>
                                        <p:strVal val="visible"/>
                                      </p:to>
                                    </p:set>
                                    <p:anim calcmode="lin" valueType="num">
                                      <p:cBhvr>
                                        <p:cTn id="7" dur="1000" fill="hold"/>
                                        <p:tgtEl>
                                          <p:spTgt spid="309252"/>
                                        </p:tgtEl>
                                        <p:attrNameLst>
                                          <p:attrName>ppt_w</p:attrName>
                                        </p:attrNameLst>
                                      </p:cBhvr>
                                      <p:tavLst>
                                        <p:tav tm="0">
                                          <p:val>
                                            <p:strVal val="#ppt_w*0.70"/>
                                          </p:val>
                                        </p:tav>
                                        <p:tav tm="100000">
                                          <p:val>
                                            <p:strVal val="#ppt_w"/>
                                          </p:val>
                                        </p:tav>
                                      </p:tavLst>
                                    </p:anim>
                                    <p:anim calcmode="lin" valueType="num">
                                      <p:cBhvr>
                                        <p:cTn id="8" dur="1000" fill="hold"/>
                                        <p:tgtEl>
                                          <p:spTgt spid="309252"/>
                                        </p:tgtEl>
                                        <p:attrNameLst>
                                          <p:attrName>ppt_h</p:attrName>
                                        </p:attrNameLst>
                                      </p:cBhvr>
                                      <p:tavLst>
                                        <p:tav tm="0">
                                          <p:val>
                                            <p:strVal val="#ppt_h"/>
                                          </p:val>
                                        </p:tav>
                                        <p:tav tm="100000">
                                          <p:val>
                                            <p:strVal val="#ppt_h"/>
                                          </p:val>
                                        </p:tav>
                                      </p:tavLst>
                                    </p:anim>
                                    <p:animEffect transition="in" filter="fade">
                                      <p:cBhvr>
                                        <p:cTn id="9" dur="1000"/>
                                        <p:tgtEl>
                                          <p:spTgt spid="30925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9251">
                                            <p:txEl>
                                              <p:pRg st="0" end="0"/>
                                            </p:txEl>
                                          </p:spTgt>
                                        </p:tgtEl>
                                        <p:attrNameLst>
                                          <p:attrName>style.visibility</p:attrName>
                                        </p:attrNameLst>
                                      </p:cBhvr>
                                      <p:to>
                                        <p:strVal val="visible"/>
                                      </p:to>
                                    </p:set>
                                    <p:animEffect transition="in" filter="fade">
                                      <p:cBhvr>
                                        <p:cTn id="13" dur="2000"/>
                                        <p:tgtEl>
                                          <p:spTgt spid="309251">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09251">
                                            <p:txEl>
                                              <p:pRg st="1" end="1"/>
                                            </p:txEl>
                                          </p:spTgt>
                                        </p:tgtEl>
                                        <p:attrNameLst>
                                          <p:attrName>style.visibility</p:attrName>
                                        </p:attrNameLst>
                                      </p:cBhvr>
                                      <p:to>
                                        <p:strVal val="visible"/>
                                      </p:to>
                                    </p:set>
                                    <p:animEffect transition="in" filter="fade">
                                      <p:cBhvr>
                                        <p:cTn id="17" dur="2000"/>
                                        <p:tgtEl>
                                          <p:spTgt spid="3092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9251">
                                            <p:txEl>
                                              <p:pRg st="2" end="2"/>
                                            </p:txEl>
                                          </p:spTgt>
                                        </p:tgtEl>
                                        <p:attrNameLst>
                                          <p:attrName>style.visibility</p:attrName>
                                        </p:attrNameLst>
                                      </p:cBhvr>
                                      <p:to>
                                        <p:strVal val="visible"/>
                                      </p:to>
                                    </p:set>
                                    <p:animEffect transition="in" filter="fade">
                                      <p:cBhvr>
                                        <p:cTn id="22" dur="2000"/>
                                        <p:tgtEl>
                                          <p:spTgt spid="309251">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9251">
                                            <p:txEl>
                                              <p:pRg st="3" end="3"/>
                                            </p:txEl>
                                          </p:spTgt>
                                        </p:tgtEl>
                                        <p:attrNameLst>
                                          <p:attrName>style.visibility</p:attrName>
                                        </p:attrNameLst>
                                      </p:cBhvr>
                                      <p:to>
                                        <p:strVal val="visible"/>
                                      </p:to>
                                    </p:set>
                                    <p:animEffect transition="in" filter="fade">
                                      <p:cBhvr>
                                        <p:cTn id="26" dur="2000"/>
                                        <p:tgtEl>
                                          <p:spTgt spid="309251">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09251">
                                            <p:txEl>
                                              <p:pRg st="4" end="4"/>
                                            </p:txEl>
                                          </p:spTgt>
                                        </p:tgtEl>
                                        <p:attrNameLst>
                                          <p:attrName>style.visibility</p:attrName>
                                        </p:attrNameLst>
                                      </p:cBhvr>
                                      <p:to>
                                        <p:strVal val="visible"/>
                                      </p:to>
                                    </p:set>
                                    <p:animEffect transition="in" filter="fade">
                                      <p:cBhvr>
                                        <p:cTn id="30" dur="2000"/>
                                        <p:tgtEl>
                                          <p:spTgt spid="3092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09253"/>
                                        </p:tgtEl>
                                        <p:attrNameLst>
                                          <p:attrName>style.visibility</p:attrName>
                                        </p:attrNameLst>
                                      </p:cBhvr>
                                      <p:to>
                                        <p:strVal val="visible"/>
                                      </p:to>
                                    </p:set>
                                    <p:anim calcmode="lin" valueType="num">
                                      <p:cBhvr>
                                        <p:cTn id="35" dur="1000" fill="hold"/>
                                        <p:tgtEl>
                                          <p:spTgt spid="309253"/>
                                        </p:tgtEl>
                                        <p:attrNameLst>
                                          <p:attrName>ppt_w</p:attrName>
                                        </p:attrNameLst>
                                      </p:cBhvr>
                                      <p:tavLst>
                                        <p:tav tm="0">
                                          <p:val>
                                            <p:strVal val="#ppt_w*0.70"/>
                                          </p:val>
                                        </p:tav>
                                        <p:tav tm="100000">
                                          <p:val>
                                            <p:strVal val="#ppt_w"/>
                                          </p:val>
                                        </p:tav>
                                      </p:tavLst>
                                    </p:anim>
                                    <p:anim calcmode="lin" valueType="num">
                                      <p:cBhvr>
                                        <p:cTn id="36" dur="1000" fill="hold"/>
                                        <p:tgtEl>
                                          <p:spTgt spid="309253"/>
                                        </p:tgtEl>
                                        <p:attrNameLst>
                                          <p:attrName>ppt_h</p:attrName>
                                        </p:attrNameLst>
                                      </p:cBhvr>
                                      <p:tavLst>
                                        <p:tav tm="0">
                                          <p:val>
                                            <p:strVal val="#ppt_h"/>
                                          </p:val>
                                        </p:tav>
                                        <p:tav tm="100000">
                                          <p:val>
                                            <p:strVal val="#ppt_h"/>
                                          </p:val>
                                        </p:tav>
                                      </p:tavLst>
                                    </p:anim>
                                    <p:animEffect transition="in" filter="fade">
                                      <p:cBhvr>
                                        <p:cTn id="37" dur="1000"/>
                                        <p:tgtEl>
                                          <p:spTgt spid="30925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09251">
                                            <p:txEl>
                                              <p:pRg st="5" end="5"/>
                                            </p:txEl>
                                          </p:spTgt>
                                        </p:tgtEl>
                                        <p:attrNameLst>
                                          <p:attrName>style.visibility</p:attrName>
                                        </p:attrNameLst>
                                      </p:cBhvr>
                                      <p:to>
                                        <p:strVal val="visible"/>
                                      </p:to>
                                    </p:set>
                                    <p:animEffect transition="in" filter="fade">
                                      <p:cBhvr>
                                        <p:cTn id="41" dur="2000"/>
                                        <p:tgtEl>
                                          <p:spTgt spid="30925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9251">
                                            <p:txEl>
                                              <p:pRg st="6" end="6"/>
                                            </p:txEl>
                                          </p:spTgt>
                                        </p:tgtEl>
                                        <p:attrNameLst>
                                          <p:attrName>style.visibility</p:attrName>
                                        </p:attrNameLst>
                                      </p:cBhvr>
                                      <p:to>
                                        <p:strVal val="visible"/>
                                      </p:to>
                                    </p:set>
                                    <p:animEffect transition="in" filter="fade">
                                      <p:cBhvr>
                                        <p:cTn id="46" dur="2000"/>
                                        <p:tgtEl>
                                          <p:spTgt spid="30925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9251">
                                            <p:txEl>
                                              <p:pRg st="7" end="7"/>
                                            </p:txEl>
                                          </p:spTgt>
                                        </p:tgtEl>
                                        <p:attrNameLst>
                                          <p:attrName>style.visibility</p:attrName>
                                        </p:attrNameLst>
                                      </p:cBhvr>
                                      <p:to>
                                        <p:strVal val="visible"/>
                                      </p:to>
                                    </p:set>
                                    <p:animEffect transition="in" filter="fade">
                                      <p:cBhvr>
                                        <p:cTn id="51" dur="2000"/>
                                        <p:tgtEl>
                                          <p:spTgt spid="309251">
                                            <p:txEl>
                                              <p:pRg st="7" end="7"/>
                                            </p:tx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09251">
                                            <p:txEl>
                                              <p:pRg st="8" end="8"/>
                                            </p:txEl>
                                          </p:spTgt>
                                        </p:tgtEl>
                                        <p:attrNameLst>
                                          <p:attrName>style.visibility</p:attrName>
                                        </p:attrNameLst>
                                      </p:cBhvr>
                                      <p:to>
                                        <p:strVal val="visible"/>
                                      </p:to>
                                    </p:set>
                                    <p:animEffect transition="in" filter="fade">
                                      <p:cBhvr>
                                        <p:cTn id="55" dur="2000"/>
                                        <p:tgtEl>
                                          <p:spTgt spid="309251">
                                            <p:txEl>
                                              <p:pRg st="8" end="8"/>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09251">
                                            <p:txEl>
                                              <p:pRg st="9" end="9"/>
                                            </p:txEl>
                                          </p:spTgt>
                                        </p:tgtEl>
                                        <p:attrNameLst>
                                          <p:attrName>style.visibility</p:attrName>
                                        </p:attrNameLst>
                                      </p:cBhvr>
                                      <p:to>
                                        <p:strVal val="visible"/>
                                      </p:to>
                                    </p:set>
                                    <p:animEffect transition="in" filter="fade">
                                      <p:cBhvr>
                                        <p:cTn id="59" dur="2000"/>
                                        <p:tgtEl>
                                          <p:spTgt spid="309251">
                                            <p:txEl>
                                              <p:pRg st="9" end="9"/>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09255"/>
                                        </p:tgtEl>
                                        <p:attrNameLst>
                                          <p:attrName>style.visibility</p:attrName>
                                        </p:attrNameLst>
                                      </p:cBhvr>
                                      <p:to>
                                        <p:strVal val="visible"/>
                                      </p:to>
                                    </p:set>
                                    <p:anim calcmode="lin" valueType="num">
                                      <p:cBhvr>
                                        <p:cTn id="62" dur="1000" fill="hold"/>
                                        <p:tgtEl>
                                          <p:spTgt spid="309255"/>
                                        </p:tgtEl>
                                        <p:attrNameLst>
                                          <p:attrName>ppt_w</p:attrName>
                                        </p:attrNameLst>
                                      </p:cBhvr>
                                      <p:tavLst>
                                        <p:tav tm="0">
                                          <p:val>
                                            <p:strVal val="#ppt_w*0.70"/>
                                          </p:val>
                                        </p:tav>
                                        <p:tav tm="100000">
                                          <p:val>
                                            <p:strVal val="#ppt_w"/>
                                          </p:val>
                                        </p:tav>
                                      </p:tavLst>
                                    </p:anim>
                                    <p:anim calcmode="lin" valueType="num">
                                      <p:cBhvr>
                                        <p:cTn id="63" dur="1000" fill="hold"/>
                                        <p:tgtEl>
                                          <p:spTgt spid="309255"/>
                                        </p:tgtEl>
                                        <p:attrNameLst>
                                          <p:attrName>ppt_h</p:attrName>
                                        </p:attrNameLst>
                                      </p:cBhvr>
                                      <p:tavLst>
                                        <p:tav tm="0">
                                          <p:val>
                                            <p:strVal val="#ppt_h"/>
                                          </p:val>
                                        </p:tav>
                                        <p:tav tm="100000">
                                          <p:val>
                                            <p:strVal val="#ppt_h"/>
                                          </p:val>
                                        </p:tav>
                                      </p:tavLst>
                                    </p:anim>
                                    <p:animEffect transition="in" filter="fade">
                                      <p:cBhvr>
                                        <p:cTn id="64" dur="1000"/>
                                        <p:tgtEl>
                                          <p:spTgt spid="309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algn="r" eaLnBrk="1" hangingPunct="1"/>
            <a:r>
              <a:rPr lang="he-IL" smtClean="0">
                <a:solidFill>
                  <a:schemeClr val="hlink"/>
                </a:solidFill>
              </a:rPr>
              <a:t>תרגיל 2: הסתברות בינומית</a:t>
            </a:r>
            <a:endParaRPr lang="en-US" smtClean="0">
              <a:solidFill>
                <a:schemeClr val="hlink"/>
              </a:solidFill>
            </a:endParaRPr>
          </a:p>
        </p:txBody>
      </p:sp>
      <p:sp>
        <p:nvSpPr>
          <p:cNvPr id="309251"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000" smtClean="0"/>
              <a:t>במפעל מסוים לבניית מחשבוני כיס ישנן 10 מכונות. כל מכונה מיצרת 10 מחשבוני כיס בשעה. ההסתברות כי מכונה מושבתת הינו 0.2. </a:t>
            </a:r>
          </a:p>
          <a:p>
            <a:pPr marL="990600" lvl="1" indent="-533400" eaLnBrk="1" hangingPunct="1">
              <a:buSzTx/>
            </a:pPr>
            <a:r>
              <a:rPr lang="he-IL" sz="1800" smtClean="0"/>
              <a:t>מה ההסתברות כי המפעל יוכל לעמוד בהזמנה לספק 180 מחשבוני כיס בתוך שעתים?</a:t>
            </a:r>
          </a:p>
          <a:p>
            <a:pPr marL="1371600" lvl="2" indent="-457200" eaLnBrk="1" hangingPunct="1">
              <a:buSzTx/>
            </a:pPr>
            <a:r>
              <a:rPr lang="en-US" sz="1800" smtClean="0"/>
              <a:t>k</a:t>
            </a:r>
            <a:r>
              <a:rPr lang="he-IL" sz="1800" smtClean="0"/>
              <a:t> ≥ 9.</a:t>
            </a:r>
          </a:p>
          <a:p>
            <a:pPr marL="1371600" lvl="2" indent="-457200" eaLnBrk="1" hangingPunct="1">
              <a:buSzTx/>
            </a:pPr>
            <a:r>
              <a:rPr lang="en-US" sz="1800" smtClean="0"/>
              <a:t>n</a:t>
            </a:r>
            <a:r>
              <a:rPr lang="he-IL" sz="1800" smtClean="0"/>
              <a:t> – 10.</a:t>
            </a:r>
          </a:p>
          <a:p>
            <a:pPr marL="1371600" lvl="2" indent="-457200" eaLnBrk="1" hangingPunct="1">
              <a:buSzTx/>
            </a:pPr>
            <a:r>
              <a:rPr lang="en-US" sz="1800" smtClean="0"/>
              <a:t>p</a:t>
            </a:r>
            <a:r>
              <a:rPr lang="he-IL" sz="1800" smtClean="0"/>
              <a:t> – 0.8 (80%).</a:t>
            </a:r>
          </a:p>
          <a:p>
            <a:pPr marL="990600" lvl="1" indent="-533400" eaLnBrk="1" hangingPunct="1">
              <a:buSzTx/>
            </a:pPr>
            <a:endParaRPr lang="he-IL" sz="2000" smtClean="0"/>
          </a:p>
          <a:p>
            <a:pPr marL="990600" lvl="1" indent="-533400" eaLnBrk="1" hangingPunct="1">
              <a:buSzTx/>
            </a:pPr>
            <a:endParaRPr lang="he-IL" sz="2000" smtClean="0"/>
          </a:p>
          <a:p>
            <a:pPr marL="990600" lvl="1" indent="-533400" eaLnBrk="1" hangingPunct="1">
              <a:buSzTx/>
            </a:pPr>
            <a:r>
              <a:rPr lang="he-IL" sz="1800" smtClean="0"/>
              <a:t>האם היית ממליץ למפעל להתחייב לזמנים אלו בהנחה שעל כל עמידה בזמנים המפעל מקבל בונוס 1000 ₪ ועל כל אי עמידה בזמנים נקנס ב 600 ₪ (הרווח עבור המחשבונים עצמם נשאר קבוע)?</a:t>
            </a:r>
          </a:p>
          <a:p>
            <a:pPr marL="990600" lvl="1" indent="-533400" eaLnBrk="1" hangingPunct="1">
              <a:buSzTx/>
              <a:buFont typeface="Wingdings" pitchFamily="2" charset="2"/>
              <a:buNone/>
            </a:pPr>
            <a:endParaRPr lang="he-IL" sz="2000" smtClean="0"/>
          </a:p>
        </p:txBody>
      </p:sp>
      <p:graphicFrame>
        <p:nvGraphicFramePr>
          <p:cNvPr id="309252" name="Object 4"/>
          <p:cNvGraphicFramePr>
            <a:graphicFrameLocks noChangeAspect="1"/>
          </p:cNvGraphicFramePr>
          <p:nvPr/>
        </p:nvGraphicFramePr>
        <p:xfrm>
          <a:off x="1214438" y="357188"/>
          <a:ext cx="2879725" cy="561975"/>
        </p:xfrm>
        <a:graphic>
          <a:graphicData uri="http://schemas.openxmlformats.org/presentationml/2006/ole">
            <p:oleObj spid="_x0000_s53250" name="משוואה" r:id="rId3" imgW="2145960" imgH="419040" progId="Equation.3">
              <p:embed/>
            </p:oleObj>
          </a:graphicData>
        </a:graphic>
      </p:graphicFrame>
      <p:graphicFrame>
        <p:nvGraphicFramePr>
          <p:cNvPr id="309253" name="Object 5"/>
          <p:cNvGraphicFramePr>
            <a:graphicFrameLocks noChangeAspect="1"/>
          </p:cNvGraphicFramePr>
          <p:nvPr/>
        </p:nvGraphicFramePr>
        <p:xfrm>
          <a:off x="760413" y="3398838"/>
          <a:ext cx="4808537" cy="1220787"/>
        </p:xfrm>
        <a:graphic>
          <a:graphicData uri="http://schemas.openxmlformats.org/presentationml/2006/ole">
            <p:oleObj spid="_x0000_s53251" name="Equation" r:id="rId4" imgW="3390840" imgH="1002960" progId="Equation.3">
              <p:embed/>
            </p:oleObj>
          </a:graphicData>
        </a:graphic>
      </p:graphicFrame>
      <p:graphicFrame>
        <p:nvGraphicFramePr>
          <p:cNvPr id="13" name="Group 4"/>
          <p:cNvGraphicFramePr>
            <a:graphicFrameLocks noGrp="1"/>
          </p:cNvGraphicFramePr>
          <p:nvPr/>
        </p:nvGraphicFramePr>
        <p:xfrm>
          <a:off x="571500" y="5643563"/>
          <a:ext cx="3106738" cy="871537"/>
        </p:xfrm>
        <a:graphic>
          <a:graphicData uri="http://schemas.openxmlformats.org/drawingml/2006/table">
            <a:tbl>
              <a:tblPr rtl="1"/>
              <a:tblGrid>
                <a:gridCol w="935037"/>
                <a:gridCol w="933450"/>
                <a:gridCol w="1238250"/>
              </a:tblGrid>
              <a:tr h="4318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0.625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0.375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70697" name="Object 9"/>
          <p:cNvGraphicFramePr>
            <a:graphicFrameLocks noChangeAspect="1"/>
          </p:cNvGraphicFramePr>
          <p:nvPr/>
        </p:nvGraphicFramePr>
        <p:xfrm>
          <a:off x="4286250" y="5715000"/>
          <a:ext cx="3741738" cy="325438"/>
        </p:xfrm>
        <a:graphic>
          <a:graphicData uri="http://schemas.openxmlformats.org/presentationml/2006/ole">
            <p:oleObj spid="_x0000_s53252" name="Equation" r:id="rId5" imgW="233676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9252"/>
                                        </p:tgtEl>
                                        <p:attrNameLst>
                                          <p:attrName>style.visibility</p:attrName>
                                        </p:attrNameLst>
                                      </p:cBhvr>
                                      <p:to>
                                        <p:strVal val="visible"/>
                                      </p:to>
                                    </p:set>
                                    <p:anim calcmode="lin" valueType="num">
                                      <p:cBhvr>
                                        <p:cTn id="7" dur="1000" fill="hold"/>
                                        <p:tgtEl>
                                          <p:spTgt spid="309252"/>
                                        </p:tgtEl>
                                        <p:attrNameLst>
                                          <p:attrName>ppt_w</p:attrName>
                                        </p:attrNameLst>
                                      </p:cBhvr>
                                      <p:tavLst>
                                        <p:tav tm="0">
                                          <p:val>
                                            <p:strVal val="#ppt_w*0.70"/>
                                          </p:val>
                                        </p:tav>
                                        <p:tav tm="100000">
                                          <p:val>
                                            <p:strVal val="#ppt_w"/>
                                          </p:val>
                                        </p:tav>
                                      </p:tavLst>
                                    </p:anim>
                                    <p:anim calcmode="lin" valueType="num">
                                      <p:cBhvr>
                                        <p:cTn id="8" dur="1000" fill="hold"/>
                                        <p:tgtEl>
                                          <p:spTgt spid="309252"/>
                                        </p:tgtEl>
                                        <p:attrNameLst>
                                          <p:attrName>ppt_h</p:attrName>
                                        </p:attrNameLst>
                                      </p:cBhvr>
                                      <p:tavLst>
                                        <p:tav tm="0">
                                          <p:val>
                                            <p:strVal val="#ppt_h"/>
                                          </p:val>
                                        </p:tav>
                                        <p:tav tm="100000">
                                          <p:val>
                                            <p:strVal val="#ppt_h"/>
                                          </p:val>
                                        </p:tav>
                                      </p:tavLst>
                                    </p:anim>
                                    <p:animEffect transition="in" filter="fade">
                                      <p:cBhvr>
                                        <p:cTn id="9" dur="1000"/>
                                        <p:tgtEl>
                                          <p:spTgt spid="30925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9251">
                                            <p:txEl>
                                              <p:pRg st="0" end="0"/>
                                            </p:txEl>
                                          </p:spTgt>
                                        </p:tgtEl>
                                        <p:attrNameLst>
                                          <p:attrName>style.visibility</p:attrName>
                                        </p:attrNameLst>
                                      </p:cBhvr>
                                      <p:to>
                                        <p:strVal val="visible"/>
                                      </p:to>
                                    </p:set>
                                    <p:animEffect transition="in" filter="fade">
                                      <p:cBhvr>
                                        <p:cTn id="13" dur="2000"/>
                                        <p:tgtEl>
                                          <p:spTgt spid="309251">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09251">
                                            <p:txEl>
                                              <p:pRg st="1" end="1"/>
                                            </p:txEl>
                                          </p:spTgt>
                                        </p:tgtEl>
                                        <p:attrNameLst>
                                          <p:attrName>style.visibility</p:attrName>
                                        </p:attrNameLst>
                                      </p:cBhvr>
                                      <p:to>
                                        <p:strVal val="visible"/>
                                      </p:to>
                                    </p:set>
                                    <p:animEffect transition="in" filter="fade">
                                      <p:cBhvr>
                                        <p:cTn id="17" dur="2000"/>
                                        <p:tgtEl>
                                          <p:spTgt spid="3092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9251">
                                            <p:txEl>
                                              <p:pRg st="2" end="2"/>
                                            </p:txEl>
                                          </p:spTgt>
                                        </p:tgtEl>
                                        <p:attrNameLst>
                                          <p:attrName>style.visibility</p:attrName>
                                        </p:attrNameLst>
                                      </p:cBhvr>
                                      <p:to>
                                        <p:strVal val="visible"/>
                                      </p:to>
                                    </p:set>
                                    <p:animEffect transition="in" filter="fade">
                                      <p:cBhvr>
                                        <p:cTn id="22" dur="2000"/>
                                        <p:tgtEl>
                                          <p:spTgt spid="309251">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9251">
                                            <p:txEl>
                                              <p:pRg st="3" end="3"/>
                                            </p:txEl>
                                          </p:spTgt>
                                        </p:tgtEl>
                                        <p:attrNameLst>
                                          <p:attrName>style.visibility</p:attrName>
                                        </p:attrNameLst>
                                      </p:cBhvr>
                                      <p:to>
                                        <p:strVal val="visible"/>
                                      </p:to>
                                    </p:set>
                                    <p:animEffect transition="in" filter="fade">
                                      <p:cBhvr>
                                        <p:cTn id="26" dur="2000"/>
                                        <p:tgtEl>
                                          <p:spTgt spid="309251">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09251">
                                            <p:txEl>
                                              <p:pRg st="4" end="4"/>
                                            </p:txEl>
                                          </p:spTgt>
                                        </p:tgtEl>
                                        <p:attrNameLst>
                                          <p:attrName>style.visibility</p:attrName>
                                        </p:attrNameLst>
                                      </p:cBhvr>
                                      <p:to>
                                        <p:strVal val="visible"/>
                                      </p:to>
                                    </p:set>
                                    <p:animEffect transition="in" filter="fade">
                                      <p:cBhvr>
                                        <p:cTn id="30" dur="2000"/>
                                        <p:tgtEl>
                                          <p:spTgt spid="309251">
                                            <p:txEl>
                                              <p:pRg st="4" end="4"/>
                                            </p:txEl>
                                          </p:spTgt>
                                        </p:tgtEl>
                                      </p:cBhvr>
                                    </p:animEffect>
                                  </p:childTnLst>
                                </p:cTn>
                              </p:par>
                            </p:childTnLst>
                          </p:cTn>
                        </p:par>
                        <p:par>
                          <p:cTn id="31" fill="hold">
                            <p:stCondLst>
                              <p:cond delay="6000"/>
                            </p:stCondLst>
                            <p:childTnLst>
                              <p:par>
                                <p:cTn id="32" presetID="55" presetClass="entr" presetSubtype="0" fill="hold" nodeType="afterEffect">
                                  <p:stCondLst>
                                    <p:cond delay="0"/>
                                  </p:stCondLst>
                                  <p:childTnLst>
                                    <p:set>
                                      <p:cBhvr>
                                        <p:cTn id="33" dur="1" fill="hold">
                                          <p:stCondLst>
                                            <p:cond delay="0"/>
                                          </p:stCondLst>
                                        </p:cTn>
                                        <p:tgtEl>
                                          <p:spTgt spid="309253"/>
                                        </p:tgtEl>
                                        <p:attrNameLst>
                                          <p:attrName>style.visibility</p:attrName>
                                        </p:attrNameLst>
                                      </p:cBhvr>
                                      <p:to>
                                        <p:strVal val="visible"/>
                                      </p:to>
                                    </p:set>
                                    <p:anim calcmode="lin" valueType="num">
                                      <p:cBhvr>
                                        <p:cTn id="34" dur="1000" fill="hold"/>
                                        <p:tgtEl>
                                          <p:spTgt spid="309253"/>
                                        </p:tgtEl>
                                        <p:attrNameLst>
                                          <p:attrName>ppt_w</p:attrName>
                                        </p:attrNameLst>
                                      </p:cBhvr>
                                      <p:tavLst>
                                        <p:tav tm="0">
                                          <p:val>
                                            <p:strVal val="#ppt_w*0.70"/>
                                          </p:val>
                                        </p:tav>
                                        <p:tav tm="100000">
                                          <p:val>
                                            <p:strVal val="#ppt_w"/>
                                          </p:val>
                                        </p:tav>
                                      </p:tavLst>
                                    </p:anim>
                                    <p:anim calcmode="lin" valueType="num">
                                      <p:cBhvr>
                                        <p:cTn id="35" dur="1000" fill="hold"/>
                                        <p:tgtEl>
                                          <p:spTgt spid="309253"/>
                                        </p:tgtEl>
                                        <p:attrNameLst>
                                          <p:attrName>ppt_h</p:attrName>
                                        </p:attrNameLst>
                                      </p:cBhvr>
                                      <p:tavLst>
                                        <p:tav tm="0">
                                          <p:val>
                                            <p:strVal val="#ppt_h"/>
                                          </p:val>
                                        </p:tav>
                                        <p:tav tm="100000">
                                          <p:val>
                                            <p:strVal val="#ppt_h"/>
                                          </p:val>
                                        </p:tav>
                                      </p:tavLst>
                                    </p:anim>
                                    <p:animEffect transition="in" filter="fade">
                                      <p:cBhvr>
                                        <p:cTn id="36" dur="1000"/>
                                        <p:tgtEl>
                                          <p:spTgt spid="3092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9251">
                                            <p:txEl>
                                              <p:pRg st="7" end="7"/>
                                            </p:txEl>
                                          </p:spTgt>
                                        </p:tgtEl>
                                        <p:attrNameLst>
                                          <p:attrName>style.visibility</p:attrName>
                                        </p:attrNameLst>
                                      </p:cBhvr>
                                      <p:to>
                                        <p:strVal val="visible"/>
                                      </p:to>
                                    </p:set>
                                    <p:animEffect transition="in" filter="fade">
                                      <p:cBhvr>
                                        <p:cTn id="41" dur="2000"/>
                                        <p:tgtEl>
                                          <p:spTgt spid="30925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par>
                                <p:cTn id="49" presetID="29" presetClass="entr" presetSubtype="0" fill="hold" nodeType="withEffect">
                                  <p:stCondLst>
                                    <p:cond delay="0"/>
                                  </p:stCondLst>
                                  <p:childTnLst>
                                    <p:set>
                                      <p:cBhvr>
                                        <p:cTn id="50" dur="1" fill="hold">
                                          <p:stCondLst>
                                            <p:cond delay="0"/>
                                          </p:stCondLst>
                                        </p:cTn>
                                        <p:tgtEl>
                                          <p:spTgt spid="370697"/>
                                        </p:tgtEl>
                                        <p:attrNameLst>
                                          <p:attrName>style.visibility</p:attrName>
                                        </p:attrNameLst>
                                      </p:cBhvr>
                                      <p:to>
                                        <p:strVal val="visible"/>
                                      </p:to>
                                    </p:set>
                                    <p:anim calcmode="lin" valueType="num">
                                      <p:cBhvr>
                                        <p:cTn id="51" dur="1000" fill="hold"/>
                                        <p:tgtEl>
                                          <p:spTgt spid="370697"/>
                                        </p:tgtEl>
                                        <p:attrNameLst>
                                          <p:attrName>ppt_x</p:attrName>
                                        </p:attrNameLst>
                                      </p:cBhvr>
                                      <p:tavLst>
                                        <p:tav tm="0">
                                          <p:val>
                                            <p:strVal val="#ppt_x-.2"/>
                                          </p:val>
                                        </p:tav>
                                        <p:tav tm="100000">
                                          <p:val>
                                            <p:strVal val="#ppt_x"/>
                                          </p:val>
                                        </p:tav>
                                      </p:tavLst>
                                    </p:anim>
                                    <p:anim calcmode="lin" valueType="num">
                                      <p:cBhvr>
                                        <p:cTn id="52" dur="1000" fill="hold"/>
                                        <p:tgtEl>
                                          <p:spTgt spid="37069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70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algn="r" eaLnBrk="1" hangingPunct="1"/>
            <a:r>
              <a:rPr lang="he-IL" sz="4000" smtClean="0">
                <a:solidFill>
                  <a:schemeClr val="hlink"/>
                </a:solidFill>
              </a:rPr>
              <a:t>תרגיל 3: תוחלת</a:t>
            </a:r>
            <a:endParaRPr lang="en-US" sz="4000" smtClean="0">
              <a:solidFill>
                <a:schemeClr val="hlink"/>
              </a:solidFill>
            </a:endParaRPr>
          </a:p>
        </p:txBody>
      </p:sp>
      <p:sp>
        <p:nvSpPr>
          <p:cNvPr id="315395" name="Rectangle 3"/>
          <p:cNvSpPr>
            <a:spLocks noGrp="1" noChangeArrowheads="1"/>
          </p:cNvSpPr>
          <p:nvPr>
            <p:ph type="body" idx="1"/>
          </p:nvPr>
        </p:nvSpPr>
        <p:spPr>
          <a:xfrm>
            <a:off x="395288" y="2017713"/>
            <a:ext cx="8559800" cy="4114800"/>
          </a:xfrm>
        </p:spPr>
        <p:txBody>
          <a:bodyPr/>
          <a:lstStyle/>
          <a:p>
            <a:pPr eaLnBrk="1" hangingPunct="1"/>
            <a:r>
              <a:rPr lang="he-IL" sz="2400" smtClean="0"/>
              <a:t>במשחק קובייה משחקים שני אנשים. שחקן </a:t>
            </a:r>
            <a:r>
              <a:rPr lang="en-US" sz="2400" smtClean="0"/>
              <a:t>A</a:t>
            </a:r>
            <a:r>
              <a:rPr lang="he-IL" sz="2400" smtClean="0"/>
              <a:t> מטיל שתי קוביות. אם סכום התוצאות שווה ל 11 משלם </a:t>
            </a:r>
            <a:r>
              <a:rPr lang="en-US" sz="2400" smtClean="0"/>
              <a:t>B</a:t>
            </a:r>
            <a:r>
              <a:rPr lang="he-IL" sz="2400" smtClean="0"/>
              <a:t> ל </a:t>
            </a:r>
            <a:r>
              <a:rPr lang="en-US" sz="2400" smtClean="0"/>
              <a:t>A</a:t>
            </a:r>
            <a:r>
              <a:rPr lang="he-IL" sz="2400" smtClean="0"/>
              <a:t> 100 ₪, אם סכום התוצאות אינו שווה משלם </a:t>
            </a:r>
            <a:r>
              <a:rPr lang="en-US" sz="2400" smtClean="0"/>
              <a:t>A</a:t>
            </a:r>
            <a:r>
              <a:rPr lang="he-IL" sz="2400" smtClean="0"/>
              <a:t> ל </a:t>
            </a:r>
            <a:r>
              <a:rPr lang="en-US" sz="2400" smtClean="0"/>
              <a:t>B</a:t>
            </a:r>
            <a:r>
              <a:rPr lang="he-IL" sz="2400" smtClean="0"/>
              <a:t> 20 ₪. על מי אתם הייתם מהמרים שירוויח לאורך זמן?  </a:t>
            </a:r>
          </a:p>
          <a:p>
            <a:pPr eaLnBrk="1" hangingPunct="1"/>
            <a:endParaRPr lang="he-IL" sz="2400" smtClean="0"/>
          </a:p>
          <a:p>
            <a:pPr eaLnBrk="1" hangingPunct="1">
              <a:buFont typeface="Wingdings" pitchFamily="2" charset="2"/>
              <a:buNone/>
            </a:pPr>
            <a:endParaRPr lang="he-IL" sz="2800" smtClean="0"/>
          </a:p>
          <a:p>
            <a:pPr lvl="1" eaLnBrk="1" hangingPunct="1">
              <a:buFont typeface="Wingdings" pitchFamily="2" charset="2"/>
              <a:buNone/>
            </a:pPr>
            <a:endParaRPr lang="en-US" sz="2400" smtClean="0"/>
          </a:p>
        </p:txBody>
      </p:sp>
      <p:graphicFrame>
        <p:nvGraphicFramePr>
          <p:cNvPr id="315396" name="Group 4"/>
          <p:cNvGraphicFramePr>
            <a:graphicFrameLocks noGrp="1"/>
          </p:cNvGraphicFramePr>
          <p:nvPr/>
        </p:nvGraphicFramePr>
        <p:xfrm>
          <a:off x="5360988" y="3357563"/>
          <a:ext cx="3106737" cy="871537"/>
        </p:xfrm>
        <a:graphic>
          <a:graphicData uri="http://schemas.openxmlformats.org/drawingml/2006/table">
            <a:tbl>
              <a:tblPr rtl="1"/>
              <a:tblGrid>
                <a:gridCol w="935037"/>
                <a:gridCol w="933450"/>
                <a:gridCol w="1238250"/>
              </a:tblGrid>
              <a:tr h="4318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≠11</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11</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dirty="0" smtClean="0">
                          <a:ln>
                            <a:noFill/>
                          </a:ln>
                          <a:solidFill>
                            <a:schemeClr val="tx1"/>
                          </a:solidFill>
                          <a:effectLst/>
                          <a:latin typeface="Times New Roman" pitchFamily="18" charset="0"/>
                          <a:cs typeface="Times New Roman" pitchFamily="18" charset="0"/>
                        </a:rPr>
                        <a:t>34</a:t>
                      </a:r>
                      <a:r>
                        <a:rPr kumimoji="0" lang="he-IL"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dirty="0" smtClean="0">
                          <a:ln>
                            <a:noFill/>
                          </a:ln>
                          <a:solidFill>
                            <a:schemeClr val="tx1"/>
                          </a:solidFill>
                          <a:effectLst/>
                          <a:latin typeface="Times New Roman" pitchFamily="18" charset="0"/>
                          <a:cs typeface="Times New Roman" pitchFamily="18" charset="0"/>
                        </a:rPr>
                        <a:t>36</a:t>
                      </a:r>
                      <a:endPar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36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15410" name="Object 18"/>
          <p:cNvGraphicFramePr>
            <a:graphicFrameLocks noChangeAspect="1"/>
          </p:cNvGraphicFramePr>
          <p:nvPr/>
        </p:nvGraphicFramePr>
        <p:xfrm>
          <a:off x="3635375" y="4437063"/>
          <a:ext cx="4859338" cy="630237"/>
        </p:xfrm>
        <a:graphic>
          <a:graphicData uri="http://schemas.openxmlformats.org/presentationml/2006/ole">
            <p:oleObj spid="_x0000_s54274" name="משוואה" r:id="rId3" imgW="30351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fade">
                                      <p:cBhvr>
                                        <p:cTn id="7" dur="2000"/>
                                        <p:tgtEl>
                                          <p:spTgt spid="315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15396"/>
                                        </p:tgtEl>
                                        <p:attrNameLst>
                                          <p:attrName>style.visibility</p:attrName>
                                        </p:attrNameLst>
                                      </p:cBhvr>
                                      <p:to>
                                        <p:strVal val="visible"/>
                                      </p:to>
                                    </p:set>
                                    <p:anim calcmode="lin" valueType="num">
                                      <p:cBhvr>
                                        <p:cTn id="12" dur="1000" fill="hold"/>
                                        <p:tgtEl>
                                          <p:spTgt spid="315396"/>
                                        </p:tgtEl>
                                        <p:attrNameLst>
                                          <p:attrName>ppt_x</p:attrName>
                                        </p:attrNameLst>
                                      </p:cBhvr>
                                      <p:tavLst>
                                        <p:tav tm="0">
                                          <p:val>
                                            <p:strVal val="#ppt_x-.2"/>
                                          </p:val>
                                        </p:tav>
                                        <p:tav tm="100000">
                                          <p:val>
                                            <p:strVal val="#ppt_x"/>
                                          </p:val>
                                        </p:tav>
                                      </p:tavLst>
                                    </p:anim>
                                    <p:anim calcmode="lin" valueType="num">
                                      <p:cBhvr>
                                        <p:cTn id="13" dur="1000" fill="hold"/>
                                        <p:tgtEl>
                                          <p:spTgt spid="3153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5396"/>
                                        </p:tgtEl>
                                      </p:cBhvr>
                                    </p:animEffect>
                                  </p:childTnLst>
                                </p:cTn>
                              </p:par>
                              <p:par>
                                <p:cTn id="15" presetID="29" presetClass="entr" presetSubtype="0" fill="hold" nodeType="withEffect">
                                  <p:stCondLst>
                                    <p:cond delay="0"/>
                                  </p:stCondLst>
                                  <p:childTnLst>
                                    <p:set>
                                      <p:cBhvr>
                                        <p:cTn id="16" dur="1" fill="hold">
                                          <p:stCondLst>
                                            <p:cond delay="0"/>
                                          </p:stCondLst>
                                        </p:cTn>
                                        <p:tgtEl>
                                          <p:spTgt spid="315410"/>
                                        </p:tgtEl>
                                        <p:attrNameLst>
                                          <p:attrName>style.visibility</p:attrName>
                                        </p:attrNameLst>
                                      </p:cBhvr>
                                      <p:to>
                                        <p:strVal val="visible"/>
                                      </p:to>
                                    </p:set>
                                    <p:anim calcmode="lin" valueType="num">
                                      <p:cBhvr>
                                        <p:cTn id="17" dur="1000" fill="hold"/>
                                        <p:tgtEl>
                                          <p:spTgt spid="315410"/>
                                        </p:tgtEl>
                                        <p:attrNameLst>
                                          <p:attrName>ppt_x</p:attrName>
                                        </p:attrNameLst>
                                      </p:cBhvr>
                                      <p:tavLst>
                                        <p:tav tm="0">
                                          <p:val>
                                            <p:strVal val="#ppt_x-.2"/>
                                          </p:val>
                                        </p:tav>
                                        <p:tav tm="100000">
                                          <p:val>
                                            <p:strVal val="#ppt_x"/>
                                          </p:val>
                                        </p:tav>
                                      </p:tavLst>
                                    </p:anim>
                                    <p:anim calcmode="lin" valueType="num">
                                      <p:cBhvr>
                                        <p:cTn id="18" dur="1000" fill="hold"/>
                                        <p:tgtEl>
                                          <p:spTgt spid="3154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50938" y="1152525"/>
            <a:ext cx="7793037" cy="608013"/>
          </a:xfrm>
        </p:spPr>
        <p:txBody>
          <a:bodyPr/>
          <a:lstStyle/>
          <a:p>
            <a:pPr algn="r" eaLnBrk="1" hangingPunct="1"/>
            <a:r>
              <a:rPr lang="he-IL" altLang="en-US" sz="4000" smtClean="0"/>
              <a:t>משתנים: רמות מדידה (סולמות מדידה)</a:t>
            </a:r>
            <a:endParaRPr lang="en-US" sz="4000" smtClean="0"/>
          </a:p>
        </p:txBody>
      </p:sp>
      <p:sp>
        <p:nvSpPr>
          <p:cNvPr id="74755" name="Rectangle 3"/>
          <p:cNvSpPr>
            <a:spLocks noGrp="1" noChangeArrowheads="1"/>
          </p:cNvSpPr>
          <p:nvPr>
            <p:ph type="body" idx="1"/>
          </p:nvPr>
        </p:nvSpPr>
        <p:spPr/>
        <p:txBody>
          <a:bodyPr/>
          <a:lstStyle/>
          <a:p>
            <a:pPr algn="just" eaLnBrk="1" hangingPunct="1">
              <a:lnSpc>
                <a:spcPct val="110000"/>
              </a:lnSpc>
            </a:pPr>
            <a:r>
              <a:rPr lang="he-IL" altLang="en-US" sz="2800" smtClean="0"/>
              <a:t>משתנה נומינלי (משתנה שמי)</a:t>
            </a:r>
          </a:p>
          <a:p>
            <a:pPr algn="just" eaLnBrk="1" hangingPunct="1">
              <a:lnSpc>
                <a:spcPct val="110000"/>
              </a:lnSpc>
            </a:pPr>
            <a:r>
              <a:rPr lang="he-IL" sz="2800" smtClean="0"/>
              <a:t>משתנה אורדינלי (משתנה סידורי / דירוגי)</a:t>
            </a:r>
          </a:p>
          <a:p>
            <a:pPr algn="just" eaLnBrk="1" hangingPunct="1">
              <a:lnSpc>
                <a:spcPct val="110000"/>
              </a:lnSpc>
            </a:pPr>
            <a:r>
              <a:rPr lang="he-IL" sz="2800" smtClean="0"/>
              <a:t>משתנה  אינטרוולי (משתנה רווחי)</a:t>
            </a:r>
          </a:p>
          <a:p>
            <a:pPr algn="just" eaLnBrk="1" hangingPunct="1">
              <a:lnSpc>
                <a:spcPct val="110000"/>
              </a:lnSpc>
            </a:pPr>
            <a:r>
              <a:rPr lang="he-IL" sz="2800" smtClean="0"/>
              <a:t>משתנה רציונאלי </a:t>
            </a:r>
            <a:r>
              <a:rPr lang="en-US" sz="2800" smtClean="0"/>
              <a:t> </a:t>
            </a:r>
            <a:r>
              <a:rPr lang="he-IL" sz="2800" smtClean="0"/>
              <a:t>(משתנה יחסי)</a:t>
            </a:r>
            <a:endParaRPr lang="en-US" sz="2800" smtClean="0"/>
          </a:p>
        </p:txBody>
      </p:sp>
      <p:pic>
        <p:nvPicPr>
          <p:cNvPr id="74756" name="Picture 4" descr="ladder"/>
          <p:cNvPicPr>
            <a:picLocks noChangeAspect="1" noChangeArrowheads="1"/>
          </p:cNvPicPr>
          <p:nvPr/>
        </p:nvPicPr>
        <p:blipFill>
          <a:blip r:embed="rId3"/>
          <a:srcRect/>
          <a:stretch>
            <a:fillRect/>
          </a:stretch>
        </p:blipFill>
        <p:spPr bwMode="auto">
          <a:xfrm>
            <a:off x="179388" y="3933825"/>
            <a:ext cx="1992312" cy="2759075"/>
          </a:xfrm>
          <a:prstGeom prst="rect">
            <a:avLst/>
          </a:prstGeom>
          <a:noFill/>
          <a:ln w="9525">
            <a:noFill/>
            <a:miter lim="800000"/>
            <a:headEnd/>
            <a:tailEnd/>
          </a:ln>
        </p:spPr>
      </p:pic>
      <p:sp>
        <p:nvSpPr>
          <p:cNvPr id="74757" name="AutoShape 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1000" fill="hold"/>
                                        <p:tgtEl>
                                          <p:spTgt spid="747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5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p:cTn id="13" dur="1000" fill="hold"/>
                                        <p:tgtEl>
                                          <p:spTgt spid="7475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7475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475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p:cTn id="19" dur="1000" fill="hold"/>
                                        <p:tgtEl>
                                          <p:spTgt spid="7475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475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4755">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p:cTn id="25" dur="1000" fill="hold"/>
                                        <p:tgtEl>
                                          <p:spTgt spid="7475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7475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74755">
                                            <p:txEl>
                                              <p:pRg st="3" end="3"/>
                                            </p:txEl>
                                          </p:spTgt>
                                        </p:tgtEl>
                                      </p:cBhvr>
                                    </p:animEffect>
                                  </p:childTnLst>
                                </p:cTn>
                              </p:par>
                            </p:childTnLst>
                          </p:cTn>
                        </p:par>
                        <p:par>
                          <p:cTn id="28" fill="hold">
                            <p:stCondLst>
                              <p:cond delay="4000"/>
                            </p:stCondLst>
                            <p:childTnLst>
                              <p:par>
                                <p:cTn id="29" presetID="6" presetClass="emph" presetSubtype="0" repeatCount="indefinite" decel="50000" autoRev="1" fill="hold" nodeType="afterEffect">
                                  <p:stCondLst>
                                    <p:cond delay="0"/>
                                  </p:stCondLst>
                                  <p:childTnLst>
                                    <p:animScale>
                                      <p:cBhvr>
                                        <p:cTn id="30" dur="3000" fill="hold"/>
                                        <p:tgtEl>
                                          <p:spTgt spid="747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74083"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12: שיעור חזרה</a:t>
            </a:r>
            <a:endParaRPr lang="en-US" sz="2000" smtClean="0">
              <a:solidFill>
                <a:schemeClr val="tx2"/>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r" eaLnBrk="1" hangingPunct="1"/>
            <a:r>
              <a:rPr lang="he-IL" smtClean="0"/>
              <a:t>סולמות מדידה וסוגי משתנים</a:t>
            </a:r>
            <a:endParaRPr lang="en-US" smtClean="0"/>
          </a:p>
        </p:txBody>
      </p:sp>
      <p:sp>
        <p:nvSpPr>
          <p:cNvPr id="254979" name="Rectangle 3"/>
          <p:cNvSpPr>
            <a:spLocks noGrp="1" noChangeArrowheads="1"/>
          </p:cNvSpPr>
          <p:nvPr>
            <p:ph type="body" idx="1"/>
          </p:nvPr>
        </p:nvSpPr>
        <p:spPr>
          <a:xfrm>
            <a:off x="4500563" y="1916113"/>
            <a:ext cx="4454525" cy="4681537"/>
          </a:xfrm>
        </p:spPr>
        <p:txBody>
          <a:bodyPr/>
          <a:lstStyle/>
          <a:p>
            <a:pPr eaLnBrk="1" hangingPunct="1">
              <a:lnSpc>
                <a:spcPct val="90000"/>
              </a:lnSpc>
            </a:pPr>
            <a:r>
              <a:rPr lang="he-IL" sz="2000" smtClean="0"/>
              <a:t>שמי (נומינלי)</a:t>
            </a:r>
          </a:p>
          <a:p>
            <a:pPr lvl="1" eaLnBrk="1" hangingPunct="1">
              <a:lnSpc>
                <a:spcPct val="90000"/>
              </a:lnSpc>
            </a:pPr>
            <a:r>
              <a:rPr lang="he-IL" sz="1800" smtClean="0"/>
              <a:t>תכונה: מי שקיבל ערך 1 לא יכול להיות גם 2.</a:t>
            </a:r>
          </a:p>
          <a:p>
            <a:pPr lvl="1" eaLnBrk="1" hangingPunct="1">
              <a:lnSpc>
                <a:spcPct val="90000"/>
              </a:lnSpc>
            </a:pPr>
            <a:r>
              <a:rPr lang="he-IL" sz="1800" smtClean="0"/>
              <a:t>סוג משתנה: איכותי, בדיד.</a:t>
            </a:r>
          </a:p>
          <a:p>
            <a:pPr lvl="1" eaLnBrk="1" hangingPunct="1">
              <a:lnSpc>
                <a:spcPct val="90000"/>
              </a:lnSpc>
            </a:pPr>
            <a:r>
              <a:rPr lang="he-IL" sz="1800" smtClean="0"/>
              <a:t>תרשים: פאי.</a:t>
            </a:r>
          </a:p>
          <a:p>
            <a:pPr lvl="1" eaLnBrk="1" hangingPunct="1">
              <a:lnSpc>
                <a:spcPct val="90000"/>
              </a:lnSpc>
            </a:pPr>
            <a:r>
              <a:rPr lang="he-IL" sz="1800" smtClean="0"/>
              <a:t>מדד מרכז: שכיח</a:t>
            </a:r>
          </a:p>
          <a:p>
            <a:pPr lvl="1" eaLnBrk="1" hangingPunct="1">
              <a:lnSpc>
                <a:spcPct val="90000"/>
              </a:lnSpc>
            </a:pPr>
            <a:endParaRPr lang="he-IL" sz="1800" smtClean="0"/>
          </a:p>
          <a:p>
            <a:pPr eaLnBrk="1" hangingPunct="1">
              <a:lnSpc>
                <a:spcPct val="90000"/>
              </a:lnSpc>
            </a:pPr>
            <a:r>
              <a:rPr lang="he-IL" sz="2000" smtClean="0"/>
              <a:t>דירוגי (אורדינאלי)</a:t>
            </a:r>
          </a:p>
          <a:p>
            <a:pPr lvl="1" eaLnBrk="1" hangingPunct="1">
              <a:lnSpc>
                <a:spcPct val="90000"/>
              </a:lnSpc>
            </a:pPr>
            <a:r>
              <a:rPr lang="he-IL" sz="1800" smtClean="0"/>
              <a:t>תכונה: ניתן לדרג מקטן לגדול ולהיפך.</a:t>
            </a:r>
          </a:p>
          <a:p>
            <a:pPr lvl="1" eaLnBrk="1" hangingPunct="1">
              <a:lnSpc>
                <a:spcPct val="90000"/>
              </a:lnSpc>
            </a:pPr>
            <a:r>
              <a:rPr lang="he-IL" sz="1800" smtClean="0"/>
              <a:t>סוג משתנה: איכותי, בדיד.</a:t>
            </a:r>
          </a:p>
          <a:p>
            <a:pPr lvl="1" eaLnBrk="1" hangingPunct="1">
              <a:lnSpc>
                <a:spcPct val="90000"/>
              </a:lnSpc>
            </a:pPr>
            <a:r>
              <a:rPr lang="he-IL" sz="1800" smtClean="0"/>
              <a:t>תרשים: דיאגראמת מקלות.</a:t>
            </a:r>
          </a:p>
          <a:p>
            <a:pPr lvl="1" eaLnBrk="1" hangingPunct="1">
              <a:lnSpc>
                <a:spcPct val="90000"/>
              </a:lnSpc>
            </a:pPr>
            <a:r>
              <a:rPr lang="he-IL" sz="1800" smtClean="0"/>
              <a:t>מדד מרכז: שכיח וחציון.</a:t>
            </a:r>
          </a:p>
        </p:txBody>
      </p:sp>
      <p:sp>
        <p:nvSpPr>
          <p:cNvPr id="255007" name="Rectangle 31"/>
          <p:cNvSpPr>
            <a:spLocks noChangeArrowheads="1"/>
          </p:cNvSpPr>
          <p:nvPr/>
        </p:nvSpPr>
        <p:spPr bwMode="auto">
          <a:xfrm>
            <a:off x="0" y="1916113"/>
            <a:ext cx="4500563" cy="439261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he-IL" sz="2000">
                <a:latin typeface="Times New Roman" pitchFamily="18" charset="0"/>
              </a:rPr>
              <a:t>רווחי (אינטרוולי)</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תכונה: ניתן לקבוע בכמה קטן או גדול.</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סוג משתנה: כמותי, (בדיד / רציף).</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תרשים: </a:t>
            </a:r>
          </a:p>
          <a:p>
            <a:pPr marL="1143000" lvl="2" indent="-228600">
              <a:spcBef>
                <a:spcPct val="20000"/>
              </a:spcBef>
              <a:buClr>
                <a:schemeClr val="folHlink"/>
              </a:buClr>
              <a:buSzPct val="50000"/>
              <a:buFont typeface="Wingdings" pitchFamily="2" charset="2"/>
              <a:buChar char="n"/>
            </a:pPr>
            <a:r>
              <a:rPr lang="he-IL" sz="1600">
                <a:latin typeface="Times New Roman" pitchFamily="18" charset="0"/>
              </a:rPr>
              <a:t>דיאגראמת מקלות (ללא רוחב קבוצה) .</a:t>
            </a:r>
          </a:p>
          <a:p>
            <a:pPr marL="1143000" lvl="2" indent="-228600">
              <a:spcBef>
                <a:spcPct val="20000"/>
              </a:spcBef>
              <a:buClr>
                <a:schemeClr val="folHlink"/>
              </a:buClr>
              <a:buSzPct val="50000"/>
              <a:buFont typeface="Wingdings" pitchFamily="2" charset="2"/>
              <a:buChar char="n"/>
            </a:pPr>
            <a:r>
              <a:rPr lang="he-IL" sz="1600">
                <a:latin typeface="Times New Roman" pitchFamily="18" charset="0"/>
              </a:rPr>
              <a:t>עמודות (רוחב קבוצה).</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מדד מרכז: שכיח, חציון וממוצע.</a:t>
            </a:r>
          </a:p>
          <a:p>
            <a:pPr marL="342900" indent="-342900">
              <a:lnSpc>
                <a:spcPct val="80000"/>
              </a:lnSpc>
              <a:spcBef>
                <a:spcPct val="20000"/>
              </a:spcBef>
              <a:buClr>
                <a:schemeClr val="folHlink"/>
              </a:buClr>
              <a:buSzPct val="60000"/>
              <a:buFont typeface="Wingdings" pitchFamily="2" charset="2"/>
              <a:buChar char="n"/>
            </a:pPr>
            <a:endParaRPr lang="he-IL" sz="1600">
              <a:latin typeface="Times New Roman" pitchFamily="18" charset="0"/>
            </a:endParaRPr>
          </a:p>
          <a:p>
            <a:pPr marL="342900" indent="-342900">
              <a:lnSpc>
                <a:spcPct val="80000"/>
              </a:lnSpc>
              <a:spcBef>
                <a:spcPct val="20000"/>
              </a:spcBef>
              <a:buClr>
                <a:schemeClr val="folHlink"/>
              </a:buClr>
              <a:buSzPct val="60000"/>
              <a:buFont typeface="Wingdings" pitchFamily="2" charset="2"/>
              <a:buChar char="n"/>
            </a:pPr>
            <a:r>
              <a:rPr lang="he-IL" sz="2000">
                <a:latin typeface="Times New Roman" pitchFamily="18" charset="0"/>
              </a:rPr>
              <a:t>יחסי (רציונאלי)</a:t>
            </a:r>
          </a:p>
          <a:p>
            <a:pPr marL="742950" lvl="1" indent="-285750">
              <a:lnSpc>
                <a:spcPct val="80000"/>
              </a:lnSpc>
              <a:spcBef>
                <a:spcPct val="20000"/>
              </a:spcBef>
              <a:buClr>
                <a:schemeClr val="hlink"/>
              </a:buClr>
              <a:buSzPct val="55000"/>
              <a:buFont typeface="Wingdings" pitchFamily="2" charset="2"/>
              <a:buChar char="n"/>
            </a:pPr>
            <a:r>
              <a:rPr lang="he-IL" sz="1800">
                <a:latin typeface="Times New Roman" pitchFamily="18" charset="0"/>
              </a:rPr>
              <a:t>תכונה: ניתן לקבוע פי כמה או חלקי כמה.</a:t>
            </a:r>
          </a:p>
          <a:p>
            <a:pPr marL="742950" lvl="1" indent="-285750">
              <a:lnSpc>
                <a:spcPct val="80000"/>
              </a:lnSpc>
              <a:spcBef>
                <a:spcPct val="20000"/>
              </a:spcBef>
              <a:buClr>
                <a:schemeClr val="hlink"/>
              </a:buClr>
              <a:buSzPct val="55000"/>
              <a:buFont typeface="Wingdings" pitchFamily="2" charset="2"/>
              <a:buChar char="n"/>
            </a:pPr>
            <a:r>
              <a:rPr lang="he-IL" sz="1800">
                <a:latin typeface="Times New Roman" pitchFamily="18" charset="0"/>
              </a:rPr>
              <a:t>סוג משתנה: כמותי, (בדיד / רציף).</a:t>
            </a:r>
          </a:p>
          <a:p>
            <a:pPr marL="742950" lvl="1" indent="-285750">
              <a:lnSpc>
                <a:spcPct val="80000"/>
              </a:lnSpc>
              <a:spcBef>
                <a:spcPct val="20000"/>
              </a:spcBef>
              <a:buClr>
                <a:schemeClr val="hlink"/>
              </a:buClr>
              <a:buSzPct val="55000"/>
              <a:buFont typeface="Wingdings" pitchFamily="2" charset="2"/>
              <a:buChar char="n"/>
            </a:pPr>
            <a:r>
              <a:rPr lang="he-IL" sz="1800">
                <a:latin typeface="Times New Roman" pitchFamily="18" charset="0"/>
              </a:rPr>
              <a:t>תרשים: </a:t>
            </a:r>
          </a:p>
          <a:p>
            <a:pPr marL="1143000" lvl="2" indent="-228600">
              <a:lnSpc>
                <a:spcPct val="80000"/>
              </a:lnSpc>
              <a:spcBef>
                <a:spcPct val="20000"/>
              </a:spcBef>
              <a:buClr>
                <a:schemeClr val="folHlink"/>
              </a:buClr>
              <a:buSzPct val="50000"/>
              <a:buFont typeface="Wingdings" pitchFamily="2" charset="2"/>
              <a:buChar char="n"/>
            </a:pPr>
            <a:r>
              <a:rPr lang="he-IL" sz="1600">
                <a:latin typeface="Times New Roman" pitchFamily="18" charset="0"/>
              </a:rPr>
              <a:t>דיאגראמת מקלות (ללא רוחב קבוצה). </a:t>
            </a:r>
          </a:p>
          <a:p>
            <a:pPr marL="1143000" lvl="2" indent="-228600">
              <a:lnSpc>
                <a:spcPct val="80000"/>
              </a:lnSpc>
              <a:spcBef>
                <a:spcPct val="20000"/>
              </a:spcBef>
              <a:buClr>
                <a:schemeClr val="folHlink"/>
              </a:buClr>
              <a:buSzPct val="50000"/>
              <a:buFont typeface="Wingdings" pitchFamily="2" charset="2"/>
              <a:buChar char="n"/>
            </a:pPr>
            <a:r>
              <a:rPr lang="he-IL" sz="1600">
                <a:latin typeface="Times New Roman" pitchFamily="18" charset="0"/>
              </a:rPr>
              <a:t>עמודות (רוחב קבוצה).</a:t>
            </a:r>
          </a:p>
          <a:p>
            <a:pPr marL="742950" lvl="1" indent="-285750">
              <a:lnSpc>
                <a:spcPct val="80000"/>
              </a:lnSpc>
              <a:spcBef>
                <a:spcPct val="20000"/>
              </a:spcBef>
              <a:buClr>
                <a:schemeClr val="hlink"/>
              </a:buClr>
              <a:buSzPct val="55000"/>
              <a:buFont typeface="Wingdings" pitchFamily="2" charset="2"/>
              <a:buChar char="n"/>
            </a:pPr>
            <a:r>
              <a:rPr lang="he-IL" sz="1800">
                <a:latin typeface="Times New Roman" pitchFamily="18" charset="0"/>
              </a:rPr>
              <a:t>מדד מרכז: שכיח, חציון וממוצע.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fade">
                                      <p:cBhvr>
                                        <p:cTn id="7" dur="2000"/>
                                        <p:tgtEl>
                                          <p:spTgt spid="2549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4979">
                                            <p:txEl>
                                              <p:pRg st="1" end="1"/>
                                            </p:txEl>
                                          </p:spTgt>
                                        </p:tgtEl>
                                        <p:attrNameLst>
                                          <p:attrName>style.visibility</p:attrName>
                                        </p:attrNameLst>
                                      </p:cBhvr>
                                      <p:to>
                                        <p:strVal val="visible"/>
                                      </p:to>
                                    </p:set>
                                    <p:animEffect transition="in" filter="fade">
                                      <p:cBhvr>
                                        <p:cTn id="10" dur="2000"/>
                                        <p:tgtEl>
                                          <p:spTgt spid="2549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4979">
                                            <p:txEl>
                                              <p:pRg st="2" end="2"/>
                                            </p:txEl>
                                          </p:spTgt>
                                        </p:tgtEl>
                                        <p:attrNameLst>
                                          <p:attrName>style.visibility</p:attrName>
                                        </p:attrNameLst>
                                      </p:cBhvr>
                                      <p:to>
                                        <p:strVal val="visible"/>
                                      </p:to>
                                    </p:set>
                                    <p:animEffect transition="in" filter="fade">
                                      <p:cBhvr>
                                        <p:cTn id="13" dur="2000"/>
                                        <p:tgtEl>
                                          <p:spTgt spid="2549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4979">
                                            <p:txEl>
                                              <p:pRg st="3" end="3"/>
                                            </p:txEl>
                                          </p:spTgt>
                                        </p:tgtEl>
                                        <p:attrNameLst>
                                          <p:attrName>style.visibility</p:attrName>
                                        </p:attrNameLst>
                                      </p:cBhvr>
                                      <p:to>
                                        <p:strVal val="visible"/>
                                      </p:to>
                                    </p:set>
                                    <p:animEffect transition="in" filter="fade">
                                      <p:cBhvr>
                                        <p:cTn id="16" dur="2000"/>
                                        <p:tgtEl>
                                          <p:spTgt spid="25497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animEffect transition="in" filter="fade">
                                      <p:cBhvr>
                                        <p:cTn id="19" dur="2000"/>
                                        <p:tgtEl>
                                          <p:spTgt spid="254979">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4979">
                                            <p:txEl>
                                              <p:pRg st="6" end="6"/>
                                            </p:txEl>
                                          </p:spTgt>
                                        </p:tgtEl>
                                        <p:attrNameLst>
                                          <p:attrName>style.visibility</p:attrName>
                                        </p:attrNameLst>
                                      </p:cBhvr>
                                      <p:to>
                                        <p:strVal val="visible"/>
                                      </p:to>
                                    </p:set>
                                    <p:animEffect transition="in" filter="fade">
                                      <p:cBhvr>
                                        <p:cTn id="23" dur="2000"/>
                                        <p:tgtEl>
                                          <p:spTgt spid="25497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4979">
                                            <p:txEl>
                                              <p:pRg st="7" end="7"/>
                                            </p:txEl>
                                          </p:spTgt>
                                        </p:tgtEl>
                                        <p:attrNameLst>
                                          <p:attrName>style.visibility</p:attrName>
                                        </p:attrNameLst>
                                      </p:cBhvr>
                                      <p:to>
                                        <p:strVal val="visible"/>
                                      </p:to>
                                    </p:set>
                                    <p:animEffect transition="in" filter="fade">
                                      <p:cBhvr>
                                        <p:cTn id="26" dur="2000"/>
                                        <p:tgtEl>
                                          <p:spTgt spid="254979">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4979">
                                            <p:txEl>
                                              <p:pRg st="8" end="8"/>
                                            </p:txEl>
                                          </p:spTgt>
                                        </p:tgtEl>
                                        <p:attrNameLst>
                                          <p:attrName>style.visibility</p:attrName>
                                        </p:attrNameLst>
                                      </p:cBhvr>
                                      <p:to>
                                        <p:strVal val="visible"/>
                                      </p:to>
                                    </p:set>
                                    <p:animEffect transition="in" filter="fade">
                                      <p:cBhvr>
                                        <p:cTn id="29" dur="2000"/>
                                        <p:tgtEl>
                                          <p:spTgt spid="254979">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4979">
                                            <p:txEl>
                                              <p:pRg st="9" end="9"/>
                                            </p:txEl>
                                          </p:spTgt>
                                        </p:tgtEl>
                                        <p:attrNameLst>
                                          <p:attrName>style.visibility</p:attrName>
                                        </p:attrNameLst>
                                      </p:cBhvr>
                                      <p:to>
                                        <p:strVal val="visible"/>
                                      </p:to>
                                    </p:set>
                                    <p:animEffect transition="in" filter="fade">
                                      <p:cBhvr>
                                        <p:cTn id="32" dur="2000"/>
                                        <p:tgtEl>
                                          <p:spTgt spid="254979">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4979">
                                            <p:txEl>
                                              <p:pRg st="10" end="10"/>
                                            </p:txEl>
                                          </p:spTgt>
                                        </p:tgtEl>
                                        <p:attrNameLst>
                                          <p:attrName>style.visibility</p:attrName>
                                        </p:attrNameLst>
                                      </p:cBhvr>
                                      <p:to>
                                        <p:strVal val="visible"/>
                                      </p:to>
                                    </p:set>
                                    <p:animEffect transition="in" filter="fade">
                                      <p:cBhvr>
                                        <p:cTn id="35" dur="2000"/>
                                        <p:tgtEl>
                                          <p:spTgt spid="254979">
                                            <p:txEl>
                                              <p:pRg st="10" end="1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5007">
                                            <p:txEl>
                                              <p:pRg st="0" end="0"/>
                                            </p:txEl>
                                          </p:spTgt>
                                        </p:tgtEl>
                                        <p:attrNameLst>
                                          <p:attrName>style.visibility</p:attrName>
                                        </p:attrNameLst>
                                      </p:cBhvr>
                                      <p:to>
                                        <p:strVal val="visible"/>
                                      </p:to>
                                    </p:set>
                                    <p:animEffect transition="in" filter="fade">
                                      <p:cBhvr>
                                        <p:cTn id="39" dur="2000"/>
                                        <p:tgtEl>
                                          <p:spTgt spid="255007">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5007">
                                            <p:txEl>
                                              <p:pRg st="1" end="1"/>
                                            </p:txEl>
                                          </p:spTgt>
                                        </p:tgtEl>
                                        <p:attrNameLst>
                                          <p:attrName>style.visibility</p:attrName>
                                        </p:attrNameLst>
                                      </p:cBhvr>
                                      <p:to>
                                        <p:strVal val="visible"/>
                                      </p:to>
                                    </p:set>
                                    <p:animEffect transition="in" filter="fade">
                                      <p:cBhvr>
                                        <p:cTn id="42" dur="2000"/>
                                        <p:tgtEl>
                                          <p:spTgt spid="255007">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5007">
                                            <p:txEl>
                                              <p:pRg st="2" end="2"/>
                                            </p:txEl>
                                          </p:spTgt>
                                        </p:tgtEl>
                                        <p:attrNameLst>
                                          <p:attrName>style.visibility</p:attrName>
                                        </p:attrNameLst>
                                      </p:cBhvr>
                                      <p:to>
                                        <p:strVal val="visible"/>
                                      </p:to>
                                    </p:set>
                                    <p:animEffect transition="in" filter="fade">
                                      <p:cBhvr>
                                        <p:cTn id="45" dur="2000"/>
                                        <p:tgtEl>
                                          <p:spTgt spid="255007">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5007">
                                            <p:txEl>
                                              <p:pRg st="3" end="3"/>
                                            </p:txEl>
                                          </p:spTgt>
                                        </p:tgtEl>
                                        <p:attrNameLst>
                                          <p:attrName>style.visibility</p:attrName>
                                        </p:attrNameLst>
                                      </p:cBhvr>
                                      <p:to>
                                        <p:strVal val="visible"/>
                                      </p:to>
                                    </p:set>
                                    <p:animEffect transition="in" filter="fade">
                                      <p:cBhvr>
                                        <p:cTn id="48" dur="2000"/>
                                        <p:tgtEl>
                                          <p:spTgt spid="255007">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5007">
                                            <p:txEl>
                                              <p:pRg st="4" end="4"/>
                                            </p:txEl>
                                          </p:spTgt>
                                        </p:tgtEl>
                                        <p:attrNameLst>
                                          <p:attrName>style.visibility</p:attrName>
                                        </p:attrNameLst>
                                      </p:cBhvr>
                                      <p:to>
                                        <p:strVal val="visible"/>
                                      </p:to>
                                    </p:set>
                                    <p:animEffect transition="in" filter="fade">
                                      <p:cBhvr>
                                        <p:cTn id="51" dur="2000"/>
                                        <p:tgtEl>
                                          <p:spTgt spid="255007">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5007">
                                            <p:txEl>
                                              <p:pRg st="5" end="5"/>
                                            </p:txEl>
                                          </p:spTgt>
                                        </p:tgtEl>
                                        <p:attrNameLst>
                                          <p:attrName>style.visibility</p:attrName>
                                        </p:attrNameLst>
                                      </p:cBhvr>
                                      <p:to>
                                        <p:strVal val="visible"/>
                                      </p:to>
                                    </p:set>
                                    <p:animEffect transition="in" filter="fade">
                                      <p:cBhvr>
                                        <p:cTn id="54" dur="2000"/>
                                        <p:tgtEl>
                                          <p:spTgt spid="255007">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5007">
                                            <p:txEl>
                                              <p:pRg st="6" end="6"/>
                                            </p:txEl>
                                          </p:spTgt>
                                        </p:tgtEl>
                                        <p:attrNameLst>
                                          <p:attrName>style.visibility</p:attrName>
                                        </p:attrNameLst>
                                      </p:cBhvr>
                                      <p:to>
                                        <p:strVal val="visible"/>
                                      </p:to>
                                    </p:set>
                                    <p:animEffect transition="in" filter="fade">
                                      <p:cBhvr>
                                        <p:cTn id="57" dur="2000"/>
                                        <p:tgtEl>
                                          <p:spTgt spid="255007">
                                            <p:txEl>
                                              <p:pRg st="6" end="6"/>
                                            </p:txEl>
                                          </p:spTgt>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55007">
                                            <p:txEl>
                                              <p:pRg st="8" end="8"/>
                                            </p:txEl>
                                          </p:spTgt>
                                        </p:tgtEl>
                                        <p:attrNameLst>
                                          <p:attrName>style.visibility</p:attrName>
                                        </p:attrNameLst>
                                      </p:cBhvr>
                                      <p:to>
                                        <p:strVal val="visible"/>
                                      </p:to>
                                    </p:set>
                                    <p:animEffect transition="in" filter="fade">
                                      <p:cBhvr>
                                        <p:cTn id="61" dur="2000"/>
                                        <p:tgtEl>
                                          <p:spTgt spid="255007">
                                            <p:txEl>
                                              <p:pRg st="8" end="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5007">
                                            <p:txEl>
                                              <p:pRg st="9" end="9"/>
                                            </p:txEl>
                                          </p:spTgt>
                                        </p:tgtEl>
                                        <p:attrNameLst>
                                          <p:attrName>style.visibility</p:attrName>
                                        </p:attrNameLst>
                                      </p:cBhvr>
                                      <p:to>
                                        <p:strVal val="visible"/>
                                      </p:to>
                                    </p:set>
                                    <p:animEffect transition="in" filter="fade">
                                      <p:cBhvr>
                                        <p:cTn id="64" dur="2000"/>
                                        <p:tgtEl>
                                          <p:spTgt spid="255007">
                                            <p:txEl>
                                              <p:pRg st="9" end="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5007">
                                            <p:txEl>
                                              <p:pRg st="10" end="10"/>
                                            </p:txEl>
                                          </p:spTgt>
                                        </p:tgtEl>
                                        <p:attrNameLst>
                                          <p:attrName>style.visibility</p:attrName>
                                        </p:attrNameLst>
                                      </p:cBhvr>
                                      <p:to>
                                        <p:strVal val="visible"/>
                                      </p:to>
                                    </p:set>
                                    <p:animEffect transition="in" filter="fade">
                                      <p:cBhvr>
                                        <p:cTn id="67" dur="2000"/>
                                        <p:tgtEl>
                                          <p:spTgt spid="255007">
                                            <p:txEl>
                                              <p:pRg st="10" end="1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5007">
                                            <p:txEl>
                                              <p:pRg st="11" end="11"/>
                                            </p:txEl>
                                          </p:spTgt>
                                        </p:tgtEl>
                                        <p:attrNameLst>
                                          <p:attrName>style.visibility</p:attrName>
                                        </p:attrNameLst>
                                      </p:cBhvr>
                                      <p:to>
                                        <p:strVal val="visible"/>
                                      </p:to>
                                    </p:set>
                                    <p:animEffect transition="in" filter="fade">
                                      <p:cBhvr>
                                        <p:cTn id="70" dur="2000"/>
                                        <p:tgtEl>
                                          <p:spTgt spid="255007">
                                            <p:txEl>
                                              <p:pRg st="11" end="1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5007">
                                            <p:txEl>
                                              <p:pRg st="12" end="12"/>
                                            </p:txEl>
                                          </p:spTgt>
                                        </p:tgtEl>
                                        <p:attrNameLst>
                                          <p:attrName>style.visibility</p:attrName>
                                        </p:attrNameLst>
                                      </p:cBhvr>
                                      <p:to>
                                        <p:strVal val="visible"/>
                                      </p:to>
                                    </p:set>
                                    <p:animEffect transition="in" filter="fade">
                                      <p:cBhvr>
                                        <p:cTn id="73" dur="2000"/>
                                        <p:tgtEl>
                                          <p:spTgt spid="255007">
                                            <p:txEl>
                                              <p:pRg st="12" end="1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5007">
                                            <p:txEl>
                                              <p:pRg st="13" end="13"/>
                                            </p:txEl>
                                          </p:spTgt>
                                        </p:tgtEl>
                                        <p:attrNameLst>
                                          <p:attrName>style.visibility</p:attrName>
                                        </p:attrNameLst>
                                      </p:cBhvr>
                                      <p:to>
                                        <p:strVal val="visible"/>
                                      </p:to>
                                    </p:set>
                                    <p:animEffect transition="in" filter="fade">
                                      <p:cBhvr>
                                        <p:cTn id="76" dur="2000"/>
                                        <p:tgtEl>
                                          <p:spTgt spid="255007">
                                            <p:txEl>
                                              <p:pRg st="13" end="13"/>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5007">
                                            <p:txEl>
                                              <p:pRg st="14" end="14"/>
                                            </p:txEl>
                                          </p:spTgt>
                                        </p:tgtEl>
                                        <p:attrNameLst>
                                          <p:attrName>style.visibility</p:attrName>
                                        </p:attrNameLst>
                                      </p:cBhvr>
                                      <p:to>
                                        <p:strVal val="visible"/>
                                      </p:to>
                                    </p:set>
                                    <p:animEffect transition="in" filter="fade">
                                      <p:cBhvr>
                                        <p:cTn id="79" dur="2000"/>
                                        <p:tgtEl>
                                          <p:spTgt spid="2550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P spid="25500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r" eaLnBrk="1" hangingPunct="1"/>
            <a:r>
              <a:rPr lang="he-IL" altLang="en-US" smtClean="0">
                <a:solidFill>
                  <a:schemeClr val="hlink"/>
                </a:solidFill>
              </a:rPr>
              <a:t>תרגיל סוגי משתנים וסולמות מדידה</a:t>
            </a:r>
            <a:endParaRPr lang="en-US" smtClean="0">
              <a:solidFill>
                <a:schemeClr val="hlink"/>
              </a:solidFill>
            </a:endParaRPr>
          </a:p>
        </p:txBody>
      </p:sp>
      <p:sp>
        <p:nvSpPr>
          <p:cNvPr id="176131" name="Rectangle 3"/>
          <p:cNvSpPr>
            <a:spLocks noChangeArrowheads="1"/>
          </p:cNvSpPr>
          <p:nvPr/>
        </p:nvSpPr>
        <p:spPr bwMode="auto">
          <a:xfrm>
            <a:off x="6516688" y="626110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אזור מגורים</a:t>
            </a:r>
            <a:endParaRPr lang="en-US" sz="2000">
              <a:latin typeface="Times New Roman" pitchFamily="18" charset="0"/>
            </a:endParaRPr>
          </a:p>
        </p:txBody>
      </p:sp>
      <p:sp>
        <p:nvSpPr>
          <p:cNvPr id="318468" name="Rectangle 4"/>
          <p:cNvSpPr>
            <a:spLocks noChangeArrowheads="1"/>
          </p:cNvSpPr>
          <p:nvPr/>
        </p:nvSpPr>
        <p:spPr bwMode="auto">
          <a:xfrm>
            <a:off x="4643438" y="626110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318469" name="Rectangle 5"/>
          <p:cNvSpPr>
            <a:spLocks noChangeArrowheads="1"/>
          </p:cNvSpPr>
          <p:nvPr/>
        </p:nvSpPr>
        <p:spPr bwMode="auto">
          <a:xfrm>
            <a:off x="2987675" y="626110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70" name="Rectangle 6"/>
          <p:cNvSpPr>
            <a:spLocks noChangeArrowheads="1"/>
          </p:cNvSpPr>
          <p:nvPr/>
        </p:nvSpPr>
        <p:spPr bwMode="auto">
          <a:xfrm>
            <a:off x="1258888" y="626110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176135" name="Rectangle 7"/>
          <p:cNvSpPr>
            <a:spLocks noChangeArrowheads="1"/>
          </p:cNvSpPr>
          <p:nvPr/>
        </p:nvSpPr>
        <p:spPr bwMode="auto">
          <a:xfrm>
            <a:off x="6516688" y="5805488"/>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מספר ילדים</a:t>
            </a:r>
            <a:endParaRPr lang="en-US" sz="2000">
              <a:latin typeface="Times New Roman" pitchFamily="18" charset="0"/>
            </a:endParaRPr>
          </a:p>
        </p:txBody>
      </p:sp>
      <p:sp>
        <p:nvSpPr>
          <p:cNvPr id="318472" name="Rectangle 8"/>
          <p:cNvSpPr>
            <a:spLocks noChangeArrowheads="1"/>
          </p:cNvSpPr>
          <p:nvPr/>
        </p:nvSpPr>
        <p:spPr bwMode="auto">
          <a:xfrm>
            <a:off x="4643438" y="5805488"/>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318473" name="Rectangle 9"/>
          <p:cNvSpPr>
            <a:spLocks noChangeArrowheads="1"/>
          </p:cNvSpPr>
          <p:nvPr/>
        </p:nvSpPr>
        <p:spPr bwMode="auto">
          <a:xfrm>
            <a:off x="2987675" y="5805488"/>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74" name="Rectangle 10"/>
          <p:cNvSpPr>
            <a:spLocks noChangeArrowheads="1"/>
          </p:cNvSpPr>
          <p:nvPr/>
        </p:nvSpPr>
        <p:spPr bwMode="auto">
          <a:xfrm>
            <a:off x="1258888" y="5805488"/>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176139" name="Rectangle 11"/>
          <p:cNvSpPr>
            <a:spLocks noChangeArrowheads="1"/>
          </p:cNvSpPr>
          <p:nvPr/>
        </p:nvSpPr>
        <p:spPr bwMode="auto">
          <a:xfrm>
            <a:off x="6516688" y="5349875"/>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תוצאות פסיכומטרי</a:t>
            </a:r>
            <a:endParaRPr lang="en-US" sz="2000">
              <a:latin typeface="Times New Roman" pitchFamily="18" charset="0"/>
            </a:endParaRPr>
          </a:p>
        </p:txBody>
      </p:sp>
      <p:sp>
        <p:nvSpPr>
          <p:cNvPr id="318476" name="Rectangle 12"/>
          <p:cNvSpPr>
            <a:spLocks noChangeArrowheads="1"/>
          </p:cNvSpPr>
          <p:nvPr/>
        </p:nvSpPr>
        <p:spPr bwMode="auto">
          <a:xfrm>
            <a:off x="4643438" y="5349875"/>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318477" name="Rectangle 13"/>
          <p:cNvSpPr>
            <a:spLocks noChangeArrowheads="1"/>
          </p:cNvSpPr>
          <p:nvPr/>
        </p:nvSpPr>
        <p:spPr bwMode="auto">
          <a:xfrm>
            <a:off x="2987675" y="5349875"/>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78" name="Rectangle 14"/>
          <p:cNvSpPr>
            <a:spLocks noChangeArrowheads="1"/>
          </p:cNvSpPr>
          <p:nvPr/>
        </p:nvSpPr>
        <p:spPr bwMode="auto">
          <a:xfrm>
            <a:off x="1258888" y="5349875"/>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אינטרוולי</a:t>
            </a:r>
            <a:endParaRPr lang="en-US" sz="2400">
              <a:latin typeface="Times New Roman" pitchFamily="18" charset="0"/>
            </a:endParaRPr>
          </a:p>
        </p:txBody>
      </p:sp>
      <p:sp>
        <p:nvSpPr>
          <p:cNvPr id="176143" name="Rectangle 15"/>
          <p:cNvSpPr>
            <a:spLocks noChangeArrowheads="1"/>
          </p:cNvSpPr>
          <p:nvPr/>
        </p:nvSpPr>
        <p:spPr bwMode="auto">
          <a:xfrm>
            <a:off x="6516688" y="4894263"/>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שיוך פוליטי</a:t>
            </a:r>
            <a:endParaRPr lang="en-US" sz="2000">
              <a:latin typeface="Times New Roman" pitchFamily="18" charset="0"/>
            </a:endParaRPr>
          </a:p>
        </p:txBody>
      </p:sp>
      <p:sp>
        <p:nvSpPr>
          <p:cNvPr id="318480" name="Rectangle 16"/>
          <p:cNvSpPr>
            <a:spLocks noChangeArrowheads="1"/>
          </p:cNvSpPr>
          <p:nvPr/>
        </p:nvSpPr>
        <p:spPr bwMode="auto">
          <a:xfrm>
            <a:off x="4643438" y="4894263"/>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318481" name="Rectangle 17"/>
          <p:cNvSpPr>
            <a:spLocks noChangeArrowheads="1"/>
          </p:cNvSpPr>
          <p:nvPr/>
        </p:nvSpPr>
        <p:spPr bwMode="auto">
          <a:xfrm>
            <a:off x="2987675" y="4894263"/>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82" name="Rectangle 18"/>
          <p:cNvSpPr>
            <a:spLocks noChangeArrowheads="1"/>
          </p:cNvSpPr>
          <p:nvPr/>
        </p:nvSpPr>
        <p:spPr bwMode="auto">
          <a:xfrm>
            <a:off x="1258888" y="4894263"/>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176147" name="Rectangle 19"/>
          <p:cNvSpPr>
            <a:spLocks noChangeArrowheads="1"/>
          </p:cNvSpPr>
          <p:nvPr/>
        </p:nvSpPr>
        <p:spPr bwMode="auto">
          <a:xfrm>
            <a:off x="6516688" y="443865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סטאטוס בחברה</a:t>
            </a:r>
            <a:endParaRPr lang="en-US" sz="2000">
              <a:latin typeface="Times New Roman" pitchFamily="18" charset="0"/>
            </a:endParaRPr>
          </a:p>
        </p:txBody>
      </p:sp>
      <p:sp>
        <p:nvSpPr>
          <p:cNvPr id="318484" name="Rectangle 20"/>
          <p:cNvSpPr>
            <a:spLocks noChangeArrowheads="1"/>
          </p:cNvSpPr>
          <p:nvPr/>
        </p:nvSpPr>
        <p:spPr bwMode="auto">
          <a:xfrm>
            <a:off x="4643438" y="443865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 / כמותי</a:t>
            </a:r>
            <a:endParaRPr lang="en-US" sz="2400">
              <a:latin typeface="Times New Roman" pitchFamily="18" charset="0"/>
            </a:endParaRPr>
          </a:p>
        </p:txBody>
      </p:sp>
      <p:sp>
        <p:nvSpPr>
          <p:cNvPr id="318485" name="Rectangle 21"/>
          <p:cNvSpPr>
            <a:spLocks noChangeArrowheads="1"/>
          </p:cNvSpPr>
          <p:nvPr/>
        </p:nvSpPr>
        <p:spPr bwMode="auto">
          <a:xfrm>
            <a:off x="2987675" y="443865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86" name="Rectangle 22"/>
          <p:cNvSpPr>
            <a:spLocks noChangeArrowheads="1"/>
          </p:cNvSpPr>
          <p:nvPr/>
        </p:nvSpPr>
        <p:spPr bwMode="auto">
          <a:xfrm>
            <a:off x="1258888" y="443865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דירוגי</a:t>
            </a:r>
            <a:endParaRPr lang="en-US" sz="2400">
              <a:latin typeface="Times New Roman" pitchFamily="18" charset="0"/>
            </a:endParaRPr>
          </a:p>
        </p:txBody>
      </p:sp>
      <p:sp>
        <p:nvSpPr>
          <p:cNvPr id="176151" name="Rectangle 23"/>
          <p:cNvSpPr>
            <a:spLocks noChangeArrowheads="1"/>
          </p:cNvSpPr>
          <p:nvPr/>
        </p:nvSpPr>
        <p:spPr bwMode="auto">
          <a:xfrm>
            <a:off x="6516688" y="3716338"/>
            <a:ext cx="2303462"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דירוג שכר</a:t>
            </a:r>
            <a:endParaRPr lang="en-US" sz="2000">
              <a:latin typeface="Times New Roman" pitchFamily="18" charset="0"/>
            </a:endParaRPr>
          </a:p>
        </p:txBody>
      </p:sp>
      <p:sp>
        <p:nvSpPr>
          <p:cNvPr id="318488" name="Rectangle 24"/>
          <p:cNvSpPr>
            <a:spLocks noChangeArrowheads="1"/>
          </p:cNvSpPr>
          <p:nvPr/>
        </p:nvSpPr>
        <p:spPr bwMode="auto">
          <a:xfrm>
            <a:off x="4643438" y="3738563"/>
            <a:ext cx="1873250"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 / כמותי</a:t>
            </a:r>
            <a:endParaRPr lang="en-US" sz="2400">
              <a:latin typeface="Times New Roman" pitchFamily="18" charset="0"/>
            </a:endParaRPr>
          </a:p>
        </p:txBody>
      </p:sp>
      <p:sp>
        <p:nvSpPr>
          <p:cNvPr id="318489" name="Rectangle 25"/>
          <p:cNvSpPr>
            <a:spLocks noChangeArrowheads="1"/>
          </p:cNvSpPr>
          <p:nvPr/>
        </p:nvSpPr>
        <p:spPr bwMode="auto">
          <a:xfrm>
            <a:off x="2987675" y="3738563"/>
            <a:ext cx="1655763"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90" name="Rectangle 26"/>
          <p:cNvSpPr>
            <a:spLocks noChangeArrowheads="1"/>
          </p:cNvSpPr>
          <p:nvPr/>
        </p:nvSpPr>
        <p:spPr bwMode="auto">
          <a:xfrm>
            <a:off x="1258888" y="3738563"/>
            <a:ext cx="1728787"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דירוגי</a:t>
            </a:r>
            <a:endParaRPr lang="en-US" sz="2400">
              <a:latin typeface="Times New Roman" pitchFamily="18" charset="0"/>
            </a:endParaRPr>
          </a:p>
        </p:txBody>
      </p:sp>
      <p:sp>
        <p:nvSpPr>
          <p:cNvPr id="176155" name="Rectangle 27"/>
          <p:cNvSpPr>
            <a:spLocks noChangeArrowheads="1"/>
          </p:cNvSpPr>
          <p:nvPr/>
        </p:nvSpPr>
        <p:spPr bwMode="auto">
          <a:xfrm>
            <a:off x="6516688" y="328295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קרבה לחוף בק"מ</a:t>
            </a:r>
            <a:endParaRPr lang="en-US" sz="2000">
              <a:latin typeface="Times New Roman" pitchFamily="18" charset="0"/>
            </a:endParaRPr>
          </a:p>
        </p:txBody>
      </p:sp>
      <p:sp>
        <p:nvSpPr>
          <p:cNvPr id="318492" name="Rectangle 28"/>
          <p:cNvSpPr>
            <a:spLocks noChangeArrowheads="1"/>
          </p:cNvSpPr>
          <p:nvPr/>
        </p:nvSpPr>
        <p:spPr bwMode="auto">
          <a:xfrm>
            <a:off x="4643438" y="328295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318493" name="Rectangle 29"/>
          <p:cNvSpPr>
            <a:spLocks noChangeArrowheads="1"/>
          </p:cNvSpPr>
          <p:nvPr/>
        </p:nvSpPr>
        <p:spPr bwMode="auto">
          <a:xfrm>
            <a:off x="2987675" y="328295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רציף</a:t>
            </a:r>
            <a:endParaRPr lang="en-US" sz="2400">
              <a:latin typeface="Times New Roman" pitchFamily="18" charset="0"/>
            </a:endParaRPr>
          </a:p>
        </p:txBody>
      </p:sp>
      <p:sp>
        <p:nvSpPr>
          <p:cNvPr id="318494" name="Rectangle 30"/>
          <p:cNvSpPr>
            <a:spLocks noChangeArrowheads="1"/>
          </p:cNvSpPr>
          <p:nvPr/>
        </p:nvSpPr>
        <p:spPr bwMode="auto">
          <a:xfrm>
            <a:off x="1258888" y="328295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176159" name="Rectangle 31"/>
          <p:cNvSpPr>
            <a:spLocks noChangeArrowheads="1"/>
          </p:cNvSpPr>
          <p:nvPr/>
        </p:nvSpPr>
        <p:spPr bwMode="auto">
          <a:xfrm>
            <a:off x="6516688" y="2827338"/>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מספר תאי דם אדומים</a:t>
            </a:r>
            <a:endParaRPr lang="en-US" sz="2000">
              <a:latin typeface="Times New Roman" pitchFamily="18" charset="0"/>
            </a:endParaRPr>
          </a:p>
        </p:txBody>
      </p:sp>
      <p:sp>
        <p:nvSpPr>
          <p:cNvPr id="318496" name="Rectangle 32"/>
          <p:cNvSpPr>
            <a:spLocks noChangeArrowheads="1"/>
          </p:cNvSpPr>
          <p:nvPr/>
        </p:nvSpPr>
        <p:spPr bwMode="auto">
          <a:xfrm>
            <a:off x="4643438" y="2827338"/>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318497" name="Rectangle 33"/>
          <p:cNvSpPr>
            <a:spLocks noChangeArrowheads="1"/>
          </p:cNvSpPr>
          <p:nvPr/>
        </p:nvSpPr>
        <p:spPr bwMode="auto">
          <a:xfrm>
            <a:off x="2987675" y="2827338"/>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498" name="Rectangle 34"/>
          <p:cNvSpPr>
            <a:spLocks noChangeArrowheads="1"/>
          </p:cNvSpPr>
          <p:nvPr/>
        </p:nvSpPr>
        <p:spPr bwMode="auto">
          <a:xfrm>
            <a:off x="1258888" y="2827338"/>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176163" name="Rectangle 35"/>
          <p:cNvSpPr>
            <a:spLocks noChangeArrowheads="1"/>
          </p:cNvSpPr>
          <p:nvPr/>
        </p:nvSpPr>
        <p:spPr bwMode="auto">
          <a:xfrm>
            <a:off x="6516688" y="2371725"/>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סוג מדפסת </a:t>
            </a:r>
            <a:r>
              <a:rPr lang="he-IL">
                <a:latin typeface="Times New Roman" pitchFamily="18" charset="0"/>
              </a:rPr>
              <a:t>(סיכות / דיו / לייזר)</a:t>
            </a:r>
            <a:endParaRPr lang="en-US">
              <a:latin typeface="Times New Roman" pitchFamily="18" charset="0"/>
            </a:endParaRPr>
          </a:p>
        </p:txBody>
      </p:sp>
      <p:sp>
        <p:nvSpPr>
          <p:cNvPr id="318500" name="Rectangle 36"/>
          <p:cNvSpPr>
            <a:spLocks noChangeArrowheads="1"/>
          </p:cNvSpPr>
          <p:nvPr/>
        </p:nvSpPr>
        <p:spPr bwMode="auto">
          <a:xfrm>
            <a:off x="4643438" y="2371725"/>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318501" name="Rectangle 37"/>
          <p:cNvSpPr>
            <a:spLocks noChangeArrowheads="1"/>
          </p:cNvSpPr>
          <p:nvPr/>
        </p:nvSpPr>
        <p:spPr bwMode="auto">
          <a:xfrm>
            <a:off x="2987675" y="2371725"/>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318502" name="Rectangle 38"/>
          <p:cNvSpPr>
            <a:spLocks noChangeArrowheads="1"/>
          </p:cNvSpPr>
          <p:nvPr/>
        </p:nvSpPr>
        <p:spPr bwMode="auto">
          <a:xfrm>
            <a:off x="1258888" y="2371725"/>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176167" name="Rectangle 39" descr="קלף"/>
          <p:cNvSpPr>
            <a:spLocks noChangeArrowheads="1"/>
          </p:cNvSpPr>
          <p:nvPr/>
        </p:nvSpPr>
        <p:spPr bwMode="auto">
          <a:xfrm>
            <a:off x="6516688" y="1916113"/>
            <a:ext cx="2303462"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משתנה</a:t>
            </a:r>
            <a:endParaRPr lang="en-US" sz="2400" b="1">
              <a:latin typeface="Times New Roman" pitchFamily="18" charset="0"/>
            </a:endParaRPr>
          </a:p>
        </p:txBody>
      </p:sp>
      <p:sp>
        <p:nvSpPr>
          <p:cNvPr id="176168" name="Rectangle 40" descr="קלף"/>
          <p:cNvSpPr>
            <a:spLocks noChangeArrowheads="1"/>
          </p:cNvSpPr>
          <p:nvPr/>
        </p:nvSpPr>
        <p:spPr bwMode="auto">
          <a:xfrm>
            <a:off x="4643438" y="1916113"/>
            <a:ext cx="1873250"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איכותי / כמותי</a:t>
            </a:r>
            <a:endParaRPr lang="en-US" sz="2400" b="1">
              <a:latin typeface="Times New Roman" pitchFamily="18" charset="0"/>
            </a:endParaRPr>
          </a:p>
        </p:txBody>
      </p:sp>
      <p:sp>
        <p:nvSpPr>
          <p:cNvPr id="176169" name="Rectangle 41" descr="קלף"/>
          <p:cNvSpPr>
            <a:spLocks noChangeArrowheads="1"/>
          </p:cNvSpPr>
          <p:nvPr/>
        </p:nvSpPr>
        <p:spPr bwMode="auto">
          <a:xfrm>
            <a:off x="2987675" y="1916113"/>
            <a:ext cx="1655763"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בדיד / רציף</a:t>
            </a:r>
            <a:endParaRPr lang="en-US" sz="2400" b="1">
              <a:latin typeface="Times New Roman" pitchFamily="18" charset="0"/>
            </a:endParaRPr>
          </a:p>
        </p:txBody>
      </p:sp>
      <p:sp>
        <p:nvSpPr>
          <p:cNvPr id="176170" name="Rectangle 42" descr="קלף"/>
          <p:cNvSpPr>
            <a:spLocks noChangeArrowheads="1"/>
          </p:cNvSpPr>
          <p:nvPr/>
        </p:nvSpPr>
        <p:spPr bwMode="auto">
          <a:xfrm>
            <a:off x="1258888" y="1916113"/>
            <a:ext cx="1728787"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סולם מדידה</a:t>
            </a:r>
            <a:endParaRPr lang="en-US" sz="2400" b="1">
              <a:latin typeface="Times New Roman" pitchFamily="18" charset="0"/>
            </a:endParaRPr>
          </a:p>
        </p:txBody>
      </p:sp>
      <p:sp>
        <p:nvSpPr>
          <p:cNvPr id="176171" name="Line 43"/>
          <p:cNvSpPr>
            <a:spLocks noChangeShapeType="1"/>
          </p:cNvSpPr>
          <p:nvPr/>
        </p:nvSpPr>
        <p:spPr bwMode="auto">
          <a:xfrm>
            <a:off x="1258888" y="1916113"/>
            <a:ext cx="7561262" cy="0"/>
          </a:xfrm>
          <a:prstGeom prst="line">
            <a:avLst/>
          </a:prstGeom>
          <a:noFill/>
          <a:ln w="28575" cap="sq">
            <a:solidFill>
              <a:schemeClr val="tx1"/>
            </a:solidFill>
            <a:miter lim="800000"/>
            <a:headEnd/>
            <a:tailEnd/>
          </a:ln>
        </p:spPr>
        <p:txBody>
          <a:bodyPr wrap="none"/>
          <a:lstStyle/>
          <a:p>
            <a:endParaRPr lang="he-IL"/>
          </a:p>
        </p:txBody>
      </p:sp>
      <p:sp>
        <p:nvSpPr>
          <p:cNvPr id="176172" name="Line 44"/>
          <p:cNvSpPr>
            <a:spLocks noChangeShapeType="1"/>
          </p:cNvSpPr>
          <p:nvPr/>
        </p:nvSpPr>
        <p:spPr bwMode="auto">
          <a:xfrm>
            <a:off x="1258888" y="2371725"/>
            <a:ext cx="7561262" cy="0"/>
          </a:xfrm>
          <a:prstGeom prst="line">
            <a:avLst/>
          </a:prstGeom>
          <a:noFill/>
          <a:ln w="12700">
            <a:solidFill>
              <a:schemeClr val="tx1"/>
            </a:solidFill>
            <a:miter lim="800000"/>
            <a:headEnd/>
            <a:tailEnd/>
          </a:ln>
        </p:spPr>
        <p:txBody>
          <a:bodyPr wrap="none"/>
          <a:lstStyle/>
          <a:p>
            <a:endParaRPr lang="he-IL"/>
          </a:p>
        </p:txBody>
      </p:sp>
      <p:sp>
        <p:nvSpPr>
          <p:cNvPr id="176173" name="Line 45"/>
          <p:cNvSpPr>
            <a:spLocks noChangeShapeType="1"/>
          </p:cNvSpPr>
          <p:nvPr/>
        </p:nvSpPr>
        <p:spPr bwMode="auto">
          <a:xfrm>
            <a:off x="1258888" y="2827338"/>
            <a:ext cx="7561262" cy="0"/>
          </a:xfrm>
          <a:prstGeom prst="line">
            <a:avLst/>
          </a:prstGeom>
          <a:noFill/>
          <a:ln w="12700">
            <a:solidFill>
              <a:schemeClr val="tx1"/>
            </a:solidFill>
            <a:miter lim="800000"/>
            <a:headEnd/>
            <a:tailEnd/>
          </a:ln>
        </p:spPr>
        <p:txBody>
          <a:bodyPr wrap="none"/>
          <a:lstStyle/>
          <a:p>
            <a:endParaRPr lang="he-IL"/>
          </a:p>
        </p:txBody>
      </p:sp>
      <p:sp>
        <p:nvSpPr>
          <p:cNvPr id="176174" name="Line 46"/>
          <p:cNvSpPr>
            <a:spLocks noChangeShapeType="1"/>
          </p:cNvSpPr>
          <p:nvPr/>
        </p:nvSpPr>
        <p:spPr bwMode="auto">
          <a:xfrm>
            <a:off x="1258888" y="3282950"/>
            <a:ext cx="7561262" cy="0"/>
          </a:xfrm>
          <a:prstGeom prst="line">
            <a:avLst/>
          </a:prstGeom>
          <a:noFill/>
          <a:ln w="12700">
            <a:solidFill>
              <a:schemeClr val="tx1"/>
            </a:solidFill>
            <a:miter lim="800000"/>
            <a:headEnd/>
            <a:tailEnd/>
          </a:ln>
        </p:spPr>
        <p:txBody>
          <a:bodyPr wrap="none"/>
          <a:lstStyle/>
          <a:p>
            <a:endParaRPr lang="he-IL"/>
          </a:p>
        </p:txBody>
      </p:sp>
      <p:sp>
        <p:nvSpPr>
          <p:cNvPr id="176175" name="Line 47"/>
          <p:cNvSpPr>
            <a:spLocks noChangeShapeType="1"/>
          </p:cNvSpPr>
          <p:nvPr/>
        </p:nvSpPr>
        <p:spPr bwMode="auto">
          <a:xfrm>
            <a:off x="1258888" y="3738563"/>
            <a:ext cx="7561262" cy="0"/>
          </a:xfrm>
          <a:prstGeom prst="line">
            <a:avLst/>
          </a:prstGeom>
          <a:noFill/>
          <a:ln w="12700">
            <a:solidFill>
              <a:schemeClr val="tx1"/>
            </a:solidFill>
            <a:miter lim="800000"/>
            <a:headEnd/>
            <a:tailEnd/>
          </a:ln>
        </p:spPr>
        <p:txBody>
          <a:bodyPr wrap="none"/>
          <a:lstStyle/>
          <a:p>
            <a:endParaRPr lang="he-IL"/>
          </a:p>
        </p:txBody>
      </p:sp>
      <p:sp>
        <p:nvSpPr>
          <p:cNvPr id="176176" name="Line 48"/>
          <p:cNvSpPr>
            <a:spLocks noChangeShapeType="1"/>
          </p:cNvSpPr>
          <p:nvPr/>
        </p:nvSpPr>
        <p:spPr bwMode="auto">
          <a:xfrm>
            <a:off x="1258888" y="4438650"/>
            <a:ext cx="7561262" cy="0"/>
          </a:xfrm>
          <a:prstGeom prst="line">
            <a:avLst/>
          </a:prstGeom>
          <a:noFill/>
          <a:ln w="12700">
            <a:solidFill>
              <a:schemeClr val="tx1"/>
            </a:solidFill>
            <a:miter lim="800000"/>
            <a:headEnd/>
            <a:tailEnd/>
          </a:ln>
        </p:spPr>
        <p:txBody>
          <a:bodyPr wrap="none"/>
          <a:lstStyle/>
          <a:p>
            <a:endParaRPr lang="he-IL"/>
          </a:p>
        </p:txBody>
      </p:sp>
      <p:sp>
        <p:nvSpPr>
          <p:cNvPr id="176177" name="Line 49"/>
          <p:cNvSpPr>
            <a:spLocks noChangeShapeType="1"/>
          </p:cNvSpPr>
          <p:nvPr/>
        </p:nvSpPr>
        <p:spPr bwMode="auto">
          <a:xfrm>
            <a:off x="1258888" y="4894263"/>
            <a:ext cx="7561262" cy="0"/>
          </a:xfrm>
          <a:prstGeom prst="line">
            <a:avLst/>
          </a:prstGeom>
          <a:noFill/>
          <a:ln w="12700">
            <a:solidFill>
              <a:schemeClr val="tx1"/>
            </a:solidFill>
            <a:miter lim="800000"/>
            <a:headEnd/>
            <a:tailEnd/>
          </a:ln>
        </p:spPr>
        <p:txBody>
          <a:bodyPr wrap="none"/>
          <a:lstStyle/>
          <a:p>
            <a:endParaRPr lang="he-IL"/>
          </a:p>
        </p:txBody>
      </p:sp>
      <p:sp>
        <p:nvSpPr>
          <p:cNvPr id="176178" name="Line 50"/>
          <p:cNvSpPr>
            <a:spLocks noChangeShapeType="1"/>
          </p:cNvSpPr>
          <p:nvPr/>
        </p:nvSpPr>
        <p:spPr bwMode="auto">
          <a:xfrm>
            <a:off x="1258888" y="5349875"/>
            <a:ext cx="7561262" cy="0"/>
          </a:xfrm>
          <a:prstGeom prst="line">
            <a:avLst/>
          </a:prstGeom>
          <a:noFill/>
          <a:ln w="12700">
            <a:solidFill>
              <a:schemeClr val="tx1"/>
            </a:solidFill>
            <a:miter lim="800000"/>
            <a:headEnd/>
            <a:tailEnd/>
          </a:ln>
        </p:spPr>
        <p:txBody>
          <a:bodyPr wrap="none"/>
          <a:lstStyle/>
          <a:p>
            <a:endParaRPr lang="he-IL"/>
          </a:p>
        </p:txBody>
      </p:sp>
      <p:sp>
        <p:nvSpPr>
          <p:cNvPr id="176179" name="Line 51"/>
          <p:cNvSpPr>
            <a:spLocks noChangeShapeType="1"/>
          </p:cNvSpPr>
          <p:nvPr/>
        </p:nvSpPr>
        <p:spPr bwMode="auto">
          <a:xfrm>
            <a:off x="1258888" y="5805488"/>
            <a:ext cx="7561262" cy="0"/>
          </a:xfrm>
          <a:prstGeom prst="line">
            <a:avLst/>
          </a:prstGeom>
          <a:noFill/>
          <a:ln w="12700">
            <a:solidFill>
              <a:schemeClr val="tx1"/>
            </a:solidFill>
            <a:miter lim="800000"/>
            <a:headEnd/>
            <a:tailEnd/>
          </a:ln>
        </p:spPr>
        <p:txBody>
          <a:bodyPr wrap="none"/>
          <a:lstStyle/>
          <a:p>
            <a:endParaRPr lang="he-IL"/>
          </a:p>
        </p:txBody>
      </p:sp>
      <p:sp>
        <p:nvSpPr>
          <p:cNvPr id="176180" name="Line 52"/>
          <p:cNvSpPr>
            <a:spLocks noChangeShapeType="1"/>
          </p:cNvSpPr>
          <p:nvPr/>
        </p:nvSpPr>
        <p:spPr bwMode="auto">
          <a:xfrm>
            <a:off x="1258888" y="6261100"/>
            <a:ext cx="7561262" cy="0"/>
          </a:xfrm>
          <a:prstGeom prst="line">
            <a:avLst/>
          </a:prstGeom>
          <a:noFill/>
          <a:ln w="12700">
            <a:solidFill>
              <a:schemeClr val="tx1"/>
            </a:solidFill>
            <a:miter lim="800000"/>
            <a:headEnd/>
            <a:tailEnd/>
          </a:ln>
        </p:spPr>
        <p:txBody>
          <a:bodyPr wrap="none"/>
          <a:lstStyle/>
          <a:p>
            <a:endParaRPr lang="he-IL"/>
          </a:p>
        </p:txBody>
      </p:sp>
      <p:sp>
        <p:nvSpPr>
          <p:cNvPr id="176181" name="Line 53"/>
          <p:cNvSpPr>
            <a:spLocks noChangeShapeType="1"/>
          </p:cNvSpPr>
          <p:nvPr/>
        </p:nvSpPr>
        <p:spPr bwMode="auto">
          <a:xfrm>
            <a:off x="1285875" y="6643688"/>
            <a:ext cx="7561263" cy="0"/>
          </a:xfrm>
          <a:prstGeom prst="line">
            <a:avLst/>
          </a:prstGeom>
          <a:noFill/>
          <a:ln w="28575" cap="sq">
            <a:solidFill>
              <a:schemeClr val="tx1"/>
            </a:solidFill>
            <a:miter lim="800000"/>
            <a:headEnd/>
            <a:tailEnd/>
          </a:ln>
        </p:spPr>
        <p:txBody>
          <a:bodyPr wrap="none"/>
          <a:lstStyle/>
          <a:p>
            <a:endParaRPr lang="he-IL"/>
          </a:p>
        </p:txBody>
      </p:sp>
      <p:sp>
        <p:nvSpPr>
          <p:cNvPr id="176182" name="Line 54"/>
          <p:cNvSpPr>
            <a:spLocks noChangeShapeType="1"/>
          </p:cNvSpPr>
          <p:nvPr/>
        </p:nvSpPr>
        <p:spPr bwMode="auto">
          <a:xfrm>
            <a:off x="1258888" y="1916113"/>
            <a:ext cx="26987" cy="4727575"/>
          </a:xfrm>
          <a:prstGeom prst="line">
            <a:avLst/>
          </a:prstGeom>
          <a:noFill/>
          <a:ln w="28575" cap="sq">
            <a:solidFill>
              <a:schemeClr val="tx1"/>
            </a:solidFill>
            <a:miter lim="800000"/>
            <a:headEnd/>
            <a:tailEnd/>
          </a:ln>
        </p:spPr>
        <p:txBody>
          <a:bodyPr wrap="none"/>
          <a:lstStyle/>
          <a:p>
            <a:endParaRPr lang="he-IL"/>
          </a:p>
        </p:txBody>
      </p:sp>
      <p:sp>
        <p:nvSpPr>
          <p:cNvPr id="176183" name="Line 55"/>
          <p:cNvSpPr>
            <a:spLocks noChangeShapeType="1"/>
          </p:cNvSpPr>
          <p:nvPr/>
        </p:nvSpPr>
        <p:spPr bwMode="auto">
          <a:xfrm>
            <a:off x="2987675" y="1916113"/>
            <a:ext cx="0" cy="4800600"/>
          </a:xfrm>
          <a:prstGeom prst="line">
            <a:avLst/>
          </a:prstGeom>
          <a:noFill/>
          <a:ln w="12700">
            <a:solidFill>
              <a:schemeClr val="tx1"/>
            </a:solidFill>
            <a:miter lim="800000"/>
            <a:headEnd/>
            <a:tailEnd/>
          </a:ln>
        </p:spPr>
        <p:txBody>
          <a:bodyPr wrap="none"/>
          <a:lstStyle/>
          <a:p>
            <a:endParaRPr lang="he-IL"/>
          </a:p>
        </p:txBody>
      </p:sp>
      <p:sp>
        <p:nvSpPr>
          <p:cNvPr id="176184" name="Line 56"/>
          <p:cNvSpPr>
            <a:spLocks noChangeShapeType="1"/>
          </p:cNvSpPr>
          <p:nvPr/>
        </p:nvSpPr>
        <p:spPr bwMode="auto">
          <a:xfrm>
            <a:off x="4643438" y="1916113"/>
            <a:ext cx="0" cy="4800600"/>
          </a:xfrm>
          <a:prstGeom prst="line">
            <a:avLst/>
          </a:prstGeom>
          <a:noFill/>
          <a:ln w="12700">
            <a:solidFill>
              <a:schemeClr val="tx1"/>
            </a:solidFill>
            <a:miter lim="800000"/>
            <a:headEnd/>
            <a:tailEnd/>
          </a:ln>
        </p:spPr>
        <p:txBody>
          <a:bodyPr wrap="none"/>
          <a:lstStyle/>
          <a:p>
            <a:endParaRPr lang="he-IL"/>
          </a:p>
        </p:txBody>
      </p:sp>
      <p:sp>
        <p:nvSpPr>
          <p:cNvPr id="176185" name="Line 57"/>
          <p:cNvSpPr>
            <a:spLocks noChangeShapeType="1"/>
          </p:cNvSpPr>
          <p:nvPr/>
        </p:nvSpPr>
        <p:spPr bwMode="auto">
          <a:xfrm>
            <a:off x="6516688" y="1916113"/>
            <a:ext cx="0" cy="4800600"/>
          </a:xfrm>
          <a:prstGeom prst="line">
            <a:avLst/>
          </a:prstGeom>
          <a:noFill/>
          <a:ln w="12700">
            <a:solidFill>
              <a:schemeClr val="tx1"/>
            </a:solidFill>
            <a:miter lim="800000"/>
            <a:headEnd/>
            <a:tailEnd/>
          </a:ln>
        </p:spPr>
        <p:txBody>
          <a:bodyPr wrap="none"/>
          <a:lstStyle/>
          <a:p>
            <a:endParaRPr lang="he-IL"/>
          </a:p>
        </p:txBody>
      </p:sp>
      <p:sp>
        <p:nvSpPr>
          <p:cNvPr id="176186" name="Line 58"/>
          <p:cNvSpPr>
            <a:spLocks noChangeShapeType="1"/>
          </p:cNvSpPr>
          <p:nvPr/>
        </p:nvSpPr>
        <p:spPr bwMode="auto">
          <a:xfrm>
            <a:off x="8820150" y="1916113"/>
            <a:ext cx="38100" cy="4727575"/>
          </a:xfrm>
          <a:prstGeom prst="line">
            <a:avLst/>
          </a:prstGeom>
          <a:noFill/>
          <a:ln w="28575" cap="sq">
            <a:solidFill>
              <a:schemeClr val="tx1"/>
            </a:solidFill>
            <a:miter lim="800000"/>
            <a:headEnd/>
            <a:tailEnd/>
          </a:ln>
        </p:spPr>
        <p:txBody>
          <a:bodyPr wrap="none"/>
          <a:lstStyle/>
          <a:p>
            <a:endParaRPr lang="he-IL"/>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8500"/>
                                        </p:tgtEl>
                                        <p:attrNameLst>
                                          <p:attrName>style.visibility</p:attrName>
                                        </p:attrNameLst>
                                      </p:cBhvr>
                                      <p:to>
                                        <p:strVal val="visible"/>
                                      </p:to>
                                    </p:set>
                                    <p:anim calcmode="lin" valueType="num">
                                      <p:cBhvr>
                                        <p:cTn id="7" dur="1000" fill="hold"/>
                                        <p:tgtEl>
                                          <p:spTgt spid="318500"/>
                                        </p:tgtEl>
                                        <p:attrNameLst>
                                          <p:attrName>ppt_w</p:attrName>
                                        </p:attrNameLst>
                                      </p:cBhvr>
                                      <p:tavLst>
                                        <p:tav tm="0">
                                          <p:val>
                                            <p:strVal val="#ppt_w*0.70"/>
                                          </p:val>
                                        </p:tav>
                                        <p:tav tm="100000">
                                          <p:val>
                                            <p:strVal val="#ppt_w"/>
                                          </p:val>
                                        </p:tav>
                                      </p:tavLst>
                                    </p:anim>
                                    <p:anim calcmode="lin" valueType="num">
                                      <p:cBhvr>
                                        <p:cTn id="8" dur="1000" fill="hold"/>
                                        <p:tgtEl>
                                          <p:spTgt spid="318500"/>
                                        </p:tgtEl>
                                        <p:attrNameLst>
                                          <p:attrName>ppt_h</p:attrName>
                                        </p:attrNameLst>
                                      </p:cBhvr>
                                      <p:tavLst>
                                        <p:tav tm="0">
                                          <p:val>
                                            <p:strVal val="#ppt_h"/>
                                          </p:val>
                                        </p:tav>
                                        <p:tav tm="100000">
                                          <p:val>
                                            <p:strVal val="#ppt_h"/>
                                          </p:val>
                                        </p:tav>
                                      </p:tavLst>
                                    </p:anim>
                                    <p:animEffect transition="in" filter="fade">
                                      <p:cBhvr>
                                        <p:cTn id="9" dur="1000"/>
                                        <p:tgtEl>
                                          <p:spTgt spid="31850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18501"/>
                                        </p:tgtEl>
                                        <p:attrNameLst>
                                          <p:attrName>style.visibility</p:attrName>
                                        </p:attrNameLst>
                                      </p:cBhvr>
                                      <p:to>
                                        <p:strVal val="visible"/>
                                      </p:to>
                                    </p:set>
                                    <p:anim calcmode="lin" valueType="num">
                                      <p:cBhvr>
                                        <p:cTn id="13" dur="1000" fill="hold"/>
                                        <p:tgtEl>
                                          <p:spTgt spid="318501"/>
                                        </p:tgtEl>
                                        <p:attrNameLst>
                                          <p:attrName>ppt_w</p:attrName>
                                        </p:attrNameLst>
                                      </p:cBhvr>
                                      <p:tavLst>
                                        <p:tav tm="0">
                                          <p:val>
                                            <p:strVal val="#ppt_w*0.70"/>
                                          </p:val>
                                        </p:tav>
                                        <p:tav tm="100000">
                                          <p:val>
                                            <p:strVal val="#ppt_w"/>
                                          </p:val>
                                        </p:tav>
                                      </p:tavLst>
                                    </p:anim>
                                    <p:anim calcmode="lin" valueType="num">
                                      <p:cBhvr>
                                        <p:cTn id="14" dur="1000" fill="hold"/>
                                        <p:tgtEl>
                                          <p:spTgt spid="318501"/>
                                        </p:tgtEl>
                                        <p:attrNameLst>
                                          <p:attrName>ppt_h</p:attrName>
                                        </p:attrNameLst>
                                      </p:cBhvr>
                                      <p:tavLst>
                                        <p:tav tm="0">
                                          <p:val>
                                            <p:strVal val="#ppt_h"/>
                                          </p:val>
                                        </p:tav>
                                        <p:tav tm="100000">
                                          <p:val>
                                            <p:strVal val="#ppt_h"/>
                                          </p:val>
                                        </p:tav>
                                      </p:tavLst>
                                    </p:anim>
                                    <p:animEffect transition="in" filter="fade">
                                      <p:cBhvr>
                                        <p:cTn id="15" dur="1000"/>
                                        <p:tgtEl>
                                          <p:spTgt spid="318501"/>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18502"/>
                                        </p:tgtEl>
                                        <p:attrNameLst>
                                          <p:attrName>style.visibility</p:attrName>
                                        </p:attrNameLst>
                                      </p:cBhvr>
                                      <p:to>
                                        <p:strVal val="visible"/>
                                      </p:to>
                                    </p:set>
                                    <p:anim calcmode="lin" valueType="num">
                                      <p:cBhvr>
                                        <p:cTn id="19" dur="1000" fill="hold"/>
                                        <p:tgtEl>
                                          <p:spTgt spid="318502"/>
                                        </p:tgtEl>
                                        <p:attrNameLst>
                                          <p:attrName>ppt_w</p:attrName>
                                        </p:attrNameLst>
                                      </p:cBhvr>
                                      <p:tavLst>
                                        <p:tav tm="0">
                                          <p:val>
                                            <p:strVal val="#ppt_w*0.70"/>
                                          </p:val>
                                        </p:tav>
                                        <p:tav tm="100000">
                                          <p:val>
                                            <p:strVal val="#ppt_w"/>
                                          </p:val>
                                        </p:tav>
                                      </p:tavLst>
                                    </p:anim>
                                    <p:anim calcmode="lin" valueType="num">
                                      <p:cBhvr>
                                        <p:cTn id="20" dur="1000" fill="hold"/>
                                        <p:tgtEl>
                                          <p:spTgt spid="318502"/>
                                        </p:tgtEl>
                                        <p:attrNameLst>
                                          <p:attrName>ppt_h</p:attrName>
                                        </p:attrNameLst>
                                      </p:cBhvr>
                                      <p:tavLst>
                                        <p:tav tm="0">
                                          <p:val>
                                            <p:strVal val="#ppt_h"/>
                                          </p:val>
                                        </p:tav>
                                        <p:tav tm="100000">
                                          <p:val>
                                            <p:strVal val="#ppt_h"/>
                                          </p:val>
                                        </p:tav>
                                      </p:tavLst>
                                    </p:anim>
                                    <p:animEffect transition="in" filter="fade">
                                      <p:cBhvr>
                                        <p:cTn id="21" dur="1000"/>
                                        <p:tgtEl>
                                          <p:spTgt spid="318502"/>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18496"/>
                                        </p:tgtEl>
                                        <p:attrNameLst>
                                          <p:attrName>style.visibility</p:attrName>
                                        </p:attrNameLst>
                                      </p:cBhvr>
                                      <p:to>
                                        <p:strVal val="visible"/>
                                      </p:to>
                                    </p:set>
                                    <p:anim calcmode="lin" valueType="num">
                                      <p:cBhvr>
                                        <p:cTn id="25" dur="1000" fill="hold"/>
                                        <p:tgtEl>
                                          <p:spTgt spid="318496"/>
                                        </p:tgtEl>
                                        <p:attrNameLst>
                                          <p:attrName>ppt_w</p:attrName>
                                        </p:attrNameLst>
                                      </p:cBhvr>
                                      <p:tavLst>
                                        <p:tav tm="0">
                                          <p:val>
                                            <p:strVal val="#ppt_w*0.70"/>
                                          </p:val>
                                        </p:tav>
                                        <p:tav tm="100000">
                                          <p:val>
                                            <p:strVal val="#ppt_w"/>
                                          </p:val>
                                        </p:tav>
                                      </p:tavLst>
                                    </p:anim>
                                    <p:anim calcmode="lin" valueType="num">
                                      <p:cBhvr>
                                        <p:cTn id="26" dur="1000" fill="hold"/>
                                        <p:tgtEl>
                                          <p:spTgt spid="318496"/>
                                        </p:tgtEl>
                                        <p:attrNameLst>
                                          <p:attrName>ppt_h</p:attrName>
                                        </p:attrNameLst>
                                      </p:cBhvr>
                                      <p:tavLst>
                                        <p:tav tm="0">
                                          <p:val>
                                            <p:strVal val="#ppt_h"/>
                                          </p:val>
                                        </p:tav>
                                        <p:tav tm="100000">
                                          <p:val>
                                            <p:strVal val="#ppt_h"/>
                                          </p:val>
                                        </p:tav>
                                      </p:tavLst>
                                    </p:anim>
                                    <p:animEffect transition="in" filter="fade">
                                      <p:cBhvr>
                                        <p:cTn id="27" dur="1000"/>
                                        <p:tgtEl>
                                          <p:spTgt spid="318496"/>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18497"/>
                                        </p:tgtEl>
                                        <p:attrNameLst>
                                          <p:attrName>style.visibility</p:attrName>
                                        </p:attrNameLst>
                                      </p:cBhvr>
                                      <p:to>
                                        <p:strVal val="visible"/>
                                      </p:to>
                                    </p:set>
                                    <p:anim calcmode="lin" valueType="num">
                                      <p:cBhvr>
                                        <p:cTn id="31" dur="1000" fill="hold"/>
                                        <p:tgtEl>
                                          <p:spTgt spid="318497"/>
                                        </p:tgtEl>
                                        <p:attrNameLst>
                                          <p:attrName>ppt_w</p:attrName>
                                        </p:attrNameLst>
                                      </p:cBhvr>
                                      <p:tavLst>
                                        <p:tav tm="0">
                                          <p:val>
                                            <p:strVal val="#ppt_w*0.70"/>
                                          </p:val>
                                        </p:tav>
                                        <p:tav tm="100000">
                                          <p:val>
                                            <p:strVal val="#ppt_w"/>
                                          </p:val>
                                        </p:tav>
                                      </p:tavLst>
                                    </p:anim>
                                    <p:anim calcmode="lin" valueType="num">
                                      <p:cBhvr>
                                        <p:cTn id="32" dur="1000" fill="hold"/>
                                        <p:tgtEl>
                                          <p:spTgt spid="318497"/>
                                        </p:tgtEl>
                                        <p:attrNameLst>
                                          <p:attrName>ppt_h</p:attrName>
                                        </p:attrNameLst>
                                      </p:cBhvr>
                                      <p:tavLst>
                                        <p:tav tm="0">
                                          <p:val>
                                            <p:strVal val="#ppt_h"/>
                                          </p:val>
                                        </p:tav>
                                        <p:tav tm="100000">
                                          <p:val>
                                            <p:strVal val="#ppt_h"/>
                                          </p:val>
                                        </p:tav>
                                      </p:tavLst>
                                    </p:anim>
                                    <p:animEffect transition="in" filter="fade">
                                      <p:cBhvr>
                                        <p:cTn id="33" dur="1000"/>
                                        <p:tgtEl>
                                          <p:spTgt spid="318497"/>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18498"/>
                                        </p:tgtEl>
                                        <p:attrNameLst>
                                          <p:attrName>style.visibility</p:attrName>
                                        </p:attrNameLst>
                                      </p:cBhvr>
                                      <p:to>
                                        <p:strVal val="visible"/>
                                      </p:to>
                                    </p:set>
                                    <p:anim calcmode="lin" valueType="num">
                                      <p:cBhvr>
                                        <p:cTn id="37" dur="1000" fill="hold"/>
                                        <p:tgtEl>
                                          <p:spTgt spid="318498"/>
                                        </p:tgtEl>
                                        <p:attrNameLst>
                                          <p:attrName>ppt_w</p:attrName>
                                        </p:attrNameLst>
                                      </p:cBhvr>
                                      <p:tavLst>
                                        <p:tav tm="0">
                                          <p:val>
                                            <p:strVal val="#ppt_w*0.70"/>
                                          </p:val>
                                        </p:tav>
                                        <p:tav tm="100000">
                                          <p:val>
                                            <p:strVal val="#ppt_w"/>
                                          </p:val>
                                        </p:tav>
                                      </p:tavLst>
                                    </p:anim>
                                    <p:anim calcmode="lin" valueType="num">
                                      <p:cBhvr>
                                        <p:cTn id="38" dur="1000" fill="hold"/>
                                        <p:tgtEl>
                                          <p:spTgt spid="318498"/>
                                        </p:tgtEl>
                                        <p:attrNameLst>
                                          <p:attrName>ppt_h</p:attrName>
                                        </p:attrNameLst>
                                      </p:cBhvr>
                                      <p:tavLst>
                                        <p:tav tm="0">
                                          <p:val>
                                            <p:strVal val="#ppt_h"/>
                                          </p:val>
                                        </p:tav>
                                        <p:tav tm="100000">
                                          <p:val>
                                            <p:strVal val="#ppt_h"/>
                                          </p:val>
                                        </p:tav>
                                      </p:tavLst>
                                    </p:anim>
                                    <p:animEffect transition="in" filter="fade">
                                      <p:cBhvr>
                                        <p:cTn id="39" dur="1000"/>
                                        <p:tgtEl>
                                          <p:spTgt spid="318498"/>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18492"/>
                                        </p:tgtEl>
                                        <p:attrNameLst>
                                          <p:attrName>style.visibility</p:attrName>
                                        </p:attrNameLst>
                                      </p:cBhvr>
                                      <p:to>
                                        <p:strVal val="visible"/>
                                      </p:to>
                                    </p:set>
                                    <p:anim calcmode="lin" valueType="num">
                                      <p:cBhvr>
                                        <p:cTn id="43" dur="1000" fill="hold"/>
                                        <p:tgtEl>
                                          <p:spTgt spid="318492"/>
                                        </p:tgtEl>
                                        <p:attrNameLst>
                                          <p:attrName>ppt_w</p:attrName>
                                        </p:attrNameLst>
                                      </p:cBhvr>
                                      <p:tavLst>
                                        <p:tav tm="0">
                                          <p:val>
                                            <p:strVal val="#ppt_w*0.70"/>
                                          </p:val>
                                        </p:tav>
                                        <p:tav tm="100000">
                                          <p:val>
                                            <p:strVal val="#ppt_w"/>
                                          </p:val>
                                        </p:tav>
                                      </p:tavLst>
                                    </p:anim>
                                    <p:anim calcmode="lin" valueType="num">
                                      <p:cBhvr>
                                        <p:cTn id="44" dur="1000" fill="hold"/>
                                        <p:tgtEl>
                                          <p:spTgt spid="318492"/>
                                        </p:tgtEl>
                                        <p:attrNameLst>
                                          <p:attrName>ppt_h</p:attrName>
                                        </p:attrNameLst>
                                      </p:cBhvr>
                                      <p:tavLst>
                                        <p:tav tm="0">
                                          <p:val>
                                            <p:strVal val="#ppt_h"/>
                                          </p:val>
                                        </p:tav>
                                        <p:tav tm="100000">
                                          <p:val>
                                            <p:strVal val="#ppt_h"/>
                                          </p:val>
                                        </p:tav>
                                      </p:tavLst>
                                    </p:anim>
                                    <p:animEffect transition="in" filter="fade">
                                      <p:cBhvr>
                                        <p:cTn id="45" dur="1000"/>
                                        <p:tgtEl>
                                          <p:spTgt spid="318492"/>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18493"/>
                                        </p:tgtEl>
                                        <p:attrNameLst>
                                          <p:attrName>style.visibility</p:attrName>
                                        </p:attrNameLst>
                                      </p:cBhvr>
                                      <p:to>
                                        <p:strVal val="visible"/>
                                      </p:to>
                                    </p:set>
                                    <p:anim calcmode="lin" valueType="num">
                                      <p:cBhvr>
                                        <p:cTn id="49" dur="1000" fill="hold"/>
                                        <p:tgtEl>
                                          <p:spTgt spid="318493"/>
                                        </p:tgtEl>
                                        <p:attrNameLst>
                                          <p:attrName>ppt_w</p:attrName>
                                        </p:attrNameLst>
                                      </p:cBhvr>
                                      <p:tavLst>
                                        <p:tav tm="0">
                                          <p:val>
                                            <p:strVal val="#ppt_w*0.70"/>
                                          </p:val>
                                        </p:tav>
                                        <p:tav tm="100000">
                                          <p:val>
                                            <p:strVal val="#ppt_w"/>
                                          </p:val>
                                        </p:tav>
                                      </p:tavLst>
                                    </p:anim>
                                    <p:anim calcmode="lin" valueType="num">
                                      <p:cBhvr>
                                        <p:cTn id="50" dur="1000" fill="hold"/>
                                        <p:tgtEl>
                                          <p:spTgt spid="318493"/>
                                        </p:tgtEl>
                                        <p:attrNameLst>
                                          <p:attrName>ppt_h</p:attrName>
                                        </p:attrNameLst>
                                      </p:cBhvr>
                                      <p:tavLst>
                                        <p:tav tm="0">
                                          <p:val>
                                            <p:strVal val="#ppt_h"/>
                                          </p:val>
                                        </p:tav>
                                        <p:tav tm="100000">
                                          <p:val>
                                            <p:strVal val="#ppt_h"/>
                                          </p:val>
                                        </p:tav>
                                      </p:tavLst>
                                    </p:anim>
                                    <p:animEffect transition="in" filter="fade">
                                      <p:cBhvr>
                                        <p:cTn id="51" dur="1000"/>
                                        <p:tgtEl>
                                          <p:spTgt spid="318493"/>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18494"/>
                                        </p:tgtEl>
                                        <p:attrNameLst>
                                          <p:attrName>style.visibility</p:attrName>
                                        </p:attrNameLst>
                                      </p:cBhvr>
                                      <p:to>
                                        <p:strVal val="visible"/>
                                      </p:to>
                                    </p:set>
                                    <p:anim calcmode="lin" valueType="num">
                                      <p:cBhvr>
                                        <p:cTn id="55" dur="1000" fill="hold"/>
                                        <p:tgtEl>
                                          <p:spTgt spid="318494"/>
                                        </p:tgtEl>
                                        <p:attrNameLst>
                                          <p:attrName>ppt_w</p:attrName>
                                        </p:attrNameLst>
                                      </p:cBhvr>
                                      <p:tavLst>
                                        <p:tav tm="0">
                                          <p:val>
                                            <p:strVal val="#ppt_w*0.70"/>
                                          </p:val>
                                        </p:tav>
                                        <p:tav tm="100000">
                                          <p:val>
                                            <p:strVal val="#ppt_w"/>
                                          </p:val>
                                        </p:tav>
                                      </p:tavLst>
                                    </p:anim>
                                    <p:anim calcmode="lin" valueType="num">
                                      <p:cBhvr>
                                        <p:cTn id="56" dur="1000" fill="hold"/>
                                        <p:tgtEl>
                                          <p:spTgt spid="318494"/>
                                        </p:tgtEl>
                                        <p:attrNameLst>
                                          <p:attrName>ppt_h</p:attrName>
                                        </p:attrNameLst>
                                      </p:cBhvr>
                                      <p:tavLst>
                                        <p:tav tm="0">
                                          <p:val>
                                            <p:strVal val="#ppt_h"/>
                                          </p:val>
                                        </p:tav>
                                        <p:tav tm="100000">
                                          <p:val>
                                            <p:strVal val="#ppt_h"/>
                                          </p:val>
                                        </p:tav>
                                      </p:tavLst>
                                    </p:anim>
                                    <p:animEffect transition="in" filter="fade">
                                      <p:cBhvr>
                                        <p:cTn id="57" dur="1000"/>
                                        <p:tgtEl>
                                          <p:spTgt spid="318494"/>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18488"/>
                                        </p:tgtEl>
                                        <p:attrNameLst>
                                          <p:attrName>style.visibility</p:attrName>
                                        </p:attrNameLst>
                                      </p:cBhvr>
                                      <p:to>
                                        <p:strVal val="visible"/>
                                      </p:to>
                                    </p:set>
                                    <p:anim calcmode="lin" valueType="num">
                                      <p:cBhvr>
                                        <p:cTn id="61" dur="1000" fill="hold"/>
                                        <p:tgtEl>
                                          <p:spTgt spid="318488"/>
                                        </p:tgtEl>
                                        <p:attrNameLst>
                                          <p:attrName>ppt_w</p:attrName>
                                        </p:attrNameLst>
                                      </p:cBhvr>
                                      <p:tavLst>
                                        <p:tav tm="0">
                                          <p:val>
                                            <p:strVal val="#ppt_w*0.70"/>
                                          </p:val>
                                        </p:tav>
                                        <p:tav tm="100000">
                                          <p:val>
                                            <p:strVal val="#ppt_w"/>
                                          </p:val>
                                        </p:tav>
                                      </p:tavLst>
                                    </p:anim>
                                    <p:anim calcmode="lin" valueType="num">
                                      <p:cBhvr>
                                        <p:cTn id="62" dur="1000" fill="hold"/>
                                        <p:tgtEl>
                                          <p:spTgt spid="318488"/>
                                        </p:tgtEl>
                                        <p:attrNameLst>
                                          <p:attrName>ppt_h</p:attrName>
                                        </p:attrNameLst>
                                      </p:cBhvr>
                                      <p:tavLst>
                                        <p:tav tm="0">
                                          <p:val>
                                            <p:strVal val="#ppt_h"/>
                                          </p:val>
                                        </p:tav>
                                        <p:tav tm="100000">
                                          <p:val>
                                            <p:strVal val="#ppt_h"/>
                                          </p:val>
                                        </p:tav>
                                      </p:tavLst>
                                    </p:anim>
                                    <p:animEffect transition="in" filter="fade">
                                      <p:cBhvr>
                                        <p:cTn id="63" dur="1000"/>
                                        <p:tgtEl>
                                          <p:spTgt spid="318488"/>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318489"/>
                                        </p:tgtEl>
                                        <p:attrNameLst>
                                          <p:attrName>style.visibility</p:attrName>
                                        </p:attrNameLst>
                                      </p:cBhvr>
                                      <p:to>
                                        <p:strVal val="visible"/>
                                      </p:to>
                                    </p:set>
                                    <p:anim calcmode="lin" valueType="num">
                                      <p:cBhvr>
                                        <p:cTn id="67" dur="1000" fill="hold"/>
                                        <p:tgtEl>
                                          <p:spTgt spid="318489"/>
                                        </p:tgtEl>
                                        <p:attrNameLst>
                                          <p:attrName>ppt_w</p:attrName>
                                        </p:attrNameLst>
                                      </p:cBhvr>
                                      <p:tavLst>
                                        <p:tav tm="0">
                                          <p:val>
                                            <p:strVal val="#ppt_w*0.70"/>
                                          </p:val>
                                        </p:tav>
                                        <p:tav tm="100000">
                                          <p:val>
                                            <p:strVal val="#ppt_w"/>
                                          </p:val>
                                        </p:tav>
                                      </p:tavLst>
                                    </p:anim>
                                    <p:anim calcmode="lin" valueType="num">
                                      <p:cBhvr>
                                        <p:cTn id="68" dur="1000" fill="hold"/>
                                        <p:tgtEl>
                                          <p:spTgt spid="318489"/>
                                        </p:tgtEl>
                                        <p:attrNameLst>
                                          <p:attrName>ppt_h</p:attrName>
                                        </p:attrNameLst>
                                      </p:cBhvr>
                                      <p:tavLst>
                                        <p:tav tm="0">
                                          <p:val>
                                            <p:strVal val="#ppt_h"/>
                                          </p:val>
                                        </p:tav>
                                        <p:tav tm="100000">
                                          <p:val>
                                            <p:strVal val="#ppt_h"/>
                                          </p:val>
                                        </p:tav>
                                      </p:tavLst>
                                    </p:anim>
                                    <p:animEffect transition="in" filter="fade">
                                      <p:cBhvr>
                                        <p:cTn id="69" dur="1000"/>
                                        <p:tgtEl>
                                          <p:spTgt spid="318489"/>
                                        </p:tgtEl>
                                      </p:cBhvr>
                                    </p:animEffect>
                                  </p:child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318490"/>
                                        </p:tgtEl>
                                        <p:attrNameLst>
                                          <p:attrName>style.visibility</p:attrName>
                                        </p:attrNameLst>
                                      </p:cBhvr>
                                      <p:to>
                                        <p:strVal val="visible"/>
                                      </p:to>
                                    </p:set>
                                    <p:anim calcmode="lin" valueType="num">
                                      <p:cBhvr>
                                        <p:cTn id="73" dur="1000" fill="hold"/>
                                        <p:tgtEl>
                                          <p:spTgt spid="318490"/>
                                        </p:tgtEl>
                                        <p:attrNameLst>
                                          <p:attrName>ppt_w</p:attrName>
                                        </p:attrNameLst>
                                      </p:cBhvr>
                                      <p:tavLst>
                                        <p:tav tm="0">
                                          <p:val>
                                            <p:strVal val="#ppt_w*0.70"/>
                                          </p:val>
                                        </p:tav>
                                        <p:tav tm="100000">
                                          <p:val>
                                            <p:strVal val="#ppt_w"/>
                                          </p:val>
                                        </p:tav>
                                      </p:tavLst>
                                    </p:anim>
                                    <p:anim calcmode="lin" valueType="num">
                                      <p:cBhvr>
                                        <p:cTn id="74" dur="1000" fill="hold"/>
                                        <p:tgtEl>
                                          <p:spTgt spid="318490"/>
                                        </p:tgtEl>
                                        <p:attrNameLst>
                                          <p:attrName>ppt_h</p:attrName>
                                        </p:attrNameLst>
                                      </p:cBhvr>
                                      <p:tavLst>
                                        <p:tav tm="0">
                                          <p:val>
                                            <p:strVal val="#ppt_h"/>
                                          </p:val>
                                        </p:tav>
                                        <p:tav tm="100000">
                                          <p:val>
                                            <p:strVal val="#ppt_h"/>
                                          </p:val>
                                        </p:tav>
                                      </p:tavLst>
                                    </p:anim>
                                    <p:animEffect transition="in" filter="fade">
                                      <p:cBhvr>
                                        <p:cTn id="75" dur="1000"/>
                                        <p:tgtEl>
                                          <p:spTgt spid="318490"/>
                                        </p:tgtEl>
                                      </p:cBhvr>
                                    </p:animEffect>
                                  </p:child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318484"/>
                                        </p:tgtEl>
                                        <p:attrNameLst>
                                          <p:attrName>style.visibility</p:attrName>
                                        </p:attrNameLst>
                                      </p:cBhvr>
                                      <p:to>
                                        <p:strVal val="visible"/>
                                      </p:to>
                                    </p:set>
                                    <p:anim calcmode="lin" valueType="num">
                                      <p:cBhvr>
                                        <p:cTn id="79" dur="1000" fill="hold"/>
                                        <p:tgtEl>
                                          <p:spTgt spid="318484"/>
                                        </p:tgtEl>
                                        <p:attrNameLst>
                                          <p:attrName>ppt_w</p:attrName>
                                        </p:attrNameLst>
                                      </p:cBhvr>
                                      <p:tavLst>
                                        <p:tav tm="0">
                                          <p:val>
                                            <p:strVal val="#ppt_w*0.70"/>
                                          </p:val>
                                        </p:tav>
                                        <p:tav tm="100000">
                                          <p:val>
                                            <p:strVal val="#ppt_w"/>
                                          </p:val>
                                        </p:tav>
                                      </p:tavLst>
                                    </p:anim>
                                    <p:anim calcmode="lin" valueType="num">
                                      <p:cBhvr>
                                        <p:cTn id="80" dur="1000" fill="hold"/>
                                        <p:tgtEl>
                                          <p:spTgt spid="318484"/>
                                        </p:tgtEl>
                                        <p:attrNameLst>
                                          <p:attrName>ppt_h</p:attrName>
                                        </p:attrNameLst>
                                      </p:cBhvr>
                                      <p:tavLst>
                                        <p:tav tm="0">
                                          <p:val>
                                            <p:strVal val="#ppt_h"/>
                                          </p:val>
                                        </p:tav>
                                        <p:tav tm="100000">
                                          <p:val>
                                            <p:strVal val="#ppt_h"/>
                                          </p:val>
                                        </p:tav>
                                      </p:tavLst>
                                    </p:anim>
                                    <p:animEffect transition="in" filter="fade">
                                      <p:cBhvr>
                                        <p:cTn id="81" dur="1000"/>
                                        <p:tgtEl>
                                          <p:spTgt spid="318484"/>
                                        </p:tgtEl>
                                      </p:cBhvr>
                                    </p:animEffect>
                                  </p:child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318485"/>
                                        </p:tgtEl>
                                        <p:attrNameLst>
                                          <p:attrName>style.visibility</p:attrName>
                                        </p:attrNameLst>
                                      </p:cBhvr>
                                      <p:to>
                                        <p:strVal val="visible"/>
                                      </p:to>
                                    </p:set>
                                    <p:anim calcmode="lin" valueType="num">
                                      <p:cBhvr>
                                        <p:cTn id="85" dur="1000" fill="hold"/>
                                        <p:tgtEl>
                                          <p:spTgt spid="318485"/>
                                        </p:tgtEl>
                                        <p:attrNameLst>
                                          <p:attrName>ppt_w</p:attrName>
                                        </p:attrNameLst>
                                      </p:cBhvr>
                                      <p:tavLst>
                                        <p:tav tm="0">
                                          <p:val>
                                            <p:strVal val="#ppt_w*0.70"/>
                                          </p:val>
                                        </p:tav>
                                        <p:tav tm="100000">
                                          <p:val>
                                            <p:strVal val="#ppt_w"/>
                                          </p:val>
                                        </p:tav>
                                      </p:tavLst>
                                    </p:anim>
                                    <p:anim calcmode="lin" valueType="num">
                                      <p:cBhvr>
                                        <p:cTn id="86" dur="1000" fill="hold"/>
                                        <p:tgtEl>
                                          <p:spTgt spid="318485"/>
                                        </p:tgtEl>
                                        <p:attrNameLst>
                                          <p:attrName>ppt_h</p:attrName>
                                        </p:attrNameLst>
                                      </p:cBhvr>
                                      <p:tavLst>
                                        <p:tav tm="0">
                                          <p:val>
                                            <p:strVal val="#ppt_h"/>
                                          </p:val>
                                        </p:tav>
                                        <p:tav tm="100000">
                                          <p:val>
                                            <p:strVal val="#ppt_h"/>
                                          </p:val>
                                        </p:tav>
                                      </p:tavLst>
                                    </p:anim>
                                    <p:animEffect transition="in" filter="fade">
                                      <p:cBhvr>
                                        <p:cTn id="87" dur="1000"/>
                                        <p:tgtEl>
                                          <p:spTgt spid="318485"/>
                                        </p:tgtEl>
                                      </p:cBhvr>
                                    </p:animEffect>
                                  </p:childTnLst>
                                </p:cTn>
                              </p:par>
                            </p:childTnLst>
                          </p:cTn>
                        </p:par>
                        <p:par>
                          <p:cTn id="88" fill="hold">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318486"/>
                                        </p:tgtEl>
                                        <p:attrNameLst>
                                          <p:attrName>style.visibility</p:attrName>
                                        </p:attrNameLst>
                                      </p:cBhvr>
                                      <p:to>
                                        <p:strVal val="visible"/>
                                      </p:to>
                                    </p:set>
                                    <p:anim calcmode="lin" valueType="num">
                                      <p:cBhvr>
                                        <p:cTn id="91" dur="1000" fill="hold"/>
                                        <p:tgtEl>
                                          <p:spTgt spid="318486"/>
                                        </p:tgtEl>
                                        <p:attrNameLst>
                                          <p:attrName>ppt_w</p:attrName>
                                        </p:attrNameLst>
                                      </p:cBhvr>
                                      <p:tavLst>
                                        <p:tav tm="0">
                                          <p:val>
                                            <p:strVal val="#ppt_w*0.70"/>
                                          </p:val>
                                        </p:tav>
                                        <p:tav tm="100000">
                                          <p:val>
                                            <p:strVal val="#ppt_w"/>
                                          </p:val>
                                        </p:tav>
                                      </p:tavLst>
                                    </p:anim>
                                    <p:anim calcmode="lin" valueType="num">
                                      <p:cBhvr>
                                        <p:cTn id="92" dur="1000" fill="hold"/>
                                        <p:tgtEl>
                                          <p:spTgt spid="318486"/>
                                        </p:tgtEl>
                                        <p:attrNameLst>
                                          <p:attrName>ppt_h</p:attrName>
                                        </p:attrNameLst>
                                      </p:cBhvr>
                                      <p:tavLst>
                                        <p:tav tm="0">
                                          <p:val>
                                            <p:strVal val="#ppt_h"/>
                                          </p:val>
                                        </p:tav>
                                        <p:tav tm="100000">
                                          <p:val>
                                            <p:strVal val="#ppt_h"/>
                                          </p:val>
                                        </p:tav>
                                      </p:tavLst>
                                    </p:anim>
                                    <p:animEffect transition="in" filter="fade">
                                      <p:cBhvr>
                                        <p:cTn id="93" dur="1000"/>
                                        <p:tgtEl>
                                          <p:spTgt spid="318486"/>
                                        </p:tgtEl>
                                      </p:cBhvr>
                                    </p:animEffect>
                                  </p:childTnLst>
                                </p:cTn>
                              </p:par>
                            </p:childTnLst>
                          </p:cTn>
                        </p:par>
                        <p:par>
                          <p:cTn id="94" fill="hold">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318480"/>
                                        </p:tgtEl>
                                        <p:attrNameLst>
                                          <p:attrName>style.visibility</p:attrName>
                                        </p:attrNameLst>
                                      </p:cBhvr>
                                      <p:to>
                                        <p:strVal val="visible"/>
                                      </p:to>
                                    </p:set>
                                    <p:anim calcmode="lin" valueType="num">
                                      <p:cBhvr>
                                        <p:cTn id="97" dur="1000" fill="hold"/>
                                        <p:tgtEl>
                                          <p:spTgt spid="318480"/>
                                        </p:tgtEl>
                                        <p:attrNameLst>
                                          <p:attrName>ppt_w</p:attrName>
                                        </p:attrNameLst>
                                      </p:cBhvr>
                                      <p:tavLst>
                                        <p:tav tm="0">
                                          <p:val>
                                            <p:strVal val="#ppt_w*0.70"/>
                                          </p:val>
                                        </p:tav>
                                        <p:tav tm="100000">
                                          <p:val>
                                            <p:strVal val="#ppt_w"/>
                                          </p:val>
                                        </p:tav>
                                      </p:tavLst>
                                    </p:anim>
                                    <p:anim calcmode="lin" valueType="num">
                                      <p:cBhvr>
                                        <p:cTn id="98" dur="1000" fill="hold"/>
                                        <p:tgtEl>
                                          <p:spTgt spid="318480"/>
                                        </p:tgtEl>
                                        <p:attrNameLst>
                                          <p:attrName>ppt_h</p:attrName>
                                        </p:attrNameLst>
                                      </p:cBhvr>
                                      <p:tavLst>
                                        <p:tav tm="0">
                                          <p:val>
                                            <p:strVal val="#ppt_h"/>
                                          </p:val>
                                        </p:tav>
                                        <p:tav tm="100000">
                                          <p:val>
                                            <p:strVal val="#ppt_h"/>
                                          </p:val>
                                        </p:tav>
                                      </p:tavLst>
                                    </p:anim>
                                    <p:animEffect transition="in" filter="fade">
                                      <p:cBhvr>
                                        <p:cTn id="99" dur="1000"/>
                                        <p:tgtEl>
                                          <p:spTgt spid="318480"/>
                                        </p:tgtEl>
                                      </p:cBhvr>
                                    </p:animEffect>
                                  </p:childTnLst>
                                </p:cTn>
                              </p:par>
                            </p:childTnLst>
                          </p:cTn>
                        </p:par>
                        <p:par>
                          <p:cTn id="100" fill="hold">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318481"/>
                                        </p:tgtEl>
                                        <p:attrNameLst>
                                          <p:attrName>style.visibility</p:attrName>
                                        </p:attrNameLst>
                                      </p:cBhvr>
                                      <p:to>
                                        <p:strVal val="visible"/>
                                      </p:to>
                                    </p:set>
                                    <p:anim calcmode="lin" valueType="num">
                                      <p:cBhvr>
                                        <p:cTn id="103" dur="1000" fill="hold"/>
                                        <p:tgtEl>
                                          <p:spTgt spid="318481"/>
                                        </p:tgtEl>
                                        <p:attrNameLst>
                                          <p:attrName>ppt_w</p:attrName>
                                        </p:attrNameLst>
                                      </p:cBhvr>
                                      <p:tavLst>
                                        <p:tav tm="0">
                                          <p:val>
                                            <p:strVal val="#ppt_w*0.70"/>
                                          </p:val>
                                        </p:tav>
                                        <p:tav tm="100000">
                                          <p:val>
                                            <p:strVal val="#ppt_w"/>
                                          </p:val>
                                        </p:tav>
                                      </p:tavLst>
                                    </p:anim>
                                    <p:anim calcmode="lin" valueType="num">
                                      <p:cBhvr>
                                        <p:cTn id="104" dur="1000" fill="hold"/>
                                        <p:tgtEl>
                                          <p:spTgt spid="318481"/>
                                        </p:tgtEl>
                                        <p:attrNameLst>
                                          <p:attrName>ppt_h</p:attrName>
                                        </p:attrNameLst>
                                      </p:cBhvr>
                                      <p:tavLst>
                                        <p:tav tm="0">
                                          <p:val>
                                            <p:strVal val="#ppt_h"/>
                                          </p:val>
                                        </p:tav>
                                        <p:tav tm="100000">
                                          <p:val>
                                            <p:strVal val="#ppt_h"/>
                                          </p:val>
                                        </p:tav>
                                      </p:tavLst>
                                    </p:anim>
                                    <p:animEffect transition="in" filter="fade">
                                      <p:cBhvr>
                                        <p:cTn id="105" dur="1000"/>
                                        <p:tgtEl>
                                          <p:spTgt spid="318481"/>
                                        </p:tgtEl>
                                      </p:cBhvr>
                                    </p:animEffect>
                                  </p:childTnLst>
                                </p:cTn>
                              </p:par>
                            </p:childTnLst>
                          </p:cTn>
                        </p:par>
                        <p:par>
                          <p:cTn id="106" fill="hold">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318482"/>
                                        </p:tgtEl>
                                        <p:attrNameLst>
                                          <p:attrName>style.visibility</p:attrName>
                                        </p:attrNameLst>
                                      </p:cBhvr>
                                      <p:to>
                                        <p:strVal val="visible"/>
                                      </p:to>
                                    </p:set>
                                    <p:anim calcmode="lin" valueType="num">
                                      <p:cBhvr>
                                        <p:cTn id="109" dur="1000" fill="hold"/>
                                        <p:tgtEl>
                                          <p:spTgt spid="318482"/>
                                        </p:tgtEl>
                                        <p:attrNameLst>
                                          <p:attrName>ppt_w</p:attrName>
                                        </p:attrNameLst>
                                      </p:cBhvr>
                                      <p:tavLst>
                                        <p:tav tm="0">
                                          <p:val>
                                            <p:strVal val="#ppt_w*0.70"/>
                                          </p:val>
                                        </p:tav>
                                        <p:tav tm="100000">
                                          <p:val>
                                            <p:strVal val="#ppt_w"/>
                                          </p:val>
                                        </p:tav>
                                      </p:tavLst>
                                    </p:anim>
                                    <p:anim calcmode="lin" valueType="num">
                                      <p:cBhvr>
                                        <p:cTn id="110" dur="1000" fill="hold"/>
                                        <p:tgtEl>
                                          <p:spTgt spid="318482"/>
                                        </p:tgtEl>
                                        <p:attrNameLst>
                                          <p:attrName>ppt_h</p:attrName>
                                        </p:attrNameLst>
                                      </p:cBhvr>
                                      <p:tavLst>
                                        <p:tav tm="0">
                                          <p:val>
                                            <p:strVal val="#ppt_h"/>
                                          </p:val>
                                        </p:tav>
                                        <p:tav tm="100000">
                                          <p:val>
                                            <p:strVal val="#ppt_h"/>
                                          </p:val>
                                        </p:tav>
                                      </p:tavLst>
                                    </p:anim>
                                    <p:animEffect transition="in" filter="fade">
                                      <p:cBhvr>
                                        <p:cTn id="111" dur="1000"/>
                                        <p:tgtEl>
                                          <p:spTgt spid="318482"/>
                                        </p:tgtEl>
                                      </p:cBhvr>
                                    </p:animEffect>
                                  </p:childTnLst>
                                </p:cTn>
                              </p:par>
                            </p:childTnLst>
                          </p:cTn>
                        </p:par>
                        <p:par>
                          <p:cTn id="112" fill="hold">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318476"/>
                                        </p:tgtEl>
                                        <p:attrNameLst>
                                          <p:attrName>style.visibility</p:attrName>
                                        </p:attrNameLst>
                                      </p:cBhvr>
                                      <p:to>
                                        <p:strVal val="visible"/>
                                      </p:to>
                                    </p:set>
                                    <p:anim calcmode="lin" valueType="num">
                                      <p:cBhvr>
                                        <p:cTn id="115" dur="1000" fill="hold"/>
                                        <p:tgtEl>
                                          <p:spTgt spid="318476"/>
                                        </p:tgtEl>
                                        <p:attrNameLst>
                                          <p:attrName>ppt_w</p:attrName>
                                        </p:attrNameLst>
                                      </p:cBhvr>
                                      <p:tavLst>
                                        <p:tav tm="0">
                                          <p:val>
                                            <p:strVal val="#ppt_w*0.70"/>
                                          </p:val>
                                        </p:tav>
                                        <p:tav tm="100000">
                                          <p:val>
                                            <p:strVal val="#ppt_w"/>
                                          </p:val>
                                        </p:tav>
                                      </p:tavLst>
                                    </p:anim>
                                    <p:anim calcmode="lin" valueType="num">
                                      <p:cBhvr>
                                        <p:cTn id="116" dur="1000" fill="hold"/>
                                        <p:tgtEl>
                                          <p:spTgt spid="318476"/>
                                        </p:tgtEl>
                                        <p:attrNameLst>
                                          <p:attrName>ppt_h</p:attrName>
                                        </p:attrNameLst>
                                      </p:cBhvr>
                                      <p:tavLst>
                                        <p:tav tm="0">
                                          <p:val>
                                            <p:strVal val="#ppt_h"/>
                                          </p:val>
                                        </p:tav>
                                        <p:tav tm="100000">
                                          <p:val>
                                            <p:strVal val="#ppt_h"/>
                                          </p:val>
                                        </p:tav>
                                      </p:tavLst>
                                    </p:anim>
                                    <p:animEffect transition="in" filter="fade">
                                      <p:cBhvr>
                                        <p:cTn id="117" dur="1000"/>
                                        <p:tgtEl>
                                          <p:spTgt spid="318476"/>
                                        </p:tgtEl>
                                      </p:cBhvr>
                                    </p:animEffect>
                                  </p:childTnLst>
                                </p:cTn>
                              </p:par>
                            </p:childTnLst>
                          </p:cTn>
                        </p:par>
                        <p:par>
                          <p:cTn id="118" fill="hold">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318477"/>
                                        </p:tgtEl>
                                        <p:attrNameLst>
                                          <p:attrName>style.visibility</p:attrName>
                                        </p:attrNameLst>
                                      </p:cBhvr>
                                      <p:to>
                                        <p:strVal val="visible"/>
                                      </p:to>
                                    </p:set>
                                    <p:anim calcmode="lin" valueType="num">
                                      <p:cBhvr>
                                        <p:cTn id="121" dur="1000" fill="hold"/>
                                        <p:tgtEl>
                                          <p:spTgt spid="318477"/>
                                        </p:tgtEl>
                                        <p:attrNameLst>
                                          <p:attrName>ppt_w</p:attrName>
                                        </p:attrNameLst>
                                      </p:cBhvr>
                                      <p:tavLst>
                                        <p:tav tm="0">
                                          <p:val>
                                            <p:strVal val="#ppt_w*0.70"/>
                                          </p:val>
                                        </p:tav>
                                        <p:tav tm="100000">
                                          <p:val>
                                            <p:strVal val="#ppt_w"/>
                                          </p:val>
                                        </p:tav>
                                      </p:tavLst>
                                    </p:anim>
                                    <p:anim calcmode="lin" valueType="num">
                                      <p:cBhvr>
                                        <p:cTn id="122" dur="1000" fill="hold"/>
                                        <p:tgtEl>
                                          <p:spTgt spid="318477"/>
                                        </p:tgtEl>
                                        <p:attrNameLst>
                                          <p:attrName>ppt_h</p:attrName>
                                        </p:attrNameLst>
                                      </p:cBhvr>
                                      <p:tavLst>
                                        <p:tav tm="0">
                                          <p:val>
                                            <p:strVal val="#ppt_h"/>
                                          </p:val>
                                        </p:tav>
                                        <p:tav tm="100000">
                                          <p:val>
                                            <p:strVal val="#ppt_h"/>
                                          </p:val>
                                        </p:tav>
                                      </p:tavLst>
                                    </p:anim>
                                    <p:animEffect transition="in" filter="fade">
                                      <p:cBhvr>
                                        <p:cTn id="123" dur="1000"/>
                                        <p:tgtEl>
                                          <p:spTgt spid="318477"/>
                                        </p:tgtEl>
                                      </p:cBhvr>
                                    </p:animEffect>
                                  </p:childTnLst>
                                </p:cTn>
                              </p:par>
                            </p:childTnLst>
                          </p:cTn>
                        </p:par>
                        <p:par>
                          <p:cTn id="124" fill="hold">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318478"/>
                                        </p:tgtEl>
                                        <p:attrNameLst>
                                          <p:attrName>style.visibility</p:attrName>
                                        </p:attrNameLst>
                                      </p:cBhvr>
                                      <p:to>
                                        <p:strVal val="visible"/>
                                      </p:to>
                                    </p:set>
                                    <p:anim calcmode="lin" valueType="num">
                                      <p:cBhvr>
                                        <p:cTn id="127" dur="1000" fill="hold"/>
                                        <p:tgtEl>
                                          <p:spTgt spid="318478"/>
                                        </p:tgtEl>
                                        <p:attrNameLst>
                                          <p:attrName>ppt_w</p:attrName>
                                        </p:attrNameLst>
                                      </p:cBhvr>
                                      <p:tavLst>
                                        <p:tav tm="0">
                                          <p:val>
                                            <p:strVal val="#ppt_w*0.70"/>
                                          </p:val>
                                        </p:tav>
                                        <p:tav tm="100000">
                                          <p:val>
                                            <p:strVal val="#ppt_w"/>
                                          </p:val>
                                        </p:tav>
                                      </p:tavLst>
                                    </p:anim>
                                    <p:anim calcmode="lin" valueType="num">
                                      <p:cBhvr>
                                        <p:cTn id="128" dur="1000" fill="hold"/>
                                        <p:tgtEl>
                                          <p:spTgt spid="318478"/>
                                        </p:tgtEl>
                                        <p:attrNameLst>
                                          <p:attrName>ppt_h</p:attrName>
                                        </p:attrNameLst>
                                      </p:cBhvr>
                                      <p:tavLst>
                                        <p:tav tm="0">
                                          <p:val>
                                            <p:strVal val="#ppt_h"/>
                                          </p:val>
                                        </p:tav>
                                        <p:tav tm="100000">
                                          <p:val>
                                            <p:strVal val="#ppt_h"/>
                                          </p:val>
                                        </p:tav>
                                      </p:tavLst>
                                    </p:anim>
                                    <p:animEffect transition="in" filter="fade">
                                      <p:cBhvr>
                                        <p:cTn id="129" dur="1000"/>
                                        <p:tgtEl>
                                          <p:spTgt spid="318478"/>
                                        </p:tgtEl>
                                      </p:cBhvr>
                                    </p:animEffect>
                                  </p:childTnLst>
                                </p:cTn>
                              </p:par>
                            </p:childTnLst>
                          </p:cTn>
                        </p:par>
                        <p:par>
                          <p:cTn id="130" fill="hold">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318472"/>
                                        </p:tgtEl>
                                        <p:attrNameLst>
                                          <p:attrName>style.visibility</p:attrName>
                                        </p:attrNameLst>
                                      </p:cBhvr>
                                      <p:to>
                                        <p:strVal val="visible"/>
                                      </p:to>
                                    </p:set>
                                    <p:anim calcmode="lin" valueType="num">
                                      <p:cBhvr>
                                        <p:cTn id="133" dur="1000" fill="hold"/>
                                        <p:tgtEl>
                                          <p:spTgt spid="318472"/>
                                        </p:tgtEl>
                                        <p:attrNameLst>
                                          <p:attrName>ppt_w</p:attrName>
                                        </p:attrNameLst>
                                      </p:cBhvr>
                                      <p:tavLst>
                                        <p:tav tm="0">
                                          <p:val>
                                            <p:strVal val="#ppt_w*0.70"/>
                                          </p:val>
                                        </p:tav>
                                        <p:tav tm="100000">
                                          <p:val>
                                            <p:strVal val="#ppt_w"/>
                                          </p:val>
                                        </p:tav>
                                      </p:tavLst>
                                    </p:anim>
                                    <p:anim calcmode="lin" valueType="num">
                                      <p:cBhvr>
                                        <p:cTn id="134" dur="1000" fill="hold"/>
                                        <p:tgtEl>
                                          <p:spTgt spid="318472"/>
                                        </p:tgtEl>
                                        <p:attrNameLst>
                                          <p:attrName>ppt_h</p:attrName>
                                        </p:attrNameLst>
                                      </p:cBhvr>
                                      <p:tavLst>
                                        <p:tav tm="0">
                                          <p:val>
                                            <p:strVal val="#ppt_h"/>
                                          </p:val>
                                        </p:tav>
                                        <p:tav tm="100000">
                                          <p:val>
                                            <p:strVal val="#ppt_h"/>
                                          </p:val>
                                        </p:tav>
                                      </p:tavLst>
                                    </p:anim>
                                    <p:animEffect transition="in" filter="fade">
                                      <p:cBhvr>
                                        <p:cTn id="135" dur="1000"/>
                                        <p:tgtEl>
                                          <p:spTgt spid="318472"/>
                                        </p:tgtEl>
                                      </p:cBhvr>
                                    </p:animEffect>
                                  </p:childTnLst>
                                </p:cTn>
                              </p:par>
                            </p:childTnLst>
                          </p:cTn>
                        </p:par>
                        <p:par>
                          <p:cTn id="136" fill="hold">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318473"/>
                                        </p:tgtEl>
                                        <p:attrNameLst>
                                          <p:attrName>style.visibility</p:attrName>
                                        </p:attrNameLst>
                                      </p:cBhvr>
                                      <p:to>
                                        <p:strVal val="visible"/>
                                      </p:to>
                                    </p:set>
                                    <p:anim calcmode="lin" valueType="num">
                                      <p:cBhvr>
                                        <p:cTn id="139" dur="1000" fill="hold"/>
                                        <p:tgtEl>
                                          <p:spTgt spid="318473"/>
                                        </p:tgtEl>
                                        <p:attrNameLst>
                                          <p:attrName>ppt_w</p:attrName>
                                        </p:attrNameLst>
                                      </p:cBhvr>
                                      <p:tavLst>
                                        <p:tav tm="0">
                                          <p:val>
                                            <p:strVal val="#ppt_w*0.70"/>
                                          </p:val>
                                        </p:tav>
                                        <p:tav tm="100000">
                                          <p:val>
                                            <p:strVal val="#ppt_w"/>
                                          </p:val>
                                        </p:tav>
                                      </p:tavLst>
                                    </p:anim>
                                    <p:anim calcmode="lin" valueType="num">
                                      <p:cBhvr>
                                        <p:cTn id="140" dur="1000" fill="hold"/>
                                        <p:tgtEl>
                                          <p:spTgt spid="318473"/>
                                        </p:tgtEl>
                                        <p:attrNameLst>
                                          <p:attrName>ppt_h</p:attrName>
                                        </p:attrNameLst>
                                      </p:cBhvr>
                                      <p:tavLst>
                                        <p:tav tm="0">
                                          <p:val>
                                            <p:strVal val="#ppt_h"/>
                                          </p:val>
                                        </p:tav>
                                        <p:tav tm="100000">
                                          <p:val>
                                            <p:strVal val="#ppt_h"/>
                                          </p:val>
                                        </p:tav>
                                      </p:tavLst>
                                    </p:anim>
                                    <p:animEffect transition="in" filter="fade">
                                      <p:cBhvr>
                                        <p:cTn id="141" dur="1000"/>
                                        <p:tgtEl>
                                          <p:spTgt spid="318473"/>
                                        </p:tgtEl>
                                      </p:cBhvr>
                                    </p:animEffect>
                                  </p:childTnLst>
                                </p:cTn>
                              </p:par>
                            </p:childTnLst>
                          </p:cTn>
                        </p:par>
                        <p:par>
                          <p:cTn id="142" fill="hold">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318474"/>
                                        </p:tgtEl>
                                        <p:attrNameLst>
                                          <p:attrName>style.visibility</p:attrName>
                                        </p:attrNameLst>
                                      </p:cBhvr>
                                      <p:to>
                                        <p:strVal val="visible"/>
                                      </p:to>
                                    </p:set>
                                    <p:anim calcmode="lin" valueType="num">
                                      <p:cBhvr>
                                        <p:cTn id="145" dur="1000" fill="hold"/>
                                        <p:tgtEl>
                                          <p:spTgt spid="318474"/>
                                        </p:tgtEl>
                                        <p:attrNameLst>
                                          <p:attrName>ppt_w</p:attrName>
                                        </p:attrNameLst>
                                      </p:cBhvr>
                                      <p:tavLst>
                                        <p:tav tm="0">
                                          <p:val>
                                            <p:strVal val="#ppt_w*0.70"/>
                                          </p:val>
                                        </p:tav>
                                        <p:tav tm="100000">
                                          <p:val>
                                            <p:strVal val="#ppt_w"/>
                                          </p:val>
                                        </p:tav>
                                      </p:tavLst>
                                    </p:anim>
                                    <p:anim calcmode="lin" valueType="num">
                                      <p:cBhvr>
                                        <p:cTn id="146" dur="1000" fill="hold"/>
                                        <p:tgtEl>
                                          <p:spTgt spid="318474"/>
                                        </p:tgtEl>
                                        <p:attrNameLst>
                                          <p:attrName>ppt_h</p:attrName>
                                        </p:attrNameLst>
                                      </p:cBhvr>
                                      <p:tavLst>
                                        <p:tav tm="0">
                                          <p:val>
                                            <p:strVal val="#ppt_h"/>
                                          </p:val>
                                        </p:tav>
                                        <p:tav tm="100000">
                                          <p:val>
                                            <p:strVal val="#ppt_h"/>
                                          </p:val>
                                        </p:tav>
                                      </p:tavLst>
                                    </p:anim>
                                    <p:animEffect transition="in" filter="fade">
                                      <p:cBhvr>
                                        <p:cTn id="147" dur="1000"/>
                                        <p:tgtEl>
                                          <p:spTgt spid="318474"/>
                                        </p:tgtEl>
                                      </p:cBhvr>
                                    </p:animEffect>
                                  </p:childTnLst>
                                </p:cTn>
                              </p:par>
                            </p:childTnLst>
                          </p:cTn>
                        </p:par>
                        <p:par>
                          <p:cTn id="148" fill="hold">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318468"/>
                                        </p:tgtEl>
                                        <p:attrNameLst>
                                          <p:attrName>style.visibility</p:attrName>
                                        </p:attrNameLst>
                                      </p:cBhvr>
                                      <p:to>
                                        <p:strVal val="visible"/>
                                      </p:to>
                                    </p:set>
                                    <p:anim calcmode="lin" valueType="num">
                                      <p:cBhvr>
                                        <p:cTn id="151" dur="1000" fill="hold"/>
                                        <p:tgtEl>
                                          <p:spTgt spid="318468"/>
                                        </p:tgtEl>
                                        <p:attrNameLst>
                                          <p:attrName>ppt_w</p:attrName>
                                        </p:attrNameLst>
                                      </p:cBhvr>
                                      <p:tavLst>
                                        <p:tav tm="0">
                                          <p:val>
                                            <p:strVal val="#ppt_w*0.70"/>
                                          </p:val>
                                        </p:tav>
                                        <p:tav tm="100000">
                                          <p:val>
                                            <p:strVal val="#ppt_w"/>
                                          </p:val>
                                        </p:tav>
                                      </p:tavLst>
                                    </p:anim>
                                    <p:anim calcmode="lin" valueType="num">
                                      <p:cBhvr>
                                        <p:cTn id="152" dur="1000" fill="hold"/>
                                        <p:tgtEl>
                                          <p:spTgt spid="318468"/>
                                        </p:tgtEl>
                                        <p:attrNameLst>
                                          <p:attrName>ppt_h</p:attrName>
                                        </p:attrNameLst>
                                      </p:cBhvr>
                                      <p:tavLst>
                                        <p:tav tm="0">
                                          <p:val>
                                            <p:strVal val="#ppt_h"/>
                                          </p:val>
                                        </p:tav>
                                        <p:tav tm="100000">
                                          <p:val>
                                            <p:strVal val="#ppt_h"/>
                                          </p:val>
                                        </p:tav>
                                      </p:tavLst>
                                    </p:anim>
                                    <p:animEffect transition="in" filter="fade">
                                      <p:cBhvr>
                                        <p:cTn id="153" dur="1000"/>
                                        <p:tgtEl>
                                          <p:spTgt spid="318468"/>
                                        </p:tgtEl>
                                      </p:cBhvr>
                                    </p:animEffect>
                                  </p:childTnLst>
                                </p:cTn>
                              </p:par>
                            </p:childTnLst>
                          </p:cTn>
                        </p:par>
                        <p:par>
                          <p:cTn id="154" fill="hold">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318469"/>
                                        </p:tgtEl>
                                        <p:attrNameLst>
                                          <p:attrName>style.visibility</p:attrName>
                                        </p:attrNameLst>
                                      </p:cBhvr>
                                      <p:to>
                                        <p:strVal val="visible"/>
                                      </p:to>
                                    </p:set>
                                    <p:anim calcmode="lin" valueType="num">
                                      <p:cBhvr>
                                        <p:cTn id="157" dur="1000" fill="hold"/>
                                        <p:tgtEl>
                                          <p:spTgt spid="318469"/>
                                        </p:tgtEl>
                                        <p:attrNameLst>
                                          <p:attrName>ppt_w</p:attrName>
                                        </p:attrNameLst>
                                      </p:cBhvr>
                                      <p:tavLst>
                                        <p:tav tm="0">
                                          <p:val>
                                            <p:strVal val="#ppt_w*0.70"/>
                                          </p:val>
                                        </p:tav>
                                        <p:tav tm="100000">
                                          <p:val>
                                            <p:strVal val="#ppt_w"/>
                                          </p:val>
                                        </p:tav>
                                      </p:tavLst>
                                    </p:anim>
                                    <p:anim calcmode="lin" valueType="num">
                                      <p:cBhvr>
                                        <p:cTn id="158" dur="1000" fill="hold"/>
                                        <p:tgtEl>
                                          <p:spTgt spid="318469"/>
                                        </p:tgtEl>
                                        <p:attrNameLst>
                                          <p:attrName>ppt_h</p:attrName>
                                        </p:attrNameLst>
                                      </p:cBhvr>
                                      <p:tavLst>
                                        <p:tav tm="0">
                                          <p:val>
                                            <p:strVal val="#ppt_h"/>
                                          </p:val>
                                        </p:tav>
                                        <p:tav tm="100000">
                                          <p:val>
                                            <p:strVal val="#ppt_h"/>
                                          </p:val>
                                        </p:tav>
                                      </p:tavLst>
                                    </p:anim>
                                    <p:animEffect transition="in" filter="fade">
                                      <p:cBhvr>
                                        <p:cTn id="159" dur="1000"/>
                                        <p:tgtEl>
                                          <p:spTgt spid="318469"/>
                                        </p:tgtEl>
                                      </p:cBhvr>
                                    </p:animEffect>
                                  </p:childTnLst>
                                </p:cTn>
                              </p:par>
                            </p:childTnLst>
                          </p:cTn>
                        </p:par>
                        <p:par>
                          <p:cTn id="160" fill="hold">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318470"/>
                                        </p:tgtEl>
                                        <p:attrNameLst>
                                          <p:attrName>style.visibility</p:attrName>
                                        </p:attrNameLst>
                                      </p:cBhvr>
                                      <p:to>
                                        <p:strVal val="visible"/>
                                      </p:to>
                                    </p:set>
                                    <p:anim calcmode="lin" valueType="num">
                                      <p:cBhvr>
                                        <p:cTn id="163" dur="1000" fill="hold"/>
                                        <p:tgtEl>
                                          <p:spTgt spid="318470"/>
                                        </p:tgtEl>
                                        <p:attrNameLst>
                                          <p:attrName>ppt_w</p:attrName>
                                        </p:attrNameLst>
                                      </p:cBhvr>
                                      <p:tavLst>
                                        <p:tav tm="0">
                                          <p:val>
                                            <p:strVal val="#ppt_w*0.70"/>
                                          </p:val>
                                        </p:tav>
                                        <p:tav tm="100000">
                                          <p:val>
                                            <p:strVal val="#ppt_w"/>
                                          </p:val>
                                        </p:tav>
                                      </p:tavLst>
                                    </p:anim>
                                    <p:anim calcmode="lin" valueType="num">
                                      <p:cBhvr>
                                        <p:cTn id="164" dur="1000" fill="hold"/>
                                        <p:tgtEl>
                                          <p:spTgt spid="318470"/>
                                        </p:tgtEl>
                                        <p:attrNameLst>
                                          <p:attrName>ppt_h</p:attrName>
                                        </p:attrNameLst>
                                      </p:cBhvr>
                                      <p:tavLst>
                                        <p:tav tm="0">
                                          <p:val>
                                            <p:strVal val="#ppt_h"/>
                                          </p:val>
                                        </p:tav>
                                        <p:tav tm="100000">
                                          <p:val>
                                            <p:strVal val="#ppt_h"/>
                                          </p:val>
                                        </p:tav>
                                      </p:tavLst>
                                    </p:anim>
                                    <p:animEffect transition="in" filter="fade">
                                      <p:cBhvr>
                                        <p:cTn id="165" dur="1000"/>
                                        <p:tgtEl>
                                          <p:spTgt spid="3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8" grpId="0"/>
      <p:bldP spid="318469" grpId="0"/>
      <p:bldP spid="318470" grpId="0"/>
      <p:bldP spid="318472" grpId="0"/>
      <p:bldP spid="318473" grpId="0"/>
      <p:bldP spid="318474" grpId="0"/>
      <p:bldP spid="318476" grpId="0"/>
      <p:bldP spid="318477" grpId="0"/>
      <p:bldP spid="318478" grpId="0"/>
      <p:bldP spid="318480" grpId="0"/>
      <p:bldP spid="318481" grpId="0"/>
      <p:bldP spid="318482" grpId="0"/>
      <p:bldP spid="318484" grpId="0"/>
      <p:bldP spid="318485" grpId="0"/>
      <p:bldP spid="318486" grpId="0"/>
      <p:bldP spid="318488" grpId="0"/>
      <p:bldP spid="318489" grpId="0"/>
      <p:bldP spid="318490" grpId="0"/>
      <p:bldP spid="318492" grpId="0"/>
      <p:bldP spid="318493" grpId="0"/>
      <p:bldP spid="318494" grpId="0"/>
      <p:bldP spid="318496" grpId="0"/>
      <p:bldP spid="318497" grpId="0"/>
      <p:bldP spid="318498" grpId="0"/>
      <p:bldP spid="318500" grpId="0"/>
      <p:bldP spid="318501" grpId="0"/>
      <p:bldP spid="318502"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algn="r" eaLnBrk="1" hangingPunct="1"/>
            <a:r>
              <a:rPr lang="he-IL" altLang="en-US" smtClean="0">
                <a:solidFill>
                  <a:schemeClr val="hlink"/>
                </a:solidFill>
              </a:rPr>
              <a:t>תרגיל סוגי התפלגויות</a:t>
            </a:r>
            <a:endParaRPr lang="en-US" smtClean="0">
              <a:solidFill>
                <a:schemeClr val="hlink"/>
              </a:solidFill>
            </a:endParaRPr>
          </a:p>
        </p:txBody>
      </p:sp>
      <p:sp>
        <p:nvSpPr>
          <p:cNvPr id="320515" name="Text Box 3"/>
          <p:cNvSpPr txBox="1">
            <a:spLocks noChangeArrowheads="1"/>
          </p:cNvSpPr>
          <p:nvPr/>
        </p:nvSpPr>
        <p:spPr bwMode="auto">
          <a:xfrm>
            <a:off x="1403350" y="1857375"/>
            <a:ext cx="7437438" cy="19208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סימטרית חד שיאית הממוצע שווה 100. </a:t>
            </a:r>
            <a:r>
              <a:rPr lang="en-US" sz="2000">
                <a:latin typeface="Times New Roman" pitchFamily="18" charset="0"/>
              </a:rPr>
              <a:t> f2</a:t>
            </a:r>
            <a:r>
              <a:rPr lang="he-IL" sz="2000">
                <a:latin typeface="Times New Roman" pitchFamily="18" charset="0"/>
              </a:rPr>
              <a:t>= השכיחות בתחום שבין 100-110 ו – </a:t>
            </a:r>
            <a:r>
              <a:rPr lang="en-US" sz="2000">
                <a:latin typeface="Times New Roman" pitchFamily="18" charset="0"/>
              </a:rPr>
              <a:t>f1</a:t>
            </a:r>
            <a:r>
              <a:rPr lang="he-IL" sz="2000">
                <a:latin typeface="Times New Roman" pitchFamily="18" charset="0"/>
              </a:rPr>
              <a:t> = השכיחות בתחום שבין </a:t>
            </a:r>
            <a:r>
              <a:rPr lang="en-US" sz="2000">
                <a:latin typeface="Times New Roman" pitchFamily="18" charset="0"/>
              </a:rPr>
              <a:t>90-100</a:t>
            </a:r>
            <a:r>
              <a:rPr lang="he-IL" sz="2000">
                <a:latin typeface="Times New Roman" pitchFamily="18" charset="0"/>
              </a:rPr>
              <a:t> מכאן:</a:t>
            </a:r>
          </a:p>
          <a:p>
            <a:pPr marL="914400" lvl="1" indent="-457200">
              <a:buFontTx/>
              <a:buChar char="•"/>
            </a:pPr>
            <a:r>
              <a:rPr lang="en-US" sz="2000">
                <a:latin typeface="Times New Roman" pitchFamily="18" charset="0"/>
              </a:rPr>
              <a:t>f1 = f2</a:t>
            </a:r>
          </a:p>
          <a:p>
            <a:pPr marL="914400" lvl="1" indent="-457200">
              <a:buFontTx/>
              <a:buChar char="•"/>
            </a:pPr>
            <a:r>
              <a:rPr lang="en-US" sz="2000">
                <a:latin typeface="Times New Roman" pitchFamily="18" charset="0"/>
              </a:rPr>
              <a:t>f1 &gt; f2</a:t>
            </a:r>
          </a:p>
          <a:p>
            <a:pPr marL="914400" lvl="1" indent="-457200">
              <a:buFontTx/>
              <a:buChar char="•"/>
            </a:pPr>
            <a:r>
              <a:rPr lang="en-US" sz="2000">
                <a:latin typeface="Times New Roman" pitchFamily="18" charset="0"/>
              </a:rPr>
              <a:t>f1 &lt; f2</a:t>
            </a:r>
          </a:p>
          <a:p>
            <a:pPr marL="914400" lvl="1" indent="-457200">
              <a:buFontTx/>
              <a:buChar char="•"/>
            </a:pPr>
            <a:r>
              <a:rPr lang="he-IL" sz="2000">
                <a:latin typeface="Times New Roman" pitchFamily="18" charset="0"/>
              </a:rPr>
              <a:t>לא ניתן לדעת.</a:t>
            </a:r>
            <a:endParaRPr lang="en-US" sz="2000">
              <a:latin typeface="Times New Roman" pitchFamily="18" charset="0"/>
            </a:endParaRPr>
          </a:p>
        </p:txBody>
      </p:sp>
      <p:grpSp>
        <p:nvGrpSpPr>
          <p:cNvPr id="2" name="Group 4"/>
          <p:cNvGrpSpPr>
            <a:grpSpLocks/>
          </p:cNvGrpSpPr>
          <p:nvPr/>
        </p:nvGrpSpPr>
        <p:grpSpPr bwMode="auto">
          <a:xfrm>
            <a:off x="468313" y="4005263"/>
            <a:ext cx="7546975" cy="2565400"/>
            <a:chOff x="295" y="2523"/>
            <a:chExt cx="4754" cy="1616"/>
          </a:xfrm>
        </p:grpSpPr>
        <p:sp>
          <p:nvSpPr>
            <p:cNvPr id="177157" name="Rectangle 5"/>
            <p:cNvSpPr>
              <a:spLocks noChangeArrowheads="1"/>
            </p:cNvSpPr>
            <p:nvPr/>
          </p:nvSpPr>
          <p:spPr bwMode="auto">
            <a:xfrm>
              <a:off x="2944" y="3899"/>
              <a:ext cx="1401" cy="24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77158" name="Group 6"/>
            <p:cNvGrpSpPr>
              <a:grpSpLocks/>
            </p:cNvGrpSpPr>
            <p:nvPr/>
          </p:nvGrpSpPr>
          <p:grpSpPr bwMode="auto">
            <a:xfrm>
              <a:off x="295" y="2523"/>
              <a:ext cx="4754" cy="1361"/>
              <a:chOff x="295" y="2523"/>
              <a:chExt cx="4754" cy="1361"/>
            </a:xfrm>
          </p:grpSpPr>
          <p:sp>
            <p:nvSpPr>
              <p:cNvPr id="177159" name="Rectangle 7"/>
              <p:cNvSpPr>
                <a:spLocks noChangeArrowheads="1"/>
              </p:cNvSpPr>
              <p:nvPr/>
            </p:nvSpPr>
            <p:spPr bwMode="auto">
              <a:xfrm>
                <a:off x="295" y="3022"/>
                <a:ext cx="1401"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77160" name="Line 8"/>
              <p:cNvSpPr>
                <a:spLocks noChangeShapeType="1"/>
              </p:cNvSpPr>
              <p:nvPr/>
            </p:nvSpPr>
            <p:spPr bwMode="auto">
              <a:xfrm>
                <a:off x="2106" y="3755"/>
                <a:ext cx="2943" cy="0"/>
              </a:xfrm>
              <a:prstGeom prst="line">
                <a:avLst/>
              </a:prstGeom>
              <a:noFill/>
              <a:ln w="9525">
                <a:solidFill>
                  <a:schemeClr val="tx1"/>
                </a:solidFill>
                <a:miter lim="800000"/>
                <a:headEnd/>
                <a:tailEnd type="triangle" w="med" len="med"/>
              </a:ln>
            </p:spPr>
            <p:txBody>
              <a:bodyPr wrap="none"/>
              <a:lstStyle/>
              <a:p>
                <a:endParaRPr lang="he-IL"/>
              </a:p>
            </p:txBody>
          </p:sp>
          <p:sp>
            <p:nvSpPr>
              <p:cNvPr id="177161" name="Line 9"/>
              <p:cNvSpPr>
                <a:spLocks noChangeShapeType="1"/>
              </p:cNvSpPr>
              <p:nvPr/>
            </p:nvSpPr>
            <p:spPr bwMode="auto">
              <a:xfrm>
                <a:off x="2106" y="2699"/>
                <a:ext cx="0" cy="1056"/>
              </a:xfrm>
              <a:prstGeom prst="line">
                <a:avLst/>
              </a:prstGeom>
              <a:noFill/>
              <a:ln w="9525">
                <a:solidFill>
                  <a:schemeClr val="tx1"/>
                </a:solidFill>
                <a:miter lim="800000"/>
                <a:headEnd type="triangle" w="med" len="med"/>
                <a:tailEnd type="oval" w="med" len="med"/>
              </a:ln>
            </p:spPr>
            <p:txBody>
              <a:bodyPr wrap="none"/>
              <a:lstStyle/>
              <a:p>
                <a:endParaRPr lang="he-IL"/>
              </a:p>
            </p:txBody>
          </p:sp>
          <p:grpSp>
            <p:nvGrpSpPr>
              <p:cNvPr id="177162" name="Group 10"/>
              <p:cNvGrpSpPr>
                <a:grpSpLocks/>
              </p:cNvGrpSpPr>
              <p:nvPr/>
            </p:nvGrpSpPr>
            <p:grpSpPr bwMode="auto">
              <a:xfrm>
                <a:off x="2246" y="2891"/>
                <a:ext cx="2733" cy="720"/>
                <a:chOff x="3360" y="3072"/>
                <a:chExt cx="1872" cy="720"/>
              </a:xfrm>
            </p:grpSpPr>
            <p:sp>
              <p:nvSpPr>
                <p:cNvPr id="177183" name="Freeform 1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sp>
              <p:nvSpPr>
                <p:cNvPr id="177184" name="Freeform 1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grpSp>
          <p:sp>
            <p:nvSpPr>
              <p:cNvPr id="177163" name="Rectangle 13"/>
              <p:cNvSpPr>
                <a:spLocks noChangeArrowheads="1"/>
              </p:cNvSpPr>
              <p:nvPr/>
            </p:nvSpPr>
            <p:spPr bwMode="auto">
              <a:xfrm>
                <a:off x="1686" y="2705"/>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77164" name="Rectangle 14"/>
              <p:cNvSpPr>
                <a:spLocks noChangeArrowheads="1"/>
              </p:cNvSpPr>
              <p:nvPr/>
            </p:nvSpPr>
            <p:spPr bwMode="auto">
              <a:xfrm>
                <a:off x="1686" y="2886"/>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77165" name="Rectangle 15"/>
              <p:cNvSpPr>
                <a:spLocks noChangeArrowheads="1"/>
              </p:cNvSpPr>
              <p:nvPr/>
            </p:nvSpPr>
            <p:spPr bwMode="auto">
              <a:xfrm>
                <a:off x="1686" y="3068"/>
                <a:ext cx="331"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77166" name="Rectangle 16"/>
              <p:cNvSpPr>
                <a:spLocks noChangeArrowheads="1"/>
              </p:cNvSpPr>
              <p:nvPr/>
            </p:nvSpPr>
            <p:spPr bwMode="auto">
              <a:xfrm>
                <a:off x="1686" y="3249"/>
                <a:ext cx="331"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77167" name="Rectangle 17"/>
              <p:cNvSpPr>
                <a:spLocks noChangeArrowheads="1"/>
              </p:cNvSpPr>
              <p:nvPr/>
            </p:nvSpPr>
            <p:spPr bwMode="auto">
              <a:xfrm>
                <a:off x="1686" y="3431"/>
                <a:ext cx="331"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77168" name="Rectangle 18"/>
              <p:cNvSpPr>
                <a:spLocks noChangeArrowheads="1"/>
              </p:cNvSpPr>
              <p:nvPr/>
            </p:nvSpPr>
            <p:spPr bwMode="auto">
              <a:xfrm>
                <a:off x="1686" y="3612"/>
                <a:ext cx="331" cy="136"/>
              </a:xfrm>
              <a:prstGeom prst="rect">
                <a:avLst/>
              </a:prstGeom>
              <a:noFill/>
              <a:ln w="9525">
                <a:noFill/>
                <a:miter lim="800000"/>
                <a:headEnd/>
                <a:tailEnd/>
              </a:ln>
            </p:spPr>
            <p:txBody>
              <a:bodyPr wrap="none" anchor="ctr"/>
              <a:lstStyle/>
              <a:p>
                <a:pPr algn="ctr"/>
                <a:r>
                  <a:rPr lang="he-IL" sz="1400"/>
                  <a:t>0</a:t>
                </a:r>
                <a:endParaRPr lang="en-US" sz="1400"/>
              </a:p>
            </p:txBody>
          </p:sp>
          <p:sp>
            <p:nvSpPr>
              <p:cNvPr id="177169" name="Rectangle 19"/>
              <p:cNvSpPr>
                <a:spLocks noChangeArrowheads="1"/>
              </p:cNvSpPr>
              <p:nvPr/>
            </p:nvSpPr>
            <p:spPr bwMode="auto">
              <a:xfrm>
                <a:off x="2109" y="3748"/>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77170" name="Rectangle 20"/>
              <p:cNvSpPr>
                <a:spLocks noChangeArrowheads="1"/>
              </p:cNvSpPr>
              <p:nvPr/>
            </p:nvSpPr>
            <p:spPr bwMode="auto">
              <a:xfrm>
                <a:off x="2699" y="3748"/>
                <a:ext cx="331" cy="136"/>
              </a:xfrm>
              <a:prstGeom prst="rect">
                <a:avLst/>
              </a:prstGeom>
              <a:noFill/>
              <a:ln w="9525">
                <a:noFill/>
                <a:miter lim="800000"/>
                <a:headEnd/>
                <a:tailEnd/>
              </a:ln>
            </p:spPr>
            <p:txBody>
              <a:bodyPr wrap="none" anchor="ctr"/>
              <a:lstStyle/>
              <a:p>
                <a:pPr algn="ctr"/>
                <a:r>
                  <a:rPr lang="he-IL" sz="1400"/>
                  <a:t>90</a:t>
                </a:r>
                <a:endParaRPr lang="en-US" sz="1400"/>
              </a:p>
            </p:txBody>
          </p:sp>
          <p:sp>
            <p:nvSpPr>
              <p:cNvPr id="177171" name="Rectangle 21"/>
              <p:cNvSpPr>
                <a:spLocks noChangeArrowheads="1"/>
              </p:cNvSpPr>
              <p:nvPr/>
            </p:nvSpPr>
            <p:spPr bwMode="auto">
              <a:xfrm>
                <a:off x="3424" y="3748"/>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77172" name="Rectangle 22"/>
              <p:cNvSpPr>
                <a:spLocks noChangeArrowheads="1"/>
              </p:cNvSpPr>
              <p:nvPr/>
            </p:nvSpPr>
            <p:spPr bwMode="auto">
              <a:xfrm>
                <a:off x="4694" y="3748"/>
                <a:ext cx="331" cy="136"/>
              </a:xfrm>
              <a:prstGeom prst="rect">
                <a:avLst/>
              </a:prstGeom>
              <a:noFill/>
              <a:ln w="9525">
                <a:noFill/>
                <a:miter lim="800000"/>
                <a:headEnd/>
                <a:tailEnd/>
              </a:ln>
            </p:spPr>
            <p:txBody>
              <a:bodyPr wrap="none" anchor="ctr"/>
              <a:lstStyle/>
              <a:p>
                <a:pPr algn="ctr"/>
                <a:r>
                  <a:rPr lang="he-IL" sz="1400"/>
                  <a:t>120</a:t>
                </a:r>
                <a:endParaRPr lang="en-US" sz="1400"/>
              </a:p>
            </p:txBody>
          </p:sp>
          <p:sp>
            <p:nvSpPr>
              <p:cNvPr id="177173" name="Rectangle 23"/>
              <p:cNvSpPr>
                <a:spLocks noChangeArrowheads="1"/>
              </p:cNvSpPr>
              <p:nvPr/>
            </p:nvSpPr>
            <p:spPr bwMode="auto">
              <a:xfrm>
                <a:off x="4150" y="3748"/>
                <a:ext cx="332" cy="136"/>
              </a:xfrm>
              <a:prstGeom prst="rect">
                <a:avLst/>
              </a:prstGeom>
              <a:noFill/>
              <a:ln w="9525">
                <a:noFill/>
                <a:miter lim="800000"/>
                <a:headEnd/>
                <a:tailEnd/>
              </a:ln>
            </p:spPr>
            <p:txBody>
              <a:bodyPr wrap="none" anchor="ctr"/>
              <a:lstStyle/>
              <a:p>
                <a:pPr algn="ctr"/>
                <a:r>
                  <a:rPr lang="he-IL" sz="1400"/>
                  <a:t>110</a:t>
                </a:r>
                <a:endParaRPr lang="en-US" sz="1400"/>
              </a:p>
            </p:txBody>
          </p:sp>
          <p:sp>
            <p:nvSpPr>
              <p:cNvPr id="177174" name="Line 24"/>
              <p:cNvSpPr>
                <a:spLocks noChangeShapeType="1"/>
              </p:cNvSpPr>
              <p:nvPr/>
            </p:nvSpPr>
            <p:spPr bwMode="auto">
              <a:xfrm>
                <a:off x="3605" y="2795"/>
                <a:ext cx="0" cy="953"/>
              </a:xfrm>
              <a:prstGeom prst="line">
                <a:avLst/>
              </a:prstGeom>
              <a:noFill/>
              <a:ln w="25400">
                <a:solidFill>
                  <a:schemeClr val="tx1"/>
                </a:solidFill>
                <a:miter lim="800000"/>
                <a:headEnd/>
                <a:tailEnd/>
              </a:ln>
            </p:spPr>
            <p:txBody>
              <a:bodyPr wrap="none"/>
              <a:lstStyle/>
              <a:p>
                <a:endParaRPr lang="he-IL"/>
              </a:p>
            </p:txBody>
          </p:sp>
          <p:sp>
            <p:nvSpPr>
              <p:cNvPr id="177175" name="Line 25"/>
              <p:cNvSpPr>
                <a:spLocks noChangeShapeType="1"/>
              </p:cNvSpPr>
              <p:nvPr/>
            </p:nvSpPr>
            <p:spPr bwMode="auto">
              <a:xfrm flipV="1">
                <a:off x="2877" y="3476"/>
                <a:ext cx="0" cy="272"/>
              </a:xfrm>
              <a:prstGeom prst="line">
                <a:avLst/>
              </a:prstGeom>
              <a:noFill/>
              <a:ln w="9525">
                <a:solidFill>
                  <a:schemeClr val="tx1"/>
                </a:solidFill>
                <a:miter lim="800000"/>
                <a:headEnd/>
                <a:tailEnd/>
              </a:ln>
            </p:spPr>
            <p:txBody>
              <a:bodyPr wrap="none"/>
              <a:lstStyle/>
              <a:p>
                <a:endParaRPr lang="he-IL"/>
              </a:p>
            </p:txBody>
          </p:sp>
          <p:sp>
            <p:nvSpPr>
              <p:cNvPr id="177176" name="Line 26"/>
              <p:cNvSpPr>
                <a:spLocks noChangeShapeType="1"/>
              </p:cNvSpPr>
              <p:nvPr/>
            </p:nvSpPr>
            <p:spPr bwMode="auto">
              <a:xfrm flipV="1">
                <a:off x="4334" y="3476"/>
                <a:ext cx="0" cy="272"/>
              </a:xfrm>
              <a:prstGeom prst="line">
                <a:avLst/>
              </a:prstGeom>
              <a:noFill/>
              <a:ln w="9525">
                <a:solidFill>
                  <a:schemeClr val="tx1"/>
                </a:solidFill>
                <a:miter lim="800000"/>
                <a:headEnd/>
                <a:tailEnd/>
              </a:ln>
            </p:spPr>
            <p:txBody>
              <a:bodyPr wrap="none"/>
              <a:lstStyle/>
              <a:p>
                <a:endParaRPr lang="he-IL"/>
              </a:p>
            </p:txBody>
          </p:sp>
          <p:sp>
            <p:nvSpPr>
              <p:cNvPr id="177177" name="Rectangle 27"/>
              <p:cNvSpPr>
                <a:spLocks noChangeArrowheads="1"/>
              </p:cNvSpPr>
              <p:nvPr/>
            </p:nvSpPr>
            <p:spPr bwMode="auto">
              <a:xfrm>
                <a:off x="3077" y="3567"/>
                <a:ext cx="331" cy="182"/>
              </a:xfrm>
              <a:prstGeom prst="rect">
                <a:avLst/>
              </a:prstGeom>
              <a:noFill/>
              <a:ln w="9525">
                <a:noFill/>
                <a:miter lim="800000"/>
                <a:headEnd/>
                <a:tailEnd/>
              </a:ln>
            </p:spPr>
            <p:txBody>
              <a:bodyPr wrap="none" anchor="ctr"/>
              <a:lstStyle/>
              <a:p>
                <a:pPr algn="ctr"/>
                <a:r>
                  <a:rPr lang="en-US" sz="1800"/>
                  <a:t>f(1)</a:t>
                </a:r>
              </a:p>
            </p:txBody>
          </p:sp>
          <p:sp>
            <p:nvSpPr>
              <p:cNvPr id="177178" name="Rectangle 28"/>
              <p:cNvSpPr>
                <a:spLocks noChangeArrowheads="1"/>
              </p:cNvSpPr>
              <p:nvPr/>
            </p:nvSpPr>
            <p:spPr bwMode="auto">
              <a:xfrm>
                <a:off x="3805" y="3567"/>
                <a:ext cx="332" cy="182"/>
              </a:xfrm>
              <a:prstGeom prst="rect">
                <a:avLst/>
              </a:prstGeom>
              <a:noFill/>
              <a:ln w="9525">
                <a:noFill/>
                <a:miter lim="800000"/>
                <a:headEnd/>
                <a:tailEnd/>
              </a:ln>
            </p:spPr>
            <p:txBody>
              <a:bodyPr wrap="none" anchor="ctr"/>
              <a:lstStyle/>
              <a:p>
                <a:pPr algn="ctr"/>
                <a:r>
                  <a:rPr lang="en-US" sz="1800"/>
                  <a:t>f(2)</a:t>
                </a:r>
              </a:p>
            </p:txBody>
          </p:sp>
          <p:sp>
            <p:nvSpPr>
              <p:cNvPr id="177179" name="AutoShape 29"/>
              <p:cNvSpPr>
                <a:spLocks/>
              </p:cNvSpPr>
              <p:nvPr/>
            </p:nvSpPr>
            <p:spPr bwMode="auto">
              <a:xfrm rot="-5400000">
                <a:off x="3936" y="2396"/>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77180" name="AutoShape 30"/>
              <p:cNvSpPr>
                <a:spLocks/>
              </p:cNvSpPr>
              <p:nvPr/>
            </p:nvSpPr>
            <p:spPr bwMode="auto">
              <a:xfrm rot="-5400000">
                <a:off x="3140" y="2396"/>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77181" name="Rectangle 31"/>
              <p:cNvSpPr>
                <a:spLocks noChangeArrowheads="1"/>
              </p:cNvSpPr>
              <p:nvPr/>
            </p:nvSpPr>
            <p:spPr bwMode="auto">
              <a:xfrm>
                <a:off x="3738" y="2523"/>
                <a:ext cx="464" cy="136"/>
              </a:xfrm>
              <a:prstGeom prst="rect">
                <a:avLst/>
              </a:prstGeom>
              <a:noFill/>
              <a:ln w="9525">
                <a:noFill/>
                <a:miter lim="800000"/>
                <a:headEnd/>
                <a:tailEnd/>
              </a:ln>
            </p:spPr>
            <p:txBody>
              <a:bodyPr wrap="none" anchor="ctr"/>
              <a:lstStyle/>
              <a:p>
                <a:pPr algn="ctr"/>
                <a:r>
                  <a:rPr lang="he-IL" b="1"/>
                  <a:t>10</a:t>
                </a:r>
                <a:endParaRPr lang="en-US" b="1"/>
              </a:p>
            </p:txBody>
          </p:sp>
          <p:sp>
            <p:nvSpPr>
              <p:cNvPr id="177182" name="Rectangle 32"/>
              <p:cNvSpPr>
                <a:spLocks noChangeArrowheads="1"/>
              </p:cNvSpPr>
              <p:nvPr/>
            </p:nvSpPr>
            <p:spPr bwMode="auto">
              <a:xfrm>
                <a:off x="2943" y="2523"/>
                <a:ext cx="464" cy="136"/>
              </a:xfrm>
              <a:prstGeom prst="rect">
                <a:avLst/>
              </a:prstGeom>
              <a:noFill/>
              <a:ln w="9525">
                <a:noFill/>
                <a:miter lim="800000"/>
                <a:headEnd/>
                <a:tailEnd/>
              </a:ln>
            </p:spPr>
            <p:txBody>
              <a:bodyPr wrap="none" anchor="ctr"/>
              <a:lstStyle/>
              <a:p>
                <a:pPr algn="ctr"/>
                <a:r>
                  <a:rPr lang="he-IL" b="1"/>
                  <a:t>10</a:t>
                </a:r>
                <a:endParaRPr lang="en-US" b="1"/>
              </a:p>
            </p:txBody>
          </p:sp>
        </p:gr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0514"/>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320515">
                                            <p:txEl>
                                              <p:pRg st="0" end="0"/>
                                            </p:txEl>
                                          </p:spTgt>
                                        </p:tgtEl>
                                        <p:attrNameLst>
                                          <p:attrName>style.visibility</p:attrName>
                                        </p:attrNameLst>
                                      </p:cBhvr>
                                      <p:to>
                                        <p:strVal val="visible"/>
                                      </p:to>
                                    </p:set>
                                    <p:anim calcmode="lin" valueType="num">
                                      <p:cBhvr>
                                        <p:cTn id="10" dur="1000" fill="hold"/>
                                        <p:tgtEl>
                                          <p:spTgt spid="320515">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320515">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20515">
                                            <p:txEl>
                                              <p:pRg st="0" end="0"/>
                                            </p:txEl>
                                          </p:spTgt>
                                        </p:tgtEl>
                                      </p:cBhvr>
                                    </p:animEffect>
                                  </p:childTnLst>
                                </p:cTn>
                              </p:par>
                              <p:par>
                                <p:cTn id="13" presetID="55" presetClass="entr" presetSubtype="0" fill="hold" grpId="0" nodeType="withEffect">
                                  <p:stCondLst>
                                    <p:cond delay="0"/>
                                  </p:stCondLst>
                                  <p:iterate type="lt">
                                    <p:tmPct val="0"/>
                                  </p:iterate>
                                  <p:childTnLst>
                                    <p:set>
                                      <p:cBhvr>
                                        <p:cTn id="14" dur="1" fill="hold">
                                          <p:stCondLst>
                                            <p:cond delay="0"/>
                                          </p:stCondLst>
                                        </p:cTn>
                                        <p:tgtEl>
                                          <p:spTgt spid="320515">
                                            <p:txEl>
                                              <p:pRg st="1" end="1"/>
                                            </p:txEl>
                                          </p:spTgt>
                                        </p:tgtEl>
                                        <p:attrNameLst>
                                          <p:attrName>style.visibility</p:attrName>
                                        </p:attrNameLst>
                                      </p:cBhvr>
                                      <p:to>
                                        <p:strVal val="visible"/>
                                      </p:to>
                                    </p:set>
                                    <p:anim calcmode="lin" valueType="num">
                                      <p:cBhvr>
                                        <p:cTn id="15" dur="1000" fill="hold"/>
                                        <p:tgtEl>
                                          <p:spTgt spid="320515">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20515">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20515">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20515">
                                            <p:txEl>
                                              <p:pRg st="2" end="2"/>
                                            </p:txEl>
                                          </p:spTgt>
                                        </p:tgtEl>
                                        <p:attrNameLst>
                                          <p:attrName>style.visibility</p:attrName>
                                        </p:attrNameLst>
                                      </p:cBhvr>
                                      <p:to>
                                        <p:strVal val="visible"/>
                                      </p:to>
                                    </p:set>
                                    <p:anim calcmode="lin" valueType="num">
                                      <p:cBhvr>
                                        <p:cTn id="20" dur="1000" fill="hold"/>
                                        <p:tgtEl>
                                          <p:spTgt spid="32051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2051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20515">
                                            <p:txEl>
                                              <p:pRg st="2" end="2"/>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20515">
                                            <p:txEl>
                                              <p:pRg st="3" end="3"/>
                                            </p:txEl>
                                          </p:spTgt>
                                        </p:tgtEl>
                                        <p:attrNameLst>
                                          <p:attrName>style.visibility</p:attrName>
                                        </p:attrNameLst>
                                      </p:cBhvr>
                                      <p:to>
                                        <p:strVal val="visible"/>
                                      </p:to>
                                    </p:set>
                                    <p:anim calcmode="lin" valueType="num">
                                      <p:cBhvr>
                                        <p:cTn id="25" dur="1000" fill="hold"/>
                                        <p:tgtEl>
                                          <p:spTgt spid="32051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2051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20515">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320515">
                                            <p:txEl>
                                              <p:pRg st="4" end="4"/>
                                            </p:txEl>
                                          </p:spTgt>
                                        </p:tgtEl>
                                        <p:attrNameLst>
                                          <p:attrName>style.visibility</p:attrName>
                                        </p:attrNameLst>
                                      </p:cBhvr>
                                      <p:to>
                                        <p:strVal val="visible"/>
                                      </p:to>
                                    </p:set>
                                    <p:anim calcmode="lin" valueType="num">
                                      <p:cBhvr>
                                        <p:cTn id="30" dur="1000" fill="hold"/>
                                        <p:tgtEl>
                                          <p:spTgt spid="320515">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320515">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3205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mph" presetSubtype="0" fill="hold" nodeType="clickEffect">
                                  <p:stCondLst>
                                    <p:cond delay="0"/>
                                  </p:stCondLst>
                                  <p:iterate type="lt">
                                    <p:tmPct val="10000"/>
                                  </p:iterate>
                                  <p:childTnLst>
                                    <p:set>
                                      <p:cBhvr override="childStyle">
                                        <p:cTn id="43" dur="500" autoRev="1" fill="hold"/>
                                        <p:tgtEl>
                                          <p:spTgt spid="320515">
                                            <p:txEl>
                                              <p:pRg st="1" end="1"/>
                                            </p:txEl>
                                          </p:spTgt>
                                        </p:tgtEl>
                                        <p:attrNameLst>
                                          <p:attrName>style.color</p:attrName>
                                        </p:attrNameLst>
                                      </p:cBhvr>
                                      <p:to>
                                        <p:clrVal>
                                          <a:schemeClr val="accent2"/>
                                        </p:clrVal>
                                      </p:to>
                                    </p:set>
                                    <p:set>
                                      <p:cBhvr>
                                        <p:cTn id="44" dur="500" autoRev="1" fill="hold"/>
                                        <p:tgtEl>
                                          <p:spTgt spid="320515">
                                            <p:txEl>
                                              <p:pRg st="1" end="1"/>
                                            </p:txEl>
                                          </p:spTgt>
                                        </p:tgtEl>
                                        <p:attrNameLst>
                                          <p:attrName>fillcolor</p:attrName>
                                        </p:attrNameLst>
                                      </p:cBhvr>
                                      <p:to>
                                        <p:clrVal>
                                          <a:schemeClr val="accent2"/>
                                        </p:clrVal>
                                      </p:to>
                                    </p:set>
                                    <p:set>
                                      <p:cBhvr>
                                        <p:cTn id="45" dur="500" autoRev="1" fill="hold"/>
                                        <p:tgtEl>
                                          <p:spTgt spid="32051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build="allAtOnce"/>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gn="r" eaLnBrk="1" hangingPunct="1"/>
            <a:r>
              <a:rPr lang="he-IL" altLang="en-US" smtClean="0">
                <a:solidFill>
                  <a:schemeClr val="hlink"/>
                </a:solidFill>
              </a:rPr>
              <a:t>תרגיל סוגי התפלגויות (2)</a:t>
            </a:r>
            <a:endParaRPr lang="en-US" smtClean="0">
              <a:solidFill>
                <a:schemeClr val="hlink"/>
              </a:solidFill>
            </a:endParaRPr>
          </a:p>
        </p:txBody>
      </p:sp>
      <p:sp>
        <p:nvSpPr>
          <p:cNvPr id="322563" name="Text Box 3"/>
          <p:cNvSpPr txBox="1">
            <a:spLocks noChangeArrowheads="1"/>
          </p:cNvSpPr>
          <p:nvPr/>
        </p:nvSpPr>
        <p:spPr bwMode="auto">
          <a:xfrm>
            <a:off x="1258888" y="1857375"/>
            <a:ext cx="7581900" cy="19208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א-סימטרית שמאלית הממוצע שווה 100 והשכיח 120. </a:t>
            </a:r>
            <a:r>
              <a:rPr lang="en-US" sz="2000">
                <a:latin typeface="Times New Roman" pitchFamily="18" charset="0"/>
              </a:rPr>
              <a:t> f2</a:t>
            </a:r>
            <a:r>
              <a:rPr lang="he-IL" sz="2000">
                <a:latin typeface="Times New Roman" pitchFamily="18" charset="0"/>
              </a:rPr>
              <a:t>= השכיחות בתחום שבין 100-110 ו – </a:t>
            </a:r>
            <a:r>
              <a:rPr lang="en-US" sz="2000">
                <a:latin typeface="Times New Roman" pitchFamily="18" charset="0"/>
              </a:rPr>
              <a:t>f1</a:t>
            </a:r>
            <a:r>
              <a:rPr lang="he-IL" sz="2000">
                <a:latin typeface="Times New Roman" pitchFamily="18" charset="0"/>
              </a:rPr>
              <a:t> השכיחות בתחום שבין </a:t>
            </a:r>
            <a:r>
              <a:rPr lang="en-US" sz="2000">
                <a:latin typeface="Times New Roman" pitchFamily="18" charset="0"/>
              </a:rPr>
              <a:t>90-100</a:t>
            </a:r>
            <a:r>
              <a:rPr lang="he-IL" sz="2000">
                <a:latin typeface="Times New Roman" pitchFamily="18" charset="0"/>
              </a:rPr>
              <a:t> מכאן:</a:t>
            </a:r>
          </a:p>
          <a:p>
            <a:pPr marL="914400" lvl="1" indent="-457200">
              <a:buFontTx/>
              <a:buChar char="•"/>
            </a:pPr>
            <a:r>
              <a:rPr lang="en-US" sz="2000">
                <a:latin typeface="Times New Roman" pitchFamily="18" charset="0"/>
              </a:rPr>
              <a:t>f1 = f2</a:t>
            </a:r>
          </a:p>
          <a:p>
            <a:pPr marL="914400" lvl="1" indent="-457200">
              <a:buFontTx/>
              <a:buChar char="•"/>
            </a:pPr>
            <a:r>
              <a:rPr lang="en-US" sz="2000">
                <a:latin typeface="Times New Roman" pitchFamily="18" charset="0"/>
              </a:rPr>
              <a:t>f1 &gt; f2</a:t>
            </a:r>
          </a:p>
          <a:p>
            <a:pPr marL="914400" lvl="1" indent="-457200">
              <a:buFontTx/>
              <a:buChar char="•"/>
            </a:pPr>
            <a:r>
              <a:rPr lang="en-US" sz="2000">
                <a:latin typeface="Times New Roman" pitchFamily="18" charset="0"/>
              </a:rPr>
              <a:t>f1 &lt; f2</a:t>
            </a:r>
          </a:p>
          <a:p>
            <a:pPr marL="914400" lvl="1" indent="-457200">
              <a:buFontTx/>
              <a:buChar char="•"/>
            </a:pPr>
            <a:r>
              <a:rPr lang="he-IL" sz="2000">
                <a:latin typeface="Times New Roman" pitchFamily="18" charset="0"/>
              </a:rPr>
              <a:t>לא ניתן לדעת.</a:t>
            </a:r>
            <a:endParaRPr lang="en-US" sz="2000">
              <a:latin typeface="Times New Roman" pitchFamily="18" charset="0"/>
            </a:endParaRPr>
          </a:p>
        </p:txBody>
      </p:sp>
      <p:grpSp>
        <p:nvGrpSpPr>
          <p:cNvPr id="2" name="Group 4"/>
          <p:cNvGrpSpPr>
            <a:grpSpLocks/>
          </p:cNvGrpSpPr>
          <p:nvPr/>
        </p:nvGrpSpPr>
        <p:grpSpPr bwMode="auto">
          <a:xfrm>
            <a:off x="0" y="3471863"/>
            <a:ext cx="7053263" cy="3125787"/>
            <a:chOff x="0" y="2187"/>
            <a:chExt cx="4443" cy="1969"/>
          </a:xfrm>
        </p:grpSpPr>
        <p:sp>
          <p:nvSpPr>
            <p:cNvPr id="178187" name="Line 5"/>
            <p:cNvSpPr>
              <a:spLocks noChangeShapeType="1"/>
            </p:cNvSpPr>
            <p:nvPr/>
          </p:nvSpPr>
          <p:spPr bwMode="auto">
            <a:xfrm>
              <a:off x="2948" y="2931"/>
              <a:ext cx="0" cy="635"/>
            </a:xfrm>
            <a:prstGeom prst="line">
              <a:avLst/>
            </a:prstGeom>
            <a:noFill/>
            <a:ln w="19050">
              <a:solidFill>
                <a:schemeClr val="tx1"/>
              </a:solidFill>
              <a:miter lim="800000"/>
              <a:headEnd/>
              <a:tailEnd/>
            </a:ln>
          </p:spPr>
          <p:txBody>
            <a:bodyPr wrap="none"/>
            <a:lstStyle/>
            <a:p>
              <a:endParaRPr lang="he-IL"/>
            </a:p>
          </p:txBody>
        </p:sp>
        <p:grpSp>
          <p:nvGrpSpPr>
            <p:cNvPr id="178188" name="Group 6"/>
            <p:cNvGrpSpPr>
              <a:grpSpLocks/>
            </p:cNvGrpSpPr>
            <p:nvPr/>
          </p:nvGrpSpPr>
          <p:grpSpPr bwMode="auto">
            <a:xfrm>
              <a:off x="0" y="2187"/>
              <a:ext cx="4443" cy="1969"/>
              <a:chOff x="0" y="2187"/>
              <a:chExt cx="4443" cy="1969"/>
            </a:xfrm>
          </p:grpSpPr>
          <p:sp>
            <p:nvSpPr>
              <p:cNvPr id="178191" name="AutoShape 7" descr="קלף"/>
              <p:cNvSpPr>
                <a:spLocks noChangeArrowheads="1"/>
              </p:cNvSpPr>
              <p:nvPr/>
            </p:nvSpPr>
            <p:spPr bwMode="auto">
              <a:xfrm>
                <a:off x="3447" y="2187"/>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שכיח</a:t>
                </a:r>
                <a:endParaRPr lang="en-US" b="1">
                  <a:latin typeface="Times New Roman" pitchFamily="18" charset="0"/>
                </a:endParaRPr>
              </a:p>
            </p:txBody>
          </p:sp>
          <p:sp>
            <p:nvSpPr>
              <p:cNvPr id="178192" name="AutoShape 8" descr="קלף"/>
              <p:cNvSpPr>
                <a:spLocks noChangeArrowheads="1"/>
              </p:cNvSpPr>
              <p:nvPr/>
            </p:nvSpPr>
            <p:spPr bwMode="auto">
              <a:xfrm>
                <a:off x="2812" y="2460"/>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ממוצע</a:t>
                </a:r>
                <a:endParaRPr lang="en-US" b="1">
                  <a:latin typeface="Times New Roman" pitchFamily="18" charset="0"/>
                </a:endParaRPr>
              </a:p>
            </p:txBody>
          </p:sp>
          <p:grpSp>
            <p:nvGrpSpPr>
              <p:cNvPr id="178193" name="Group 9"/>
              <p:cNvGrpSpPr>
                <a:grpSpLocks/>
              </p:cNvGrpSpPr>
              <p:nvPr/>
            </p:nvGrpSpPr>
            <p:grpSpPr bwMode="auto">
              <a:xfrm>
                <a:off x="0" y="2499"/>
                <a:ext cx="4443" cy="1657"/>
                <a:chOff x="0" y="2499"/>
                <a:chExt cx="4443" cy="1657"/>
              </a:xfrm>
            </p:grpSpPr>
            <p:sp>
              <p:nvSpPr>
                <p:cNvPr id="178194" name="Line 10"/>
                <p:cNvSpPr>
                  <a:spLocks noChangeShapeType="1"/>
                </p:cNvSpPr>
                <p:nvPr/>
              </p:nvSpPr>
              <p:spPr bwMode="auto">
                <a:xfrm>
                  <a:off x="1653" y="3555"/>
                  <a:ext cx="2790" cy="0"/>
                </a:xfrm>
                <a:prstGeom prst="line">
                  <a:avLst/>
                </a:prstGeom>
                <a:noFill/>
                <a:ln w="9525">
                  <a:solidFill>
                    <a:schemeClr val="tx1"/>
                  </a:solidFill>
                  <a:miter lim="800000"/>
                  <a:headEnd/>
                  <a:tailEnd/>
                </a:ln>
              </p:spPr>
              <p:txBody>
                <a:bodyPr wrap="none"/>
                <a:lstStyle/>
                <a:p>
                  <a:endParaRPr lang="he-IL"/>
                </a:p>
              </p:txBody>
            </p:sp>
            <p:sp>
              <p:nvSpPr>
                <p:cNvPr id="178195" name="Line 11"/>
                <p:cNvSpPr>
                  <a:spLocks noChangeShapeType="1"/>
                </p:cNvSpPr>
                <p:nvPr/>
              </p:nvSpPr>
              <p:spPr bwMode="auto">
                <a:xfrm>
                  <a:off x="1653" y="2499"/>
                  <a:ext cx="0" cy="1056"/>
                </a:xfrm>
                <a:prstGeom prst="line">
                  <a:avLst/>
                </a:prstGeom>
                <a:noFill/>
                <a:ln w="9525">
                  <a:solidFill>
                    <a:schemeClr val="tx1"/>
                  </a:solidFill>
                  <a:miter lim="800000"/>
                  <a:headEnd/>
                  <a:tailEnd/>
                </a:ln>
              </p:spPr>
              <p:txBody>
                <a:bodyPr wrap="none"/>
                <a:lstStyle/>
                <a:p>
                  <a:endParaRPr lang="he-IL"/>
                </a:p>
              </p:txBody>
            </p:sp>
            <p:sp>
              <p:nvSpPr>
                <p:cNvPr id="178196" name="Rectangle 12"/>
                <p:cNvSpPr>
                  <a:spLocks noChangeArrowheads="1"/>
                </p:cNvSpPr>
                <p:nvPr/>
              </p:nvSpPr>
              <p:spPr bwMode="auto">
                <a:xfrm>
                  <a:off x="0" y="2822"/>
                  <a:ext cx="1328" cy="240"/>
                </a:xfrm>
                <a:prstGeom prst="rect">
                  <a:avLst/>
                </a:prstGeom>
                <a:noFill/>
                <a:ln w="9525">
                  <a:noFill/>
                  <a:miter lim="800000"/>
                  <a:headEnd/>
                  <a:tailEnd/>
                </a:ln>
              </p:spPr>
              <p:txBody>
                <a:bodyPr wrap="none" anchor="ctr"/>
                <a:lstStyle/>
                <a:p>
                  <a:pPr algn="ctr" rtl="0"/>
                  <a:r>
                    <a:rPr lang="he-IL" sz="1600"/>
                    <a:t>שכיחות מקרים</a:t>
                  </a:r>
                  <a:endParaRPr lang="en-US" sz="1600"/>
                </a:p>
              </p:txBody>
            </p:sp>
            <p:sp>
              <p:nvSpPr>
                <p:cNvPr id="178197" name="Rectangle 13"/>
                <p:cNvSpPr>
                  <a:spLocks noChangeArrowheads="1"/>
                </p:cNvSpPr>
                <p:nvPr/>
              </p:nvSpPr>
              <p:spPr bwMode="auto">
                <a:xfrm>
                  <a:off x="2448" y="3699"/>
                  <a:ext cx="1328" cy="240"/>
                </a:xfrm>
                <a:prstGeom prst="rect">
                  <a:avLst/>
                </a:prstGeom>
                <a:noFill/>
                <a:ln w="9525">
                  <a:noFill/>
                  <a:miter lim="800000"/>
                  <a:headEnd/>
                  <a:tailEnd/>
                </a:ln>
              </p:spPr>
              <p:txBody>
                <a:bodyPr wrap="none" anchor="ctr"/>
                <a:lstStyle/>
                <a:p>
                  <a:pPr algn="ctr" rtl="0"/>
                  <a:r>
                    <a:rPr lang="he-IL" sz="1600"/>
                    <a:t>ערכים</a:t>
                  </a:r>
                  <a:endParaRPr lang="en-US" sz="1600"/>
                </a:p>
              </p:txBody>
            </p:sp>
            <p:grpSp>
              <p:nvGrpSpPr>
                <p:cNvPr id="178198" name="Group 14"/>
                <p:cNvGrpSpPr>
                  <a:grpSpLocks/>
                </p:cNvGrpSpPr>
                <p:nvPr/>
              </p:nvGrpSpPr>
              <p:grpSpPr bwMode="auto">
                <a:xfrm>
                  <a:off x="1255" y="2505"/>
                  <a:ext cx="2801" cy="1197"/>
                  <a:chOff x="1255" y="2505"/>
                  <a:chExt cx="2801" cy="1197"/>
                </a:xfrm>
              </p:grpSpPr>
              <p:sp>
                <p:nvSpPr>
                  <p:cNvPr id="178203" name="Rectangle 15"/>
                  <p:cNvSpPr>
                    <a:spLocks noChangeArrowheads="1"/>
                  </p:cNvSpPr>
                  <p:nvPr/>
                </p:nvSpPr>
                <p:spPr bwMode="auto">
                  <a:xfrm>
                    <a:off x="1255" y="2505"/>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78204" name="Rectangle 16"/>
                  <p:cNvSpPr>
                    <a:spLocks noChangeArrowheads="1"/>
                  </p:cNvSpPr>
                  <p:nvPr/>
                </p:nvSpPr>
                <p:spPr bwMode="auto">
                  <a:xfrm>
                    <a:off x="1255" y="268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78205" name="Rectangle 17"/>
                  <p:cNvSpPr>
                    <a:spLocks noChangeArrowheads="1"/>
                  </p:cNvSpPr>
                  <p:nvPr/>
                </p:nvSpPr>
                <p:spPr bwMode="auto">
                  <a:xfrm>
                    <a:off x="1255" y="2868"/>
                    <a:ext cx="314" cy="136"/>
                  </a:xfrm>
                  <a:prstGeom prst="rect">
                    <a:avLst/>
                  </a:prstGeom>
                  <a:noFill/>
                  <a:ln w="9525">
                    <a:noFill/>
                    <a:miter lim="800000"/>
                    <a:headEnd/>
                    <a:tailEnd/>
                  </a:ln>
                </p:spPr>
                <p:txBody>
                  <a:bodyPr wrap="none" anchor="ctr"/>
                  <a:lstStyle/>
                  <a:p>
                    <a:pPr algn="ctr" rtl="0"/>
                    <a:r>
                      <a:rPr lang="he-IL" sz="1400"/>
                      <a:t>60</a:t>
                    </a:r>
                    <a:endParaRPr lang="en-US" sz="1400"/>
                  </a:p>
                </p:txBody>
              </p:sp>
              <p:sp>
                <p:nvSpPr>
                  <p:cNvPr id="178206" name="Rectangle 18"/>
                  <p:cNvSpPr>
                    <a:spLocks noChangeArrowheads="1"/>
                  </p:cNvSpPr>
                  <p:nvPr/>
                </p:nvSpPr>
                <p:spPr bwMode="auto">
                  <a:xfrm>
                    <a:off x="1255" y="3049"/>
                    <a:ext cx="314" cy="136"/>
                  </a:xfrm>
                  <a:prstGeom prst="rect">
                    <a:avLst/>
                  </a:prstGeom>
                  <a:noFill/>
                  <a:ln w="9525">
                    <a:noFill/>
                    <a:miter lim="800000"/>
                    <a:headEnd/>
                    <a:tailEnd/>
                  </a:ln>
                </p:spPr>
                <p:txBody>
                  <a:bodyPr wrap="none" anchor="ctr"/>
                  <a:lstStyle/>
                  <a:p>
                    <a:pPr algn="ctr" rtl="0"/>
                    <a:r>
                      <a:rPr lang="he-IL" sz="1400"/>
                      <a:t>40</a:t>
                    </a:r>
                    <a:endParaRPr lang="en-US" sz="1400"/>
                  </a:p>
                </p:txBody>
              </p:sp>
              <p:sp>
                <p:nvSpPr>
                  <p:cNvPr id="178207" name="Rectangle 19"/>
                  <p:cNvSpPr>
                    <a:spLocks noChangeArrowheads="1"/>
                  </p:cNvSpPr>
                  <p:nvPr/>
                </p:nvSpPr>
                <p:spPr bwMode="auto">
                  <a:xfrm>
                    <a:off x="1255" y="3231"/>
                    <a:ext cx="314" cy="136"/>
                  </a:xfrm>
                  <a:prstGeom prst="rect">
                    <a:avLst/>
                  </a:prstGeom>
                  <a:noFill/>
                  <a:ln w="9525">
                    <a:noFill/>
                    <a:miter lim="800000"/>
                    <a:headEnd/>
                    <a:tailEnd/>
                  </a:ln>
                </p:spPr>
                <p:txBody>
                  <a:bodyPr wrap="none" anchor="ctr"/>
                  <a:lstStyle/>
                  <a:p>
                    <a:pPr algn="ctr" rtl="0"/>
                    <a:r>
                      <a:rPr lang="he-IL" sz="1400"/>
                      <a:t>20</a:t>
                    </a:r>
                    <a:endParaRPr lang="en-US" sz="1400"/>
                  </a:p>
                </p:txBody>
              </p:sp>
              <p:sp>
                <p:nvSpPr>
                  <p:cNvPr id="178208" name="Rectangle 20"/>
                  <p:cNvSpPr>
                    <a:spLocks noChangeArrowheads="1"/>
                  </p:cNvSpPr>
                  <p:nvPr/>
                </p:nvSpPr>
                <p:spPr bwMode="auto">
                  <a:xfrm>
                    <a:off x="1255" y="3412"/>
                    <a:ext cx="314" cy="136"/>
                  </a:xfrm>
                  <a:prstGeom prst="rect">
                    <a:avLst/>
                  </a:prstGeom>
                  <a:noFill/>
                  <a:ln w="9525">
                    <a:noFill/>
                    <a:miter lim="800000"/>
                    <a:headEnd/>
                    <a:tailEnd/>
                  </a:ln>
                </p:spPr>
                <p:txBody>
                  <a:bodyPr wrap="none" anchor="ctr"/>
                  <a:lstStyle/>
                  <a:p>
                    <a:pPr algn="ctr" rtl="0"/>
                    <a:r>
                      <a:rPr lang="he-IL" sz="1400"/>
                      <a:t>0</a:t>
                    </a:r>
                    <a:endParaRPr lang="en-US" sz="1400"/>
                  </a:p>
                </p:txBody>
              </p:sp>
              <p:sp>
                <p:nvSpPr>
                  <p:cNvPr id="178209" name="Rectangle 21"/>
                  <p:cNvSpPr>
                    <a:spLocks noChangeArrowheads="1"/>
                  </p:cNvSpPr>
                  <p:nvPr/>
                </p:nvSpPr>
                <p:spPr bwMode="auto">
                  <a:xfrm>
                    <a:off x="2472" y="3566"/>
                    <a:ext cx="314" cy="136"/>
                  </a:xfrm>
                  <a:prstGeom prst="rect">
                    <a:avLst/>
                  </a:prstGeom>
                  <a:noFill/>
                  <a:ln w="9525">
                    <a:noFill/>
                    <a:miter lim="800000"/>
                    <a:headEnd/>
                    <a:tailEnd/>
                  </a:ln>
                </p:spPr>
                <p:txBody>
                  <a:bodyPr wrap="none" anchor="ctr"/>
                  <a:lstStyle/>
                  <a:p>
                    <a:pPr algn="ctr" rtl="0"/>
                    <a:r>
                      <a:rPr lang="he-IL" sz="1400"/>
                      <a:t>90</a:t>
                    </a:r>
                    <a:endParaRPr lang="en-US" sz="1400"/>
                  </a:p>
                </p:txBody>
              </p:sp>
              <p:sp>
                <p:nvSpPr>
                  <p:cNvPr id="178210" name="Rectangle 22"/>
                  <p:cNvSpPr>
                    <a:spLocks noChangeArrowheads="1"/>
                  </p:cNvSpPr>
                  <p:nvPr/>
                </p:nvSpPr>
                <p:spPr bwMode="auto">
                  <a:xfrm>
                    <a:off x="2154" y="356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78211" name="Rectangle 23"/>
                  <p:cNvSpPr>
                    <a:spLocks noChangeArrowheads="1"/>
                  </p:cNvSpPr>
                  <p:nvPr/>
                </p:nvSpPr>
                <p:spPr bwMode="auto">
                  <a:xfrm>
                    <a:off x="2789" y="3566"/>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78212" name="Rectangle 24"/>
                  <p:cNvSpPr>
                    <a:spLocks noChangeArrowheads="1"/>
                  </p:cNvSpPr>
                  <p:nvPr/>
                </p:nvSpPr>
                <p:spPr bwMode="auto">
                  <a:xfrm>
                    <a:off x="3107" y="3566"/>
                    <a:ext cx="314" cy="136"/>
                  </a:xfrm>
                  <a:prstGeom prst="rect">
                    <a:avLst/>
                  </a:prstGeom>
                  <a:noFill/>
                  <a:ln w="9525">
                    <a:noFill/>
                    <a:miter lim="800000"/>
                    <a:headEnd/>
                    <a:tailEnd/>
                  </a:ln>
                </p:spPr>
                <p:txBody>
                  <a:bodyPr wrap="none" anchor="ctr"/>
                  <a:lstStyle/>
                  <a:p>
                    <a:pPr algn="ctr" rtl="0"/>
                    <a:r>
                      <a:rPr lang="he-IL" sz="1400"/>
                      <a:t>110</a:t>
                    </a:r>
                    <a:endParaRPr lang="en-US" sz="1400"/>
                  </a:p>
                </p:txBody>
              </p:sp>
              <p:sp>
                <p:nvSpPr>
                  <p:cNvPr id="178213" name="Rectangle 25"/>
                  <p:cNvSpPr>
                    <a:spLocks noChangeArrowheads="1"/>
                  </p:cNvSpPr>
                  <p:nvPr/>
                </p:nvSpPr>
                <p:spPr bwMode="auto">
                  <a:xfrm>
                    <a:off x="3424" y="3566"/>
                    <a:ext cx="314" cy="136"/>
                  </a:xfrm>
                  <a:prstGeom prst="rect">
                    <a:avLst/>
                  </a:prstGeom>
                  <a:noFill/>
                  <a:ln w="9525">
                    <a:noFill/>
                    <a:miter lim="800000"/>
                    <a:headEnd/>
                    <a:tailEnd/>
                  </a:ln>
                </p:spPr>
                <p:txBody>
                  <a:bodyPr wrap="none" anchor="ctr"/>
                  <a:lstStyle/>
                  <a:p>
                    <a:pPr algn="ctr" rtl="0"/>
                    <a:r>
                      <a:rPr lang="he-IL" sz="1400"/>
                      <a:t>120</a:t>
                    </a:r>
                    <a:endParaRPr lang="en-US" sz="1400"/>
                  </a:p>
                </p:txBody>
              </p:sp>
              <p:sp>
                <p:nvSpPr>
                  <p:cNvPr id="178214" name="Rectangle 26"/>
                  <p:cNvSpPr>
                    <a:spLocks noChangeArrowheads="1"/>
                  </p:cNvSpPr>
                  <p:nvPr/>
                </p:nvSpPr>
                <p:spPr bwMode="auto">
                  <a:xfrm>
                    <a:off x="3742" y="3566"/>
                    <a:ext cx="314" cy="136"/>
                  </a:xfrm>
                  <a:prstGeom prst="rect">
                    <a:avLst/>
                  </a:prstGeom>
                  <a:noFill/>
                  <a:ln w="9525">
                    <a:noFill/>
                    <a:miter lim="800000"/>
                    <a:headEnd/>
                    <a:tailEnd/>
                  </a:ln>
                </p:spPr>
                <p:txBody>
                  <a:bodyPr wrap="none" anchor="ctr"/>
                  <a:lstStyle/>
                  <a:p>
                    <a:pPr algn="ctr" rtl="0"/>
                    <a:r>
                      <a:rPr lang="he-IL" sz="1400"/>
                      <a:t>130</a:t>
                    </a:r>
                    <a:endParaRPr lang="en-US" sz="1400"/>
                  </a:p>
                </p:txBody>
              </p:sp>
            </p:grpSp>
            <p:grpSp>
              <p:nvGrpSpPr>
                <p:cNvPr id="178199" name="Group 27"/>
                <p:cNvGrpSpPr>
                  <a:grpSpLocks/>
                </p:cNvGrpSpPr>
                <p:nvPr/>
              </p:nvGrpSpPr>
              <p:grpSpPr bwMode="auto">
                <a:xfrm>
                  <a:off x="1814" y="2641"/>
                  <a:ext cx="2450" cy="907"/>
                  <a:chOff x="1814" y="2641"/>
                  <a:chExt cx="2450" cy="907"/>
                </a:xfrm>
              </p:grpSpPr>
              <p:sp>
                <p:nvSpPr>
                  <p:cNvPr id="178201" name="Freeform 28"/>
                  <p:cNvSpPr>
                    <a:spLocks/>
                  </p:cNvSpPr>
                  <p:nvPr/>
                </p:nvSpPr>
                <p:spPr bwMode="auto">
                  <a:xfrm flipH="1">
                    <a:off x="1814" y="2641"/>
                    <a:ext cx="2450" cy="823"/>
                  </a:xfrm>
                  <a:custGeom>
                    <a:avLst/>
                    <a:gdLst>
                      <a:gd name="T0" fmla="*/ 0 w 1950"/>
                      <a:gd name="T1" fmla="*/ 823 h 823"/>
                      <a:gd name="T2" fmla="*/ 905 w 1950"/>
                      <a:gd name="T3" fmla="*/ 143 h 823"/>
                      <a:gd name="T4" fmla="*/ 1467 w 1950"/>
                      <a:gd name="T5" fmla="*/ 7 h 823"/>
                      <a:gd name="T6" fmla="*/ 2148 w 1950"/>
                      <a:gd name="T7" fmla="*/ 188 h 823"/>
                      <a:gd name="T8" fmla="*/ 4859 w 1950"/>
                      <a:gd name="T9" fmla="*/ 823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sp>
                <p:nvSpPr>
                  <p:cNvPr id="178202" name="Line 29"/>
                  <p:cNvSpPr>
                    <a:spLocks noChangeShapeType="1"/>
                  </p:cNvSpPr>
                  <p:nvPr/>
                </p:nvSpPr>
                <p:spPr bwMode="auto">
                  <a:xfrm>
                    <a:off x="3583" y="2641"/>
                    <a:ext cx="0" cy="907"/>
                  </a:xfrm>
                  <a:prstGeom prst="line">
                    <a:avLst/>
                  </a:prstGeom>
                  <a:noFill/>
                  <a:ln w="19050">
                    <a:solidFill>
                      <a:schemeClr val="tx1"/>
                    </a:solidFill>
                    <a:miter lim="800000"/>
                    <a:headEnd/>
                    <a:tailEnd/>
                  </a:ln>
                </p:spPr>
                <p:txBody>
                  <a:bodyPr wrap="none"/>
                  <a:lstStyle/>
                  <a:p>
                    <a:endParaRPr lang="he-IL"/>
                  </a:p>
                </p:txBody>
              </p:sp>
            </p:grpSp>
            <p:sp>
              <p:nvSpPr>
                <p:cNvPr id="178200" name="Rectangle 30"/>
                <p:cNvSpPr>
                  <a:spLocks noChangeArrowheads="1"/>
                </p:cNvSpPr>
                <p:nvPr/>
              </p:nvSpPr>
              <p:spPr bwMode="auto">
                <a:xfrm>
                  <a:off x="2495" y="3929"/>
                  <a:ext cx="1407" cy="227"/>
                </a:xfrm>
                <a:prstGeom prst="rect">
                  <a:avLst/>
                </a:prstGeom>
                <a:solidFill>
                  <a:srgbClr val="FFFF99"/>
                </a:solidFill>
                <a:ln w="9525">
                  <a:solidFill>
                    <a:schemeClr val="tx1"/>
                  </a:solidFill>
                  <a:miter lim="800000"/>
                  <a:headEnd/>
                  <a:tailEnd/>
                </a:ln>
              </p:spPr>
              <p:txBody>
                <a:bodyPr wrap="none" anchor="ctr"/>
                <a:lstStyle/>
                <a:p>
                  <a:pPr algn="ctr" rtl="0"/>
                  <a:r>
                    <a:rPr lang="he-IL" sz="1600" b="1">
                      <a:latin typeface="Times New Roman" pitchFamily="18" charset="0"/>
                    </a:rPr>
                    <a:t>שכיח &gt; חציון &gt; ממוצע</a:t>
                  </a:r>
                  <a:endParaRPr lang="en-US" sz="1600" b="1">
                    <a:latin typeface="Times New Roman" pitchFamily="18" charset="0"/>
                  </a:endParaRPr>
                </a:p>
              </p:txBody>
            </p:sp>
          </p:grpSp>
        </p:grpSp>
        <p:sp>
          <p:nvSpPr>
            <p:cNvPr id="178189" name="Line 31"/>
            <p:cNvSpPr>
              <a:spLocks noChangeShapeType="1"/>
            </p:cNvSpPr>
            <p:nvPr/>
          </p:nvSpPr>
          <p:spPr bwMode="auto">
            <a:xfrm>
              <a:off x="2653" y="3067"/>
              <a:ext cx="0" cy="499"/>
            </a:xfrm>
            <a:prstGeom prst="line">
              <a:avLst/>
            </a:prstGeom>
            <a:noFill/>
            <a:ln w="38100" cmpd="dbl">
              <a:solidFill>
                <a:schemeClr val="tx1"/>
              </a:solidFill>
              <a:miter lim="800000"/>
              <a:headEnd/>
              <a:tailEnd/>
            </a:ln>
          </p:spPr>
          <p:txBody>
            <a:bodyPr wrap="none"/>
            <a:lstStyle/>
            <a:p>
              <a:endParaRPr lang="he-IL"/>
            </a:p>
          </p:txBody>
        </p:sp>
        <p:sp>
          <p:nvSpPr>
            <p:cNvPr id="178190" name="Line 32"/>
            <p:cNvSpPr>
              <a:spLocks noChangeShapeType="1"/>
            </p:cNvSpPr>
            <p:nvPr/>
          </p:nvSpPr>
          <p:spPr bwMode="auto">
            <a:xfrm flipV="1">
              <a:off x="3243" y="2795"/>
              <a:ext cx="0" cy="771"/>
            </a:xfrm>
            <a:prstGeom prst="line">
              <a:avLst/>
            </a:prstGeom>
            <a:noFill/>
            <a:ln w="38100" cmpd="dbl">
              <a:solidFill>
                <a:schemeClr val="tx1"/>
              </a:solidFill>
              <a:miter lim="800000"/>
              <a:headEnd/>
              <a:tailEnd/>
            </a:ln>
          </p:spPr>
          <p:txBody>
            <a:bodyPr wrap="none"/>
            <a:lstStyle/>
            <a:p>
              <a:endParaRPr lang="he-IL"/>
            </a:p>
          </p:txBody>
        </p:sp>
      </p:grpSp>
      <p:grpSp>
        <p:nvGrpSpPr>
          <p:cNvPr id="7" name="Group 33"/>
          <p:cNvGrpSpPr>
            <a:grpSpLocks/>
          </p:cNvGrpSpPr>
          <p:nvPr/>
        </p:nvGrpSpPr>
        <p:grpSpPr bwMode="auto">
          <a:xfrm>
            <a:off x="4211638" y="4652963"/>
            <a:ext cx="498475" cy="1008062"/>
            <a:chOff x="2653" y="2931"/>
            <a:chExt cx="314" cy="635"/>
          </a:xfrm>
        </p:grpSpPr>
        <p:sp>
          <p:nvSpPr>
            <p:cNvPr id="178185" name="Freeform 34"/>
            <p:cNvSpPr>
              <a:spLocks/>
            </p:cNvSpPr>
            <p:nvPr/>
          </p:nvSpPr>
          <p:spPr bwMode="auto">
            <a:xfrm>
              <a:off x="2653" y="2931"/>
              <a:ext cx="272" cy="635"/>
            </a:xfrm>
            <a:custGeom>
              <a:avLst/>
              <a:gdLst>
                <a:gd name="T0" fmla="*/ 272 w 272"/>
                <a:gd name="T1" fmla="*/ 0 h 635"/>
                <a:gd name="T2" fmla="*/ 0 w 272"/>
                <a:gd name="T3" fmla="*/ 136 h 635"/>
                <a:gd name="T4" fmla="*/ 0 w 272"/>
                <a:gd name="T5" fmla="*/ 635 h 635"/>
                <a:gd name="T6" fmla="*/ 272 w 272"/>
                <a:gd name="T7" fmla="*/ 635 h 635"/>
                <a:gd name="T8" fmla="*/ 272 w 272"/>
                <a:gd name="T9" fmla="*/ 0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272" y="0"/>
                  </a:moveTo>
                  <a:lnTo>
                    <a:pt x="0" y="136"/>
                  </a:lnTo>
                  <a:lnTo>
                    <a:pt x="0" y="635"/>
                  </a:lnTo>
                  <a:lnTo>
                    <a:pt x="272" y="635"/>
                  </a:lnTo>
                  <a:lnTo>
                    <a:pt x="272" y="0"/>
                  </a:lnTo>
                  <a:close/>
                </a:path>
              </a:pathLst>
            </a:custGeom>
            <a:solidFill>
              <a:srgbClr val="FFFF99"/>
            </a:solidFill>
            <a:ln w="9525">
              <a:solidFill>
                <a:schemeClr val="tx1"/>
              </a:solidFill>
              <a:miter lim="800000"/>
              <a:headEnd/>
              <a:tailEnd/>
            </a:ln>
          </p:spPr>
          <p:txBody>
            <a:bodyPr wrap="none"/>
            <a:lstStyle/>
            <a:p>
              <a:endParaRPr lang="he-IL"/>
            </a:p>
          </p:txBody>
        </p:sp>
        <p:sp>
          <p:nvSpPr>
            <p:cNvPr id="178186" name="Rectangle 35"/>
            <p:cNvSpPr>
              <a:spLocks noChangeArrowheads="1"/>
            </p:cNvSpPr>
            <p:nvPr/>
          </p:nvSpPr>
          <p:spPr bwMode="auto">
            <a:xfrm>
              <a:off x="2653" y="3249"/>
              <a:ext cx="314" cy="136"/>
            </a:xfrm>
            <a:prstGeom prst="rect">
              <a:avLst/>
            </a:prstGeom>
            <a:noFill/>
            <a:ln w="9525">
              <a:noFill/>
              <a:miter lim="800000"/>
              <a:headEnd/>
              <a:tailEnd/>
            </a:ln>
          </p:spPr>
          <p:txBody>
            <a:bodyPr wrap="none" anchor="ctr"/>
            <a:lstStyle/>
            <a:p>
              <a:pPr algn="ctr"/>
              <a:r>
                <a:rPr lang="en-US" sz="1400" b="1"/>
                <a:t>f1</a:t>
              </a:r>
            </a:p>
          </p:txBody>
        </p:sp>
      </p:grpSp>
      <p:grpSp>
        <p:nvGrpSpPr>
          <p:cNvPr id="8" name="Group 36"/>
          <p:cNvGrpSpPr>
            <a:grpSpLocks/>
          </p:cNvGrpSpPr>
          <p:nvPr/>
        </p:nvGrpSpPr>
        <p:grpSpPr bwMode="auto">
          <a:xfrm>
            <a:off x="4643438" y="4437063"/>
            <a:ext cx="504825" cy="1223962"/>
            <a:chOff x="2925" y="2795"/>
            <a:chExt cx="318" cy="771"/>
          </a:xfrm>
        </p:grpSpPr>
        <p:sp>
          <p:nvSpPr>
            <p:cNvPr id="178183" name="Freeform 37"/>
            <p:cNvSpPr>
              <a:spLocks/>
            </p:cNvSpPr>
            <p:nvPr/>
          </p:nvSpPr>
          <p:spPr bwMode="auto">
            <a:xfrm>
              <a:off x="2925" y="2795"/>
              <a:ext cx="318" cy="771"/>
            </a:xfrm>
            <a:custGeom>
              <a:avLst/>
              <a:gdLst>
                <a:gd name="T0" fmla="*/ 318 w 318"/>
                <a:gd name="T1" fmla="*/ 0 h 771"/>
                <a:gd name="T2" fmla="*/ 0 w 318"/>
                <a:gd name="T3" fmla="*/ 136 h 771"/>
                <a:gd name="T4" fmla="*/ 0 w 318"/>
                <a:gd name="T5" fmla="*/ 726 h 771"/>
                <a:gd name="T6" fmla="*/ 0 w 318"/>
                <a:gd name="T7" fmla="*/ 771 h 771"/>
                <a:gd name="T8" fmla="*/ 318 w 318"/>
                <a:gd name="T9" fmla="*/ 771 h 771"/>
                <a:gd name="T10" fmla="*/ 318 w 318"/>
                <a:gd name="T11" fmla="*/ 0 h 771"/>
                <a:gd name="T12" fmla="*/ 0 60000 65536"/>
                <a:gd name="T13" fmla="*/ 0 60000 65536"/>
                <a:gd name="T14" fmla="*/ 0 60000 65536"/>
                <a:gd name="T15" fmla="*/ 0 60000 65536"/>
                <a:gd name="T16" fmla="*/ 0 60000 65536"/>
                <a:gd name="T17" fmla="*/ 0 60000 65536"/>
                <a:gd name="T18" fmla="*/ 0 w 318"/>
                <a:gd name="T19" fmla="*/ 0 h 771"/>
                <a:gd name="T20" fmla="*/ 318 w 318"/>
                <a:gd name="T21" fmla="*/ 771 h 771"/>
              </a:gdLst>
              <a:ahLst/>
              <a:cxnLst>
                <a:cxn ang="T12">
                  <a:pos x="T0" y="T1"/>
                </a:cxn>
                <a:cxn ang="T13">
                  <a:pos x="T2" y="T3"/>
                </a:cxn>
                <a:cxn ang="T14">
                  <a:pos x="T4" y="T5"/>
                </a:cxn>
                <a:cxn ang="T15">
                  <a:pos x="T6" y="T7"/>
                </a:cxn>
                <a:cxn ang="T16">
                  <a:pos x="T8" y="T9"/>
                </a:cxn>
                <a:cxn ang="T17">
                  <a:pos x="T10" y="T11"/>
                </a:cxn>
              </a:cxnLst>
              <a:rect l="T18" t="T19" r="T20" b="T21"/>
              <a:pathLst>
                <a:path w="318" h="771">
                  <a:moveTo>
                    <a:pt x="318" y="0"/>
                  </a:moveTo>
                  <a:lnTo>
                    <a:pt x="0" y="136"/>
                  </a:lnTo>
                  <a:lnTo>
                    <a:pt x="0" y="726"/>
                  </a:lnTo>
                  <a:lnTo>
                    <a:pt x="0" y="771"/>
                  </a:lnTo>
                  <a:lnTo>
                    <a:pt x="318" y="771"/>
                  </a:lnTo>
                  <a:lnTo>
                    <a:pt x="318" y="0"/>
                  </a:lnTo>
                  <a:close/>
                </a:path>
              </a:pathLst>
            </a:custGeom>
            <a:solidFill>
              <a:srgbClr val="CCFFCC"/>
            </a:solidFill>
            <a:ln w="9525">
              <a:solidFill>
                <a:schemeClr val="tx1"/>
              </a:solidFill>
              <a:miter lim="800000"/>
              <a:headEnd/>
              <a:tailEnd/>
            </a:ln>
          </p:spPr>
          <p:txBody>
            <a:bodyPr wrap="none"/>
            <a:lstStyle/>
            <a:p>
              <a:endParaRPr lang="he-IL"/>
            </a:p>
          </p:txBody>
        </p:sp>
        <p:sp>
          <p:nvSpPr>
            <p:cNvPr id="178184" name="Rectangle 38"/>
            <p:cNvSpPr>
              <a:spLocks noChangeArrowheads="1"/>
            </p:cNvSpPr>
            <p:nvPr/>
          </p:nvSpPr>
          <p:spPr bwMode="auto">
            <a:xfrm>
              <a:off x="2925" y="3249"/>
              <a:ext cx="314" cy="136"/>
            </a:xfrm>
            <a:prstGeom prst="rect">
              <a:avLst/>
            </a:prstGeom>
            <a:noFill/>
            <a:ln w="9525">
              <a:noFill/>
              <a:miter lim="800000"/>
              <a:headEnd/>
              <a:tailEnd/>
            </a:ln>
          </p:spPr>
          <p:txBody>
            <a:bodyPr wrap="none" anchor="ctr"/>
            <a:lstStyle/>
            <a:p>
              <a:pPr algn="ctr"/>
              <a:r>
                <a:rPr lang="en-US" sz="1400" b="1"/>
                <a:t>f2</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2562"/>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322563">
                                            <p:txEl>
                                              <p:pRg st="0" end="0"/>
                                            </p:txEl>
                                          </p:spTgt>
                                        </p:tgtEl>
                                        <p:attrNameLst>
                                          <p:attrName>style.visibility</p:attrName>
                                        </p:attrNameLst>
                                      </p:cBhvr>
                                      <p:to>
                                        <p:strVal val="visible"/>
                                      </p:to>
                                    </p:set>
                                    <p:anim calcmode="lin" valueType="num">
                                      <p:cBhvr>
                                        <p:cTn id="10" dur="1000" fill="hold"/>
                                        <p:tgtEl>
                                          <p:spTgt spid="322563">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322563">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22563">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22563">
                                            <p:txEl>
                                              <p:pRg st="1" end="1"/>
                                            </p:txEl>
                                          </p:spTgt>
                                        </p:tgtEl>
                                        <p:attrNameLst>
                                          <p:attrName>style.visibility</p:attrName>
                                        </p:attrNameLst>
                                      </p:cBhvr>
                                      <p:to>
                                        <p:strVal val="visible"/>
                                      </p:to>
                                    </p:set>
                                    <p:anim calcmode="lin" valueType="num">
                                      <p:cBhvr>
                                        <p:cTn id="15" dur="1000" fill="hold"/>
                                        <p:tgtEl>
                                          <p:spTgt spid="322563">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2256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22563">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22563">
                                            <p:txEl>
                                              <p:pRg st="2" end="2"/>
                                            </p:txEl>
                                          </p:spTgt>
                                        </p:tgtEl>
                                        <p:attrNameLst>
                                          <p:attrName>style.visibility</p:attrName>
                                        </p:attrNameLst>
                                      </p:cBhvr>
                                      <p:to>
                                        <p:strVal val="visible"/>
                                      </p:to>
                                    </p:set>
                                    <p:anim calcmode="lin" valueType="num">
                                      <p:cBhvr>
                                        <p:cTn id="20" dur="1000" fill="hold"/>
                                        <p:tgtEl>
                                          <p:spTgt spid="32256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2256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22563">
                                            <p:txEl>
                                              <p:pRg st="2" end="2"/>
                                            </p:txEl>
                                          </p:spTgt>
                                        </p:tgtEl>
                                      </p:cBhvr>
                                    </p:animEffect>
                                  </p:childTnLst>
                                </p:cTn>
                              </p:par>
                              <p:par>
                                <p:cTn id="23" presetID="55" presetClass="entr" presetSubtype="0" fill="hold" grpId="0" nodeType="withEffect">
                                  <p:stCondLst>
                                    <p:cond delay="0"/>
                                  </p:stCondLst>
                                  <p:iterate type="lt">
                                    <p:tmPct val="0"/>
                                  </p:iterate>
                                  <p:childTnLst>
                                    <p:set>
                                      <p:cBhvr>
                                        <p:cTn id="24" dur="1" fill="hold">
                                          <p:stCondLst>
                                            <p:cond delay="0"/>
                                          </p:stCondLst>
                                        </p:cTn>
                                        <p:tgtEl>
                                          <p:spTgt spid="322563">
                                            <p:txEl>
                                              <p:pRg st="3" end="3"/>
                                            </p:txEl>
                                          </p:spTgt>
                                        </p:tgtEl>
                                        <p:attrNameLst>
                                          <p:attrName>style.visibility</p:attrName>
                                        </p:attrNameLst>
                                      </p:cBhvr>
                                      <p:to>
                                        <p:strVal val="visible"/>
                                      </p:to>
                                    </p:set>
                                    <p:anim calcmode="lin" valueType="num">
                                      <p:cBhvr>
                                        <p:cTn id="25" dur="1000" fill="hold"/>
                                        <p:tgtEl>
                                          <p:spTgt spid="32256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2256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22563">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322563">
                                            <p:txEl>
                                              <p:pRg st="4" end="4"/>
                                            </p:txEl>
                                          </p:spTgt>
                                        </p:tgtEl>
                                        <p:attrNameLst>
                                          <p:attrName>style.visibility</p:attrName>
                                        </p:attrNameLst>
                                      </p:cBhvr>
                                      <p:to>
                                        <p:strVal val="visible"/>
                                      </p:to>
                                    </p:set>
                                    <p:anim calcmode="lin" valueType="num">
                                      <p:cBhvr>
                                        <p:cTn id="30" dur="1000" fill="hold"/>
                                        <p:tgtEl>
                                          <p:spTgt spid="322563">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322563">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3225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0"/>
                                        <p:tgtEl>
                                          <p:spTgt spid="8"/>
                                        </p:tgtEl>
                                      </p:cBhvr>
                                    </p:animEffect>
                                  </p:childTnLst>
                                </p:cTn>
                              </p:par>
                              <p:par>
                                <p:cTn id="45" presetID="2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0"/>
                                        <p:tgtEl>
                                          <p:spTgt spid="7"/>
                                        </p:tgtEl>
                                      </p:cBhvr>
                                    </p:animEffect>
                                  </p:childTnLst>
                                </p:cTn>
                              </p:par>
                            </p:childTnLst>
                          </p:cTn>
                        </p:par>
                        <p:par>
                          <p:cTn id="48" fill="hold">
                            <p:stCondLst>
                              <p:cond delay="5000"/>
                            </p:stCondLst>
                            <p:childTnLst>
                              <p:par>
                                <p:cTn id="49" presetID="20" presetClass="emph" presetSubtype="0" fill="hold" nodeType="afterEffect">
                                  <p:stCondLst>
                                    <p:cond delay="0"/>
                                  </p:stCondLst>
                                  <p:iterate type="lt">
                                    <p:tmPct val="10000"/>
                                  </p:iterate>
                                  <p:childTnLst>
                                    <p:set>
                                      <p:cBhvr override="childStyle">
                                        <p:cTn id="50" dur="500" autoRev="1" fill="hold"/>
                                        <p:tgtEl>
                                          <p:spTgt spid="322563">
                                            <p:txEl>
                                              <p:pRg st="3" end="3"/>
                                            </p:txEl>
                                          </p:spTgt>
                                        </p:tgtEl>
                                        <p:attrNameLst>
                                          <p:attrName>style.color</p:attrName>
                                        </p:attrNameLst>
                                      </p:cBhvr>
                                      <p:to>
                                        <p:clrVal>
                                          <a:schemeClr val="accent2"/>
                                        </p:clrVal>
                                      </p:to>
                                    </p:set>
                                    <p:set>
                                      <p:cBhvr>
                                        <p:cTn id="51" dur="500" autoRev="1" fill="hold"/>
                                        <p:tgtEl>
                                          <p:spTgt spid="322563">
                                            <p:txEl>
                                              <p:pRg st="3" end="3"/>
                                            </p:txEl>
                                          </p:spTgt>
                                        </p:tgtEl>
                                        <p:attrNameLst>
                                          <p:attrName>fillcolor</p:attrName>
                                        </p:attrNameLst>
                                      </p:cBhvr>
                                      <p:to>
                                        <p:clrVal>
                                          <a:schemeClr val="accent2"/>
                                        </p:clrVal>
                                      </p:to>
                                    </p:set>
                                    <p:set>
                                      <p:cBhvr>
                                        <p:cTn id="52" dur="500" autoRev="1" fill="hold"/>
                                        <p:tgtEl>
                                          <p:spTgt spid="32256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utoUpdateAnimBg="0"/>
      <p:bldP spid="322563" grpId="0" build="allAtOnce"/>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gn="r" eaLnBrk="1" hangingPunct="1"/>
            <a:r>
              <a:rPr lang="he-IL" altLang="en-US" smtClean="0">
                <a:solidFill>
                  <a:schemeClr val="hlink"/>
                </a:solidFill>
              </a:rPr>
              <a:t>תרגיל סוגי התפלגויות (3)</a:t>
            </a:r>
            <a:endParaRPr lang="en-US" smtClean="0">
              <a:solidFill>
                <a:schemeClr val="hlink"/>
              </a:solidFill>
            </a:endParaRPr>
          </a:p>
        </p:txBody>
      </p:sp>
      <p:sp>
        <p:nvSpPr>
          <p:cNvPr id="324611" name="Text Box 3"/>
          <p:cNvSpPr txBox="1">
            <a:spLocks noChangeArrowheads="1"/>
          </p:cNvSpPr>
          <p:nvPr/>
        </p:nvSpPr>
        <p:spPr bwMode="auto">
          <a:xfrm>
            <a:off x="1258888" y="1857375"/>
            <a:ext cx="7581900" cy="19208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א-סימטרית שמאלית הממוצע שווה 100 והשכיח 120. מה ניתן לומר לגבי החציון בוודאות:</a:t>
            </a:r>
          </a:p>
          <a:p>
            <a:pPr marL="914400" lvl="1" indent="-457200">
              <a:buFontTx/>
              <a:buChar char="•"/>
            </a:pPr>
            <a:r>
              <a:rPr lang="he-IL" sz="2000">
                <a:latin typeface="Times New Roman" pitchFamily="18" charset="0"/>
              </a:rPr>
              <a:t>לא ניתן לדעת שום דבר בוודאות.</a:t>
            </a:r>
            <a:endParaRPr lang="en-US" sz="2000">
              <a:latin typeface="Times New Roman" pitchFamily="18" charset="0"/>
            </a:endParaRPr>
          </a:p>
          <a:p>
            <a:pPr marL="914400" lvl="1" indent="-457200">
              <a:buFontTx/>
              <a:buChar char="•"/>
            </a:pPr>
            <a:r>
              <a:rPr lang="he-IL" sz="2000">
                <a:latin typeface="Times New Roman" pitchFamily="18" charset="0"/>
              </a:rPr>
              <a:t>גדול מ 100</a:t>
            </a:r>
            <a:endParaRPr lang="en-US" sz="2000">
              <a:latin typeface="Times New Roman" pitchFamily="18" charset="0"/>
            </a:endParaRPr>
          </a:p>
          <a:p>
            <a:pPr marL="914400" lvl="1" indent="-457200">
              <a:buFontTx/>
              <a:buChar char="•"/>
            </a:pPr>
            <a:r>
              <a:rPr lang="he-IL" sz="2000">
                <a:latin typeface="Times New Roman" pitchFamily="18" charset="0"/>
              </a:rPr>
              <a:t>גדול מ 120</a:t>
            </a:r>
            <a:endParaRPr lang="en-US" sz="2000">
              <a:latin typeface="Times New Roman" pitchFamily="18" charset="0"/>
            </a:endParaRPr>
          </a:p>
          <a:p>
            <a:pPr marL="914400" lvl="1" indent="-457200">
              <a:buFontTx/>
              <a:buChar char="•"/>
            </a:pPr>
            <a:r>
              <a:rPr lang="he-IL" sz="2000">
                <a:latin typeface="Times New Roman" pitchFamily="18" charset="0"/>
              </a:rPr>
              <a:t>שווה בדיוק 110</a:t>
            </a:r>
            <a:endParaRPr lang="en-US" sz="2000">
              <a:latin typeface="Times New Roman" pitchFamily="18" charset="0"/>
            </a:endParaRPr>
          </a:p>
        </p:txBody>
      </p:sp>
      <p:sp>
        <p:nvSpPr>
          <p:cNvPr id="324638" name="Rectangle 30"/>
          <p:cNvSpPr>
            <a:spLocks noChangeArrowheads="1"/>
          </p:cNvSpPr>
          <p:nvPr/>
        </p:nvSpPr>
        <p:spPr bwMode="auto">
          <a:xfrm>
            <a:off x="3779838" y="6237288"/>
            <a:ext cx="2233612" cy="360362"/>
          </a:xfrm>
          <a:prstGeom prst="rect">
            <a:avLst/>
          </a:prstGeom>
          <a:solidFill>
            <a:srgbClr val="FFFF99"/>
          </a:solidFill>
          <a:ln w="9525">
            <a:solidFill>
              <a:schemeClr val="tx1"/>
            </a:solidFill>
            <a:miter lim="800000"/>
            <a:headEnd/>
            <a:tailEnd/>
          </a:ln>
        </p:spPr>
        <p:txBody>
          <a:bodyPr wrap="none" anchor="ctr"/>
          <a:lstStyle/>
          <a:p>
            <a:pPr algn="ctr" rtl="0"/>
            <a:r>
              <a:rPr lang="he-IL" sz="1600" b="1">
                <a:latin typeface="Times New Roman" pitchFamily="18" charset="0"/>
              </a:rPr>
              <a:t>שכיח &gt; חציון &gt; ממוצע</a:t>
            </a:r>
            <a:endParaRPr lang="en-US" sz="1600" b="1">
              <a:latin typeface="Times New Roman" pitchFamily="18" charset="0"/>
            </a:endParaRPr>
          </a:p>
        </p:txBody>
      </p:sp>
      <p:grpSp>
        <p:nvGrpSpPr>
          <p:cNvPr id="2" name="Group 74"/>
          <p:cNvGrpSpPr>
            <a:grpSpLocks/>
          </p:cNvGrpSpPr>
          <p:nvPr/>
        </p:nvGrpSpPr>
        <p:grpSpPr bwMode="auto">
          <a:xfrm>
            <a:off x="0" y="3500438"/>
            <a:ext cx="7053263" cy="2747962"/>
            <a:chOff x="0" y="2205"/>
            <a:chExt cx="4443" cy="1731"/>
          </a:xfrm>
        </p:grpSpPr>
        <p:sp>
          <p:nvSpPr>
            <p:cNvPr id="179209" name="Rectangle 12"/>
            <p:cNvSpPr>
              <a:spLocks noChangeArrowheads="1"/>
            </p:cNvSpPr>
            <p:nvPr/>
          </p:nvSpPr>
          <p:spPr bwMode="auto">
            <a:xfrm>
              <a:off x="0" y="2819"/>
              <a:ext cx="1328" cy="240"/>
            </a:xfrm>
            <a:prstGeom prst="rect">
              <a:avLst/>
            </a:prstGeom>
            <a:noFill/>
            <a:ln w="9525">
              <a:noFill/>
              <a:miter lim="800000"/>
              <a:headEnd/>
              <a:tailEnd/>
            </a:ln>
          </p:spPr>
          <p:txBody>
            <a:bodyPr wrap="none" anchor="ctr"/>
            <a:lstStyle/>
            <a:p>
              <a:pPr algn="ctr" rtl="0"/>
              <a:r>
                <a:rPr lang="he-IL" sz="1600"/>
                <a:t>שכיחות מקרים</a:t>
              </a:r>
              <a:endParaRPr lang="en-US" sz="1600"/>
            </a:p>
          </p:txBody>
        </p:sp>
        <p:grpSp>
          <p:nvGrpSpPr>
            <p:cNvPr id="179210" name="Group 72"/>
            <p:cNvGrpSpPr>
              <a:grpSpLocks/>
            </p:cNvGrpSpPr>
            <p:nvPr/>
          </p:nvGrpSpPr>
          <p:grpSpPr bwMode="auto">
            <a:xfrm>
              <a:off x="1255" y="2205"/>
              <a:ext cx="3188" cy="1731"/>
              <a:chOff x="1255" y="2205"/>
              <a:chExt cx="3188" cy="1731"/>
            </a:xfrm>
          </p:grpSpPr>
          <p:sp>
            <p:nvSpPr>
              <p:cNvPr id="179211" name="Line 10"/>
              <p:cNvSpPr>
                <a:spLocks noChangeShapeType="1"/>
              </p:cNvSpPr>
              <p:nvPr/>
            </p:nvSpPr>
            <p:spPr bwMode="auto">
              <a:xfrm>
                <a:off x="1653" y="3552"/>
                <a:ext cx="2790" cy="0"/>
              </a:xfrm>
              <a:prstGeom prst="line">
                <a:avLst/>
              </a:prstGeom>
              <a:noFill/>
              <a:ln w="9525">
                <a:solidFill>
                  <a:schemeClr val="tx1"/>
                </a:solidFill>
                <a:miter lim="800000"/>
                <a:headEnd/>
                <a:tailEnd/>
              </a:ln>
            </p:spPr>
            <p:txBody>
              <a:bodyPr wrap="none"/>
              <a:lstStyle/>
              <a:p>
                <a:endParaRPr lang="he-IL"/>
              </a:p>
            </p:txBody>
          </p:sp>
          <p:sp>
            <p:nvSpPr>
              <p:cNvPr id="179212" name="Line 11"/>
              <p:cNvSpPr>
                <a:spLocks noChangeShapeType="1"/>
              </p:cNvSpPr>
              <p:nvPr/>
            </p:nvSpPr>
            <p:spPr bwMode="auto">
              <a:xfrm>
                <a:off x="1653" y="2496"/>
                <a:ext cx="0" cy="1056"/>
              </a:xfrm>
              <a:prstGeom prst="line">
                <a:avLst/>
              </a:prstGeom>
              <a:noFill/>
              <a:ln w="9525">
                <a:solidFill>
                  <a:schemeClr val="tx1"/>
                </a:solidFill>
                <a:miter lim="800000"/>
                <a:headEnd/>
                <a:tailEnd/>
              </a:ln>
            </p:spPr>
            <p:txBody>
              <a:bodyPr wrap="none"/>
              <a:lstStyle/>
              <a:p>
                <a:endParaRPr lang="he-IL"/>
              </a:p>
            </p:txBody>
          </p:sp>
          <p:sp>
            <p:nvSpPr>
              <p:cNvPr id="179213" name="Rectangle 13"/>
              <p:cNvSpPr>
                <a:spLocks noChangeArrowheads="1"/>
              </p:cNvSpPr>
              <p:nvPr/>
            </p:nvSpPr>
            <p:spPr bwMode="auto">
              <a:xfrm>
                <a:off x="2448" y="3696"/>
                <a:ext cx="1328" cy="240"/>
              </a:xfrm>
              <a:prstGeom prst="rect">
                <a:avLst/>
              </a:prstGeom>
              <a:noFill/>
              <a:ln w="9525">
                <a:noFill/>
                <a:miter lim="800000"/>
                <a:headEnd/>
                <a:tailEnd/>
              </a:ln>
            </p:spPr>
            <p:txBody>
              <a:bodyPr wrap="none" anchor="ctr"/>
              <a:lstStyle/>
              <a:p>
                <a:pPr algn="ctr" rtl="0"/>
                <a:r>
                  <a:rPr lang="he-IL" sz="1600"/>
                  <a:t>ערכים</a:t>
                </a:r>
                <a:endParaRPr lang="en-US" sz="1600"/>
              </a:p>
            </p:txBody>
          </p:sp>
          <p:grpSp>
            <p:nvGrpSpPr>
              <p:cNvPr id="179214" name="Group 14"/>
              <p:cNvGrpSpPr>
                <a:grpSpLocks/>
              </p:cNvGrpSpPr>
              <p:nvPr/>
            </p:nvGrpSpPr>
            <p:grpSpPr bwMode="auto">
              <a:xfrm>
                <a:off x="1255" y="2502"/>
                <a:ext cx="2801" cy="1197"/>
                <a:chOff x="1255" y="2505"/>
                <a:chExt cx="2801" cy="1197"/>
              </a:xfrm>
            </p:grpSpPr>
            <p:sp>
              <p:nvSpPr>
                <p:cNvPr id="179221" name="Rectangle 15"/>
                <p:cNvSpPr>
                  <a:spLocks noChangeArrowheads="1"/>
                </p:cNvSpPr>
                <p:nvPr/>
              </p:nvSpPr>
              <p:spPr bwMode="auto">
                <a:xfrm>
                  <a:off x="1255" y="2505"/>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79222" name="Rectangle 16"/>
                <p:cNvSpPr>
                  <a:spLocks noChangeArrowheads="1"/>
                </p:cNvSpPr>
                <p:nvPr/>
              </p:nvSpPr>
              <p:spPr bwMode="auto">
                <a:xfrm>
                  <a:off x="1255" y="268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79223" name="Rectangle 17"/>
                <p:cNvSpPr>
                  <a:spLocks noChangeArrowheads="1"/>
                </p:cNvSpPr>
                <p:nvPr/>
              </p:nvSpPr>
              <p:spPr bwMode="auto">
                <a:xfrm>
                  <a:off x="1255" y="2868"/>
                  <a:ext cx="314" cy="136"/>
                </a:xfrm>
                <a:prstGeom prst="rect">
                  <a:avLst/>
                </a:prstGeom>
                <a:noFill/>
                <a:ln w="9525">
                  <a:noFill/>
                  <a:miter lim="800000"/>
                  <a:headEnd/>
                  <a:tailEnd/>
                </a:ln>
              </p:spPr>
              <p:txBody>
                <a:bodyPr wrap="none" anchor="ctr"/>
                <a:lstStyle/>
                <a:p>
                  <a:pPr algn="ctr" rtl="0"/>
                  <a:r>
                    <a:rPr lang="he-IL" sz="1400"/>
                    <a:t>60</a:t>
                  </a:r>
                  <a:endParaRPr lang="en-US" sz="1400"/>
                </a:p>
              </p:txBody>
            </p:sp>
            <p:sp>
              <p:nvSpPr>
                <p:cNvPr id="179224" name="Rectangle 18"/>
                <p:cNvSpPr>
                  <a:spLocks noChangeArrowheads="1"/>
                </p:cNvSpPr>
                <p:nvPr/>
              </p:nvSpPr>
              <p:spPr bwMode="auto">
                <a:xfrm>
                  <a:off x="1255" y="3049"/>
                  <a:ext cx="314" cy="136"/>
                </a:xfrm>
                <a:prstGeom prst="rect">
                  <a:avLst/>
                </a:prstGeom>
                <a:noFill/>
                <a:ln w="9525">
                  <a:noFill/>
                  <a:miter lim="800000"/>
                  <a:headEnd/>
                  <a:tailEnd/>
                </a:ln>
              </p:spPr>
              <p:txBody>
                <a:bodyPr wrap="none" anchor="ctr"/>
                <a:lstStyle/>
                <a:p>
                  <a:pPr algn="ctr" rtl="0"/>
                  <a:r>
                    <a:rPr lang="he-IL" sz="1400"/>
                    <a:t>40</a:t>
                  </a:r>
                  <a:endParaRPr lang="en-US" sz="1400"/>
                </a:p>
              </p:txBody>
            </p:sp>
            <p:sp>
              <p:nvSpPr>
                <p:cNvPr id="179225" name="Rectangle 19"/>
                <p:cNvSpPr>
                  <a:spLocks noChangeArrowheads="1"/>
                </p:cNvSpPr>
                <p:nvPr/>
              </p:nvSpPr>
              <p:spPr bwMode="auto">
                <a:xfrm>
                  <a:off x="1255" y="3231"/>
                  <a:ext cx="314" cy="136"/>
                </a:xfrm>
                <a:prstGeom prst="rect">
                  <a:avLst/>
                </a:prstGeom>
                <a:noFill/>
                <a:ln w="9525">
                  <a:noFill/>
                  <a:miter lim="800000"/>
                  <a:headEnd/>
                  <a:tailEnd/>
                </a:ln>
              </p:spPr>
              <p:txBody>
                <a:bodyPr wrap="none" anchor="ctr"/>
                <a:lstStyle/>
                <a:p>
                  <a:pPr algn="ctr" rtl="0"/>
                  <a:r>
                    <a:rPr lang="he-IL" sz="1400"/>
                    <a:t>20</a:t>
                  </a:r>
                  <a:endParaRPr lang="en-US" sz="1400"/>
                </a:p>
              </p:txBody>
            </p:sp>
            <p:sp>
              <p:nvSpPr>
                <p:cNvPr id="179226" name="Rectangle 20"/>
                <p:cNvSpPr>
                  <a:spLocks noChangeArrowheads="1"/>
                </p:cNvSpPr>
                <p:nvPr/>
              </p:nvSpPr>
              <p:spPr bwMode="auto">
                <a:xfrm>
                  <a:off x="1255" y="3412"/>
                  <a:ext cx="314" cy="136"/>
                </a:xfrm>
                <a:prstGeom prst="rect">
                  <a:avLst/>
                </a:prstGeom>
                <a:noFill/>
                <a:ln w="9525">
                  <a:noFill/>
                  <a:miter lim="800000"/>
                  <a:headEnd/>
                  <a:tailEnd/>
                </a:ln>
              </p:spPr>
              <p:txBody>
                <a:bodyPr wrap="none" anchor="ctr"/>
                <a:lstStyle/>
                <a:p>
                  <a:pPr algn="ctr" rtl="0"/>
                  <a:r>
                    <a:rPr lang="he-IL" sz="1400"/>
                    <a:t>0</a:t>
                  </a:r>
                  <a:endParaRPr lang="en-US" sz="1400"/>
                </a:p>
              </p:txBody>
            </p:sp>
            <p:sp>
              <p:nvSpPr>
                <p:cNvPr id="179227" name="Rectangle 21"/>
                <p:cNvSpPr>
                  <a:spLocks noChangeArrowheads="1"/>
                </p:cNvSpPr>
                <p:nvPr/>
              </p:nvSpPr>
              <p:spPr bwMode="auto">
                <a:xfrm>
                  <a:off x="2472" y="3566"/>
                  <a:ext cx="314" cy="136"/>
                </a:xfrm>
                <a:prstGeom prst="rect">
                  <a:avLst/>
                </a:prstGeom>
                <a:noFill/>
                <a:ln w="9525">
                  <a:noFill/>
                  <a:miter lim="800000"/>
                  <a:headEnd/>
                  <a:tailEnd/>
                </a:ln>
              </p:spPr>
              <p:txBody>
                <a:bodyPr wrap="none" anchor="ctr"/>
                <a:lstStyle/>
                <a:p>
                  <a:pPr algn="ctr" rtl="0"/>
                  <a:r>
                    <a:rPr lang="he-IL" sz="1400"/>
                    <a:t>90</a:t>
                  </a:r>
                  <a:endParaRPr lang="en-US" sz="1400"/>
                </a:p>
              </p:txBody>
            </p:sp>
            <p:sp>
              <p:nvSpPr>
                <p:cNvPr id="179228" name="Rectangle 22"/>
                <p:cNvSpPr>
                  <a:spLocks noChangeArrowheads="1"/>
                </p:cNvSpPr>
                <p:nvPr/>
              </p:nvSpPr>
              <p:spPr bwMode="auto">
                <a:xfrm>
                  <a:off x="2154" y="356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79229" name="Rectangle 23"/>
                <p:cNvSpPr>
                  <a:spLocks noChangeArrowheads="1"/>
                </p:cNvSpPr>
                <p:nvPr/>
              </p:nvSpPr>
              <p:spPr bwMode="auto">
                <a:xfrm>
                  <a:off x="2789" y="3566"/>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79230" name="Rectangle 24"/>
                <p:cNvSpPr>
                  <a:spLocks noChangeArrowheads="1"/>
                </p:cNvSpPr>
                <p:nvPr/>
              </p:nvSpPr>
              <p:spPr bwMode="auto">
                <a:xfrm>
                  <a:off x="3107" y="3566"/>
                  <a:ext cx="314" cy="136"/>
                </a:xfrm>
                <a:prstGeom prst="rect">
                  <a:avLst/>
                </a:prstGeom>
                <a:noFill/>
                <a:ln w="9525">
                  <a:noFill/>
                  <a:miter lim="800000"/>
                  <a:headEnd/>
                  <a:tailEnd/>
                </a:ln>
              </p:spPr>
              <p:txBody>
                <a:bodyPr wrap="none" anchor="ctr"/>
                <a:lstStyle/>
                <a:p>
                  <a:pPr algn="ctr" rtl="0"/>
                  <a:r>
                    <a:rPr lang="he-IL" sz="1400"/>
                    <a:t>110</a:t>
                  </a:r>
                  <a:endParaRPr lang="en-US" sz="1400"/>
                </a:p>
              </p:txBody>
            </p:sp>
            <p:sp>
              <p:nvSpPr>
                <p:cNvPr id="179231" name="Rectangle 25"/>
                <p:cNvSpPr>
                  <a:spLocks noChangeArrowheads="1"/>
                </p:cNvSpPr>
                <p:nvPr/>
              </p:nvSpPr>
              <p:spPr bwMode="auto">
                <a:xfrm>
                  <a:off x="3424" y="3566"/>
                  <a:ext cx="314" cy="136"/>
                </a:xfrm>
                <a:prstGeom prst="rect">
                  <a:avLst/>
                </a:prstGeom>
                <a:noFill/>
                <a:ln w="9525">
                  <a:noFill/>
                  <a:miter lim="800000"/>
                  <a:headEnd/>
                  <a:tailEnd/>
                </a:ln>
              </p:spPr>
              <p:txBody>
                <a:bodyPr wrap="none" anchor="ctr"/>
                <a:lstStyle/>
                <a:p>
                  <a:pPr algn="ctr" rtl="0"/>
                  <a:r>
                    <a:rPr lang="he-IL" sz="1400"/>
                    <a:t>120</a:t>
                  </a:r>
                  <a:endParaRPr lang="en-US" sz="1400"/>
                </a:p>
              </p:txBody>
            </p:sp>
            <p:sp>
              <p:nvSpPr>
                <p:cNvPr id="179232" name="Rectangle 26"/>
                <p:cNvSpPr>
                  <a:spLocks noChangeArrowheads="1"/>
                </p:cNvSpPr>
                <p:nvPr/>
              </p:nvSpPr>
              <p:spPr bwMode="auto">
                <a:xfrm>
                  <a:off x="3742" y="3566"/>
                  <a:ext cx="314" cy="136"/>
                </a:xfrm>
                <a:prstGeom prst="rect">
                  <a:avLst/>
                </a:prstGeom>
                <a:noFill/>
                <a:ln w="9525">
                  <a:noFill/>
                  <a:miter lim="800000"/>
                  <a:headEnd/>
                  <a:tailEnd/>
                </a:ln>
              </p:spPr>
              <p:txBody>
                <a:bodyPr wrap="none" anchor="ctr"/>
                <a:lstStyle/>
                <a:p>
                  <a:pPr algn="ctr" rtl="0"/>
                  <a:r>
                    <a:rPr lang="he-IL" sz="1400"/>
                    <a:t>130</a:t>
                  </a:r>
                  <a:endParaRPr lang="en-US" sz="1400"/>
                </a:p>
              </p:txBody>
            </p:sp>
          </p:grpSp>
          <p:grpSp>
            <p:nvGrpSpPr>
              <p:cNvPr id="179215" name="Group 27"/>
              <p:cNvGrpSpPr>
                <a:grpSpLocks/>
              </p:cNvGrpSpPr>
              <p:nvPr/>
            </p:nvGrpSpPr>
            <p:grpSpPr bwMode="auto">
              <a:xfrm>
                <a:off x="1814" y="2638"/>
                <a:ext cx="2450" cy="907"/>
                <a:chOff x="1814" y="2641"/>
                <a:chExt cx="2450" cy="907"/>
              </a:xfrm>
            </p:grpSpPr>
            <p:sp>
              <p:nvSpPr>
                <p:cNvPr id="179219" name="Freeform 28"/>
                <p:cNvSpPr>
                  <a:spLocks/>
                </p:cNvSpPr>
                <p:nvPr/>
              </p:nvSpPr>
              <p:spPr bwMode="auto">
                <a:xfrm flipH="1">
                  <a:off x="1814" y="2641"/>
                  <a:ext cx="2450" cy="823"/>
                </a:xfrm>
                <a:custGeom>
                  <a:avLst/>
                  <a:gdLst>
                    <a:gd name="T0" fmla="*/ 0 w 1950"/>
                    <a:gd name="T1" fmla="*/ 823 h 823"/>
                    <a:gd name="T2" fmla="*/ 905 w 1950"/>
                    <a:gd name="T3" fmla="*/ 143 h 823"/>
                    <a:gd name="T4" fmla="*/ 1467 w 1950"/>
                    <a:gd name="T5" fmla="*/ 7 h 823"/>
                    <a:gd name="T6" fmla="*/ 2148 w 1950"/>
                    <a:gd name="T7" fmla="*/ 188 h 823"/>
                    <a:gd name="T8" fmla="*/ 4859 w 1950"/>
                    <a:gd name="T9" fmla="*/ 823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sp>
              <p:nvSpPr>
                <p:cNvPr id="179220" name="Line 29"/>
                <p:cNvSpPr>
                  <a:spLocks noChangeShapeType="1"/>
                </p:cNvSpPr>
                <p:nvPr/>
              </p:nvSpPr>
              <p:spPr bwMode="auto">
                <a:xfrm>
                  <a:off x="3583" y="2641"/>
                  <a:ext cx="0" cy="907"/>
                </a:xfrm>
                <a:prstGeom prst="line">
                  <a:avLst/>
                </a:prstGeom>
                <a:noFill/>
                <a:ln w="19050">
                  <a:solidFill>
                    <a:schemeClr val="tx1"/>
                  </a:solidFill>
                  <a:miter lim="800000"/>
                  <a:headEnd/>
                  <a:tailEnd/>
                </a:ln>
              </p:spPr>
              <p:txBody>
                <a:bodyPr wrap="none"/>
                <a:lstStyle/>
                <a:p>
                  <a:endParaRPr lang="he-IL"/>
                </a:p>
              </p:txBody>
            </p:sp>
          </p:grpSp>
          <p:sp>
            <p:nvSpPr>
              <p:cNvPr id="179216" name="Line 5"/>
              <p:cNvSpPr>
                <a:spLocks noChangeShapeType="1"/>
              </p:cNvSpPr>
              <p:nvPr/>
            </p:nvSpPr>
            <p:spPr bwMode="auto">
              <a:xfrm>
                <a:off x="2948" y="2949"/>
                <a:ext cx="0" cy="635"/>
              </a:xfrm>
              <a:prstGeom prst="line">
                <a:avLst/>
              </a:prstGeom>
              <a:noFill/>
              <a:ln w="19050">
                <a:solidFill>
                  <a:schemeClr val="tx1"/>
                </a:solidFill>
                <a:miter lim="800000"/>
                <a:headEnd/>
                <a:tailEnd/>
              </a:ln>
            </p:spPr>
            <p:txBody>
              <a:bodyPr wrap="none"/>
              <a:lstStyle/>
              <a:p>
                <a:endParaRPr lang="he-IL"/>
              </a:p>
            </p:txBody>
          </p:sp>
          <p:sp>
            <p:nvSpPr>
              <p:cNvPr id="179217" name="AutoShape 7" descr="קלף"/>
              <p:cNvSpPr>
                <a:spLocks noChangeArrowheads="1"/>
              </p:cNvSpPr>
              <p:nvPr/>
            </p:nvSpPr>
            <p:spPr bwMode="auto">
              <a:xfrm>
                <a:off x="3447" y="2205"/>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שכיח</a:t>
                </a:r>
                <a:endParaRPr lang="en-US" b="1">
                  <a:latin typeface="Times New Roman" pitchFamily="18" charset="0"/>
                </a:endParaRPr>
              </a:p>
            </p:txBody>
          </p:sp>
          <p:sp>
            <p:nvSpPr>
              <p:cNvPr id="179218" name="AutoShape 8" descr="קלף"/>
              <p:cNvSpPr>
                <a:spLocks noChangeArrowheads="1"/>
              </p:cNvSpPr>
              <p:nvPr/>
            </p:nvSpPr>
            <p:spPr bwMode="auto">
              <a:xfrm>
                <a:off x="2812" y="2478"/>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ממוצע</a:t>
                </a:r>
                <a:endParaRPr lang="en-US" b="1">
                  <a:latin typeface="Times New Roman" pitchFamily="18" charset="0"/>
                </a:endParaRPr>
              </a:p>
            </p:txBody>
          </p:sp>
        </p:grpSp>
      </p:grpSp>
      <p:grpSp>
        <p:nvGrpSpPr>
          <p:cNvPr id="6" name="Group 73"/>
          <p:cNvGrpSpPr>
            <a:grpSpLocks/>
          </p:cNvGrpSpPr>
          <p:nvPr/>
        </p:nvGrpSpPr>
        <p:grpSpPr bwMode="auto">
          <a:xfrm>
            <a:off x="4932363" y="3716338"/>
            <a:ext cx="431800" cy="1944687"/>
            <a:chOff x="431" y="1434"/>
            <a:chExt cx="272" cy="1225"/>
          </a:xfrm>
        </p:grpSpPr>
        <p:sp>
          <p:nvSpPr>
            <p:cNvPr id="179207" name="Line 68"/>
            <p:cNvSpPr>
              <a:spLocks noChangeShapeType="1"/>
            </p:cNvSpPr>
            <p:nvPr/>
          </p:nvSpPr>
          <p:spPr bwMode="auto">
            <a:xfrm>
              <a:off x="567" y="1888"/>
              <a:ext cx="0" cy="771"/>
            </a:xfrm>
            <a:prstGeom prst="line">
              <a:avLst/>
            </a:prstGeom>
            <a:noFill/>
            <a:ln w="19050">
              <a:solidFill>
                <a:schemeClr val="tx1"/>
              </a:solidFill>
              <a:miter lim="800000"/>
              <a:headEnd/>
              <a:tailEnd/>
            </a:ln>
          </p:spPr>
          <p:txBody>
            <a:bodyPr wrap="none"/>
            <a:lstStyle/>
            <a:p>
              <a:endParaRPr lang="he-IL"/>
            </a:p>
          </p:txBody>
        </p:sp>
        <p:sp>
          <p:nvSpPr>
            <p:cNvPr id="179208" name="AutoShape 69" descr="קלף"/>
            <p:cNvSpPr>
              <a:spLocks noChangeArrowheads="1"/>
            </p:cNvSpPr>
            <p:nvPr/>
          </p:nvSpPr>
          <p:spPr bwMode="auto">
            <a:xfrm>
              <a:off x="431" y="1434"/>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חציון</a:t>
              </a:r>
              <a:endParaRPr lang="en-US" b="1">
                <a:latin typeface="Times New Roman" pitchFamily="18" charset="0"/>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4610"/>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324611">
                                            <p:txEl>
                                              <p:pRg st="0" end="0"/>
                                            </p:txEl>
                                          </p:spTgt>
                                        </p:tgtEl>
                                        <p:attrNameLst>
                                          <p:attrName>style.visibility</p:attrName>
                                        </p:attrNameLst>
                                      </p:cBhvr>
                                      <p:to>
                                        <p:strVal val="visible"/>
                                      </p:to>
                                    </p:set>
                                    <p:anim calcmode="lin" valueType="num">
                                      <p:cBhvr>
                                        <p:cTn id="10" dur="1000" fill="hold"/>
                                        <p:tgtEl>
                                          <p:spTgt spid="324611">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324611">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24611">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24611">
                                            <p:txEl>
                                              <p:pRg st="1" end="1"/>
                                            </p:txEl>
                                          </p:spTgt>
                                        </p:tgtEl>
                                        <p:attrNameLst>
                                          <p:attrName>style.visibility</p:attrName>
                                        </p:attrNameLst>
                                      </p:cBhvr>
                                      <p:to>
                                        <p:strVal val="visible"/>
                                      </p:to>
                                    </p:set>
                                    <p:anim calcmode="lin" valueType="num">
                                      <p:cBhvr>
                                        <p:cTn id="15" dur="1000" fill="hold"/>
                                        <p:tgtEl>
                                          <p:spTgt spid="324611">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24611">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24611">
                                            <p:txEl>
                                              <p:pRg st="1" end="1"/>
                                            </p:txEl>
                                          </p:spTgt>
                                        </p:tgtEl>
                                      </p:cBhvr>
                                    </p:animEffect>
                                  </p:childTnLst>
                                </p:cTn>
                              </p:par>
                              <p:par>
                                <p:cTn id="18" presetID="55" presetClass="entr" presetSubtype="0" fill="hold" grpId="0" nodeType="withEffect">
                                  <p:stCondLst>
                                    <p:cond delay="0"/>
                                  </p:stCondLst>
                                  <p:iterate type="lt">
                                    <p:tmPct val="0"/>
                                  </p:iterate>
                                  <p:childTnLst>
                                    <p:set>
                                      <p:cBhvr>
                                        <p:cTn id="19" dur="1" fill="hold">
                                          <p:stCondLst>
                                            <p:cond delay="0"/>
                                          </p:stCondLst>
                                        </p:cTn>
                                        <p:tgtEl>
                                          <p:spTgt spid="324611">
                                            <p:txEl>
                                              <p:pRg st="2" end="2"/>
                                            </p:txEl>
                                          </p:spTgt>
                                        </p:tgtEl>
                                        <p:attrNameLst>
                                          <p:attrName>style.visibility</p:attrName>
                                        </p:attrNameLst>
                                      </p:cBhvr>
                                      <p:to>
                                        <p:strVal val="visible"/>
                                      </p:to>
                                    </p:set>
                                    <p:anim calcmode="lin" valueType="num">
                                      <p:cBhvr>
                                        <p:cTn id="20" dur="1000" fill="hold"/>
                                        <p:tgtEl>
                                          <p:spTgt spid="324611">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24611">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24611">
                                            <p:txEl>
                                              <p:pRg st="2" end="2"/>
                                            </p:txEl>
                                          </p:spTgt>
                                        </p:tgtEl>
                                      </p:cBhvr>
                                    </p:animEffect>
                                  </p:childTnLst>
                                </p:cTn>
                              </p:par>
                              <p:par>
                                <p:cTn id="23" presetID="55" presetClass="entr" presetSubtype="0" fill="hold" grpId="0" nodeType="withEffect">
                                  <p:stCondLst>
                                    <p:cond delay="0"/>
                                  </p:stCondLst>
                                  <p:iterate type="lt">
                                    <p:tmPct val="0"/>
                                  </p:iterate>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p:cTn id="25" dur="1000" fill="hold"/>
                                        <p:tgtEl>
                                          <p:spTgt spid="32461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2461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24611">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324611">
                                            <p:txEl>
                                              <p:pRg st="4" end="4"/>
                                            </p:txEl>
                                          </p:spTgt>
                                        </p:tgtEl>
                                        <p:attrNameLst>
                                          <p:attrName>style.visibility</p:attrName>
                                        </p:attrNameLst>
                                      </p:cBhvr>
                                      <p:to>
                                        <p:strVal val="visible"/>
                                      </p:to>
                                    </p:set>
                                    <p:anim calcmode="lin" valueType="num">
                                      <p:cBhvr>
                                        <p:cTn id="30" dur="1000" fill="hold"/>
                                        <p:tgtEl>
                                          <p:spTgt spid="324611">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324611">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324611">
                                            <p:txEl>
                                              <p:pRg st="4" end="4"/>
                                            </p:txEl>
                                          </p:spTgt>
                                        </p:tgtEl>
                                      </p:cBhvr>
                                    </p:animEffect>
                                  </p:childTnLst>
                                </p:cTn>
                              </p:par>
                            </p:childTnLst>
                          </p:cTn>
                        </p:par>
                        <p:par>
                          <p:cTn id="33" fill="hold">
                            <p:stCondLst>
                              <p:cond delay="1500"/>
                            </p:stCondLst>
                            <p:childTnLst>
                              <p:par>
                                <p:cTn id="34" presetID="53"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par>
                                <p:cTn id="57" presetID="17" presetClass="entr" presetSubtype="10" fill="hold" grpId="0" nodeType="withEffect">
                                  <p:stCondLst>
                                    <p:cond delay="0"/>
                                  </p:stCondLst>
                                  <p:childTnLst>
                                    <p:set>
                                      <p:cBhvr>
                                        <p:cTn id="58" dur="1" fill="hold">
                                          <p:stCondLst>
                                            <p:cond delay="0"/>
                                          </p:stCondLst>
                                        </p:cTn>
                                        <p:tgtEl>
                                          <p:spTgt spid="324638"/>
                                        </p:tgtEl>
                                        <p:attrNameLst>
                                          <p:attrName>style.visibility</p:attrName>
                                        </p:attrNameLst>
                                      </p:cBhvr>
                                      <p:to>
                                        <p:strVal val="visible"/>
                                      </p:to>
                                    </p:set>
                                    <p:anim calcmode="lin" valueType="num">
                                      <p:cBhvr>
                                        <p:cTn id="59" dur="500" fill="hold"/>
                                        <p:tgtEl>
                                          <p:spTgt spid="324638"/>
                                        </p:tgtEl>
                                        <p:attrNameLst>
                                          <p:attrName>ppt_w</p:attrName>
                                        </p:attrNameLst>
                                      </p:cBhvr>
                                      <p:tavLst>
                                        <p:tav tm="0">
                                          <p:val>
                                            <p:fltVal val="0"/>
                                          </p:val>
                                        </p:tav>
                                        <p:tav tm="100000">
                                          <p:val>
                                            <p:strVal val="#ppt_w"/>
                                          </p:val>
                                        </p:tav>
                                      </p:tavLst>
                                    </p:anim>
                                    <p:anim calcmode="lin" valueType="num">
                                      <p:cBhvr>
                                        <p:cTn id="60" dur="500" fill="hold"/>
                                        <p:tgtEl>
                                          <p:spTgt spid="32463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0" presetClass="emph" presetSubtype="0" fill="hold" nodeType="clickEffect">
                                  <p:stCondLst>
                                    <p:cond delay="0"/>
                                  </p:stCondLst>
                                  <p:iterate type="lt">
                                    <p:tmPct val="10000"/>
                                  </p:iterate>
                                  <p:childTnLst>
                                    <p:set>
                                      <p:cBhvr override="childStyle">
                                        <p:cTn id="64" dur="500" autoRev="1" fill="hold"/>
                                        <p:tgtEl>
                                          <p:spTgt spid="324611">
                                            <p:txEl>
                                              <p:pRg st="2" end="2"/>
                                            </p:txEl>
                                          </p:spTgt>
                                        </p:tgtEl>
                                        <p:attrNameLst>
                                          <p:attrName>style.color</p:attrName>
                                        </p:attrNameLst>
                                      </p:cBhvr>
                                      <p:to>
                                        <p:clrVal>
                                          <a:schemeClr val="accent2"/>
                                        </p:clrVal>
                                      </p:to>
                                    </p:set>
                                    <p:set>
                                      <p:cBhvr>
                                        <p:cTn id="65" dur="500" autoRev="1" fill="hold"/>
                                        <p:tgtEl>
                                          <p:spTgt spid="324611">
                                            <p:txEl>
                                              <p:pRg st="2" end="2"/>
                                            </p:txEl>
                                          </p:spTgt>
                                        </p:tgtEl>
                                        <p:attrNameLst>
                                          <p:attrName>fillcolor</p:attrName>
                                        </p:attrNameLst>
                                      </p:cBhvr>
                                      <p:to>
                                        <p:clrVal>
                                          <a:schemeClr val="accent2"/>
                                        </p:clrVal>
                                      </p:to>
                                    </p:set>
                                    <p:set>
                                      <p:cBhvr>
                                        <p:cTn id="66" dur="500" autoRev="1" fill="hold"/>
                                        <p:tgtEl>
                                          <p:spTgt spid="3246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utoUpdateAnimBg="0"/>
      <p:bldP spid="324611" grpId="0" build="allAtOnce"/>
      <p:bldP spid="324638"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algn="r" eaLnBrk="1" hangingPunct="1"/>
            <a:r>
              <a:rPr lang="he-IL" altLang="en-US" smtClean="0">
                <a:solidFill>
                  <a:schemeClr val="hlink"/>
                </a:solidFill>
              </a:rPr>
              <a:t>תרגיל סוגי התפלגויות (4)</a:t>
            </a:r>
            <a:endParaRPr lang="en-US" smtClean="0">
              <a:solidFill>
                <a:schemeClr val="hlink"/>
              </a:solidFill>
            </a:endParaRPr>
          </a:p>
        </p:txBody>
      </p:sp>
      <p:sp>
        <p:nvSpPr>
          <p:cNvPr id="326659" name="Text Box 3"/>
          <p:cNvSpPr txBox="1">
            <a:spLocks noChangeArrowheads="1"/>
          </p:cNvSpPr>
          <p:nvPr/>
        </p:nvSpPr>
        <p:spPr bwMode="auto">
          <a:xfrm>
            <a:off x="1403350" y="1857375"/>
            <a:ext cx="7437438" cy="16160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סימטרית הממוצע שווה 100 מה ניתן לומר על החציון ועל השכיח:</a:t>
            </a:r>
          </a:p>
          <a:p>
            <a:pPr marL="914400" lvl="1" indent="-457200">
              <a:buFontTx/>
              <a:buChar char="•"/>
            </a:pPr>
            <a:r>
              <a:rPr lang="he-IL" sz="2000">
                <a:latin typeface="Times New Roman" pitchFamily="18" charset="0"/>
              </a:rPr>
              <a:t>חציון שווה לממוצע, שכיח לא ניתן לדעת.</a:t>
            </a:r>
            <a:endParaRPr lang="en-US" sz="2000">
              <a:latin typeface="Times New Roman" pitchFamily="18" charset="0"/>
            </a:endParaRPr>
          </a:p>
          <a:p>
            <a:pPr marL="914400" lvl="1" indent="-457200">
              <a:buFontTx/>
              <a:buChar char="•"/>
            </a:pPr>
            <a:r>
              <a:rPr lang="he-IL" sz="2000">
                <a:latin typeface="Times New Roman" pitchFamily="18" charset="0"/>
              </a:rPr>
              <a:t>חציון שווה לממוצע שווה לשכיח.</a:t>
            </a:r>
            <a:endParaRPr lang="en-US" sz="2000">
              <a:latin typeface="Times New Roman" pitchFamily="18" charset="0"/>
            </a:endParaRPr>
          </a:p>
          <a:p>
            <a:pPr marL="914400" lvl="1" indent="-457200">
              <a:buFontTx/>
              <a:buChar char="•"/>
            </a:pPr>
            <a:r>
              <a:rPr lang="he-IL" sz="2000">
                <a:latin typeface="Times New Roman" pitchFamily="18" charset="0"/>
              </a:rPr>
              <a:t>שכיח שווה לממוצע חציון לא ניתן לדעת.</a:t>
            </a:r>
            <a:endParaRPr lang="en-US" sz="2000">
              <a:latin typeface="Times New Roman" pitchFamily="18" charset="0"/>
            </a:endParaRPr>
          </a:p>
          <a:p>
            <a:pPr marL="914400" lvl="1" indent="-457200">
              <a:buFontTx/>
              <a:buChar char="•"/>
            </a:pPr>
            <a:r>
              <a:rPr lang="he-IL" sz="2000">
                <a:latin typeface="Times New Roman" pitchFamily="18" charset="0"/>
              </a:rPr>
              <a:t>לא ניתן לדעת כלום בוודאות, צריך לדעת את סוג ההתפלגות.</a:t>
            </a:r>
            <a:endParaRPr lang="en-US" sz="2000">
              <a:latin typeface="Times New Roman" pitchFamily="18" charset="0"/>
            </a:endParaRPr>
          </a:p>
        </p:txBody>
      </p:sp>
      <p:grpSp>
        <p:nvGrpSpPr>
          <p:cNvPr id="2" name="Group 10"/>
          <p:cNvGrpSpPr>
            <a:grpSpLocks/>
          </p:cNvGrpSpPr>
          <p:nvPr/>
        </p:nvGrpSpPr>
        <p:grpSpPr bwMode="auto">
          <a:xfrm rot="10800000">
            <a:off x="3563938" y="4797425"/>
            <a:ext cx="4338637" cy="1143000"/>
            <a:chOff x="3360" y="3072"/>
            <a:chExt cx="1872" cy="720"/>
          </a:xfrm>
        </p:grpSpPr>
        <p:sp>
          <p:nvSpPr>
            <p:cNvPr id="180255" name="Freeform 1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FF0000"/>
              </a:solidFill>
              <a:miter lim="800000"/>
              <a:headEnd type="none" w="sm" len="sm"/>
              <a:tailEnd type="none" w="sm" len="sm"/>
            </a:ln>
          </p:spPr>
          <p:txBody>
            <a:bodyPr wrap="none"/>
            <a:lstStyle/>
            <a:p>
              <a:endParaRPr lang="he-IL"/>
            </a:p>
          </p:txBody>
        </p:sp>
        <p:sp>
          <p:nvSpPr>
            <p:cNvPr id="180256" name="Freeform 1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FF0000"/>
              </a:solidFill>
              <a:miter lim="800000"/>
              <a:headEnd type="none" w="sm" len="sm"/>
              <a:tailEnd type="none" w="sm" len="sm"/>
            </a:ln>
          </p:spPr>
          <p:txBody>
            <a:bodyPr wrap="none"/>
            <a:lstStyle/>
            <a:p>
              <a:endParaRPr lang="he-IL"/>
            </a:p>
          </p:txBody>
        </p:sp>
      </p:grpSp>
      <p:grpSp>
        <p:nvGrpSpPr>
          <p:cNvPr id="3" name="Group 33"/>
          <p:cNvGrpSpPr>
            <a:grpSpLocks/>
          </p:cNvGrpSpPr>
          <p:nvPr/>
        </p:nvGrpSpPr>
        <p:grpSpPr bwMode="auto">
          <a:xfrm>
            <a:off x="3563938" y="4797425"/>
            <a:ext cx="4338637" cy="1143000"/>
            <a:chOff x="3360" y="3072"/>
            <a:chExt cx="1872" cy="720"/>
          </a:xfrm>
        </p:grpSpPr>
        <p:sp>
          <p:nvSpPr>
            <p:cNvPr id="180253" name="Freeform 34"/>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sp>
          <p:nvSpPr>
            <p:cNvPr id="180254" name="Freeform 35"/>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grpSp>
      <p:grpSp>
        <p:nvGrpSpPr>
          <p:cNvPr id="4" name="Group 38"/>
          <p:cNvGrpSpPr>
            <a:grpSpLocks/>
          </p:cNvGrpSpPr>
          <p:nvPr/>
        </p:nvGrpSpPr>
        <p:grpSpPr bwMode="auto">
          <a:xfrm>
            <a:off x="468313" y="3933825"/>
            <a:ext cx="7546975" cy="2636838"/>
            <a:chOff x="295" y="2478"/>
            <a:chExt cx="4754" cy="1661"/>
          </a:xfrm>
        </p:grpSpPr>
        <p:sp>
          <p:nvSpPr>
            <p:cNvPr id="180231" name="Rectangle 5"/>
            <p:cNvSpPr>
              <a:spLocks noChangeArrowheads="1"/>
            </p:cNvSpPr>
            <p:nvPr/>
          </p:nvSpPr>
          <p:spPr bwMode="auto">
            <a:xfrm>
              <a:off x="2944" y="3899"/>
              <a:ext cx="1401" cy="240"/>
            </a:xfrm>
            <a:prstGeom prst="rect">
              <a:avLst/>
            </a:prstGeom>
            <a:noFill/>
            <a:ln w="9525">
              <a:noFill/>
              <a:miter lim="800000"/>
              <a:headEnd/>
              <a:tailEnd/>
            </a:ln>
          </p:spPr>
          <p:txBody>
            <a:bodyPr wrap="none" anchor="ctr"/>
            <a:lstStyle/>
            <a:p>
              <a:pPr algn="ctr"/>
              <a:r>
                <a:rPr lang="he-IL" sz="1600"/>
                <a:t>ערכים</a:t>
              </a:r>
              <a:endParaRPr lang="en-US" sz="1600"/>
            </a:p>
          </p:txBody>
        </p:sp>
        <p:sp>
          <p:nvSpPr>
            <p:cNvPr id="180232" name="Rectangle 7"/>
            <p:cNvSpPr>
              <a:spLocks noChangeArrowheads="1"/>
            </p:cNvSpPr>
            <p:nvPr/>
          </p:nvSpPr>
          <p:spPr bwMode="auto">
            <a:xfrm>
              <a:off x="295" y="3022"/>
              <a:ext cx="1401"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80233" name="Line 8"/>
            <p:cNvSpPr>
              <a:spLocks noChangeShapeType="1"/>
            </p:cNvSpPr>
            <p:nvPr/>
          </p:nvSpPr>
          <p:spPr bwMode="auto">
            <a:xfrm>
              <a:off x="2106" y="3755"/>
              <a:ext cx="2943" cy="0"/>
            </a:xfrm>
            <a:prstGeom prst="line">
              <a:avLst/>
            </a:prstGeom>
            <a:noFill/>
            <a:ln w="9525">
              <a:solidFill>
                <a:schemeClr val="tx1"/>
              </a:solidFill>
              <a:miter lim="800000"/>
              <a:headEnd/>
              <a:tailEnd type="triangle" w="med" len="med"/>
            </a:ln>
          </p:spPr>
          <p:txBody>
            <a:bodyPr wrap="none"/>
            <a:lstStyle/>
            <a:p>
              <a:endParaRPr lang="he-IL"/>
            </a:p>
          </p:txBody>
        </p:sp>
        <p:sp>
          <p:nvSpPr>
            <p:cNvPr id="180234" name="Line 9"/>
            <p:cNvSpPr>
              <a:spLocks noChangeShapeType="1"/>
            </p:cNvSpPr>
            <p:nvPr/>
          </p:nvSpPr>
          <p:spPr bwMode="auto">
            <a:xfrm>
              <a:off x="2106" y="2699"/>
              <a:ext cx="0" cy="1056"/>
            </a:xfrm>
            <a:prstGeom prst="line">
              <a:avLst/>
            </a:prstGeom>
            <a:noFill/>
            <a:ln w="9525">
              <a:solidFill>
                <a:schemeClr val="tx1"/>
              </a:solidFill>
              <a:miter lim="800000"/>
              <a:headEnd type="triangle" w="med" len="med"/>
              <a:tailEnd type="oval" w="med" len="med"/>
            </a:ln>
          </p:spPr>
          <p:txBody>
            <a:bodyPr wrap="none"/>
            <a:lstStyle/>
            <a:p>
              <a:endParaRPr lang="he-IL"/>
            </a:p>
          </p:txBody>
        </p:sp>
        <p:sp>
          <p:nvSpPr>
            <p:cNvPr id="180235" name="Rectangle 13"/>
            <p:cNvSpPr>
              <a:spLocks noChangeArrowheads="1"/>
            </p:cNvSpPr>
            <p:nvPr/>
          </p:nvSpPr>
          <p:spPr bwMode="auto">
            <a:xfrm>
              <a:off x="1686" y="2705"/>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80236" name="Rectangle 14"/>
            <p:cNvSpPr>
              <a:spLocks noChangeArrowheads="1"/>
            </p:cNvSpPr>
            <p:nvPr/>
          </p:nvSpPr>
          <p:spPr bwMode="auto">
            <a:xfrm>
              <a:off x="1686" y="2886"/>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80237" name="Rectangle 15"/>
            <p:cNvSpPr>
              <a:spLocks noChangeArrowheads="1"/>
            </p:cNvSpPr>
            <p:nvPr/>
          </p:nvSpPr>
          <p:spPr bwMode="auto">
            <a:xfrm>
              <a:off x="1686" y="3068"/>
              <a:ext cx="331"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80238" name="Rectangle 16"/>
            <p:cNvSpPr>
              <a:spLocks noChangeArrowheads="1"/>
            </p:cNvSpPr>
            <p:nvPr/>
          </p:nvSpPr>
          <p:spPr bwMode="auto">
            <a:xfrm>
              <a:off x="1686" y="3249"/>
              <a:ext cx="331"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80239" name="Rectangle 17"/>
            <p:cNvSpPr>
              <a:spLocks noChangeArrowheads="1"/>
            </p:cNvSpPr>
            <p:nvPr/>
          </p:nvSpPr>
          <p:spPr bwMode="auto">
            <a:xfrm>
              <a:off x="1686" y="3431"/>
              <a:ext cx="331"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80240" name="Rectangle 18"/>
            <p:cNvSpPr>
              <a:spLocks noChangeArrowheads="1"/>
            </p:cNvSpPr>
            <p:nvPr/>
          </p:nvSpPr>
          <p:spPr bwMode="auto">
            <a:xfrm>
              <a:off x="1686" y="3612"/>
              <a:ext cx="331" cy="136"/>
            </a:xfrm>
            <a:prstGeom prst="rect">
              <a:avLst/>
            </a:prstGeom>
            <a:noFill/>
            <a:ln w="9525">
              <a:noFill/>
              <a:miter lim="800000"/>
              <a:headEnd/>
              <a:tailEnd/>
            </a:ln>
          </p:spPr>
          <p:txBody>
            <a:bodyPr wrap="none" anchor="ctr"/>
            <a:lstStyle/>
            <a:p>
              <a:pPr algn="ctr"/>
              <a:r>
                <a:rPr lang="he-IL" sz="1400"/>
                <a:t>0</a:t>
              </a:r>
              <a:endParaRPr lang="en-US" sz="1400"/>
            </a:p>
          </p:txBody>
        </p:sp>
        <p:sp>
          <p:nvSpPr>
            <p:cNvPr id="180241" name="Rectangle 19"/>
            <p:cNvSpPr>
              <a:spLocks noChangeArrowheads="1"/>
            </p:cNvSpPr>
            <p:nvPr/>
          </p:nvSpPr>
          <p:spPr bwMode="auto">
            <a:xfrm>
              <a:off x="2109" y="3748"/>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80242" name="Rectangle 20"/>
            <p:cNvSpPr>
              <a:spLocks noChangeArrowheads="1"/>
            </p:cNvSpPr>
            <p:nvPr/>
          </p:nvSpPr>
          <p:spPr bwMode="auto">
            <a:xfrm>
              <a:off x="2699" y="3748"/>
              <a:ext cx="331" cy="136"/>
            </a:xfrm>
            <a:prstGeom prst="rect">
              <a:avLst/>
            </a:prstGeom>
            <a:noFill/>
            <a:ln w="9525">
              <a:noFill/>
              <a:miter lim="800000"/>
              <a:headEnd/>
              <a:tailEnd/>
            </a:ln>
          </p:spPr>
          <p:txBody>
            <a:bodyPr wrap="none" anchor="ctr"/>
            <a:lstStyle/>
            <a:p>
              <a:pPr algn="ctr"/>
              <a:r>
                <a:rPr lang="he-IL" sz="1400"/>
                <a:t>90</a:t>
              </a:r>
              <a:endParaRPr lang="en-US" sz="1400"/>
            </a:p>
          </p:txBody>
        </p:sp>
        <p:sp>
          <p:nvSpPr>
            <p:cNvPr id="180243" name="Rectangle 21"/>
            <p:cNvSpPr>
              <a:spLocks noChangeArrowheads="1"/>
            </p:cNvSpPr>
            <p:nvPr/>
          </p:nvSpPr>
          <p:spPr bwMode="auto">
            <a:xfrm>
              <a:off x="3424" y="3748"/>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80244" name="Rectangle 22"/>
            <p:cNvSpPr>
              <a:spLocks noChangeArrowheads="1"/>
            </p:cNvSpPr>
            <p:nvPr/>
          </p:nvSpPr>
          <p:spPr bwMode="auto">
            <a:xfrm>
              <a:off x="4694" y="3748"/>
              <a:ext cx="331" cy="136"/>
            </a:xfrm>
            <a:prstGeom prst="rect">
              <a:avLst/>
            </a:prstGeom>
            <a:noFill/>
            <a:ln w="9525">
              <a:noFill/>
              <a:miter lim="800000"/>
              <a:headEnd/>
              <a:tailEnd/>
            </a:ln>
          </p:spPr>
          <p:txBody>
            <a:bodyPr wrap="none" anchor="ctr"/>
            <a:lstStyle/>
            <a:p>
              <a:pPr algn="ctr"/>
              <a:r>
                <a:rPr lang="he-IL" sz="1400"/>
                <a:t>120</a:t>
              </a:r>
              <a:endParaRPr lang="en-US" sz="1400"/>
            </a:p>
          </p:txBody>
        </p:sp>
        <p:sp>
          <p:nvSpPr>
            <p:cNvPr id="180245" name="Rectangle 23"/>
            <p:cNvSpPr>
              <a:spLocks noChangeArrowheads="1"/>
            </p:cNvSpPr>
            <p:nvPr/>
          </p:nvSpPr>
          <p:spPr bwMode="auto">
            <a:xfrm>
              <a:off x="4150" y="3748"/>
              <a:ext cx="332" cy="136"/>
            </a:xfrm>
            <a:prstGeom prst="rect">
              <a:avLst/>
            </a:prstGeom>
            <a:noFill/>
            <a:ln w="9525">
              <a:noFill/>
              <a:miter lim="800000"/>
              <a:headEnd/>
              <a:tailEnd/>
            </a:ln>
          </p:spPr>
          <p:txBody>
            <a:bodyPr wrap="none" anchor="ctr"/>
            <a:lstStyle/>
            <a:p>
              <a:pPr algn="ctr"/>
              <a:r>
                <a:rPr lang="he-IL" sz="1400"/>
                <a:t>110</a:t>
              </a:r>
              <a:endParaRPr lang="en-US" sz="1400"/>
            </a:p>
          </p:txBody>
        </p:sp>
        <p:sp>
          <p:nvSpPr>
            <p:cNvPr id="180246" name="Line 24"/>
            <p:cNvSpPr>
              <a:spLocks noChangeShapeType="1"/>
            </p:cNvSpPr>
            <p:nvPr/>
          </p:nvSpPr>
          <p:spPr bwMode="auto">
            <a:xfrm>
              <a:off x="3605" y="2795"/>
              <a:ext cx="0" cy="953"/>
            </a:xfrm>
            <a:prstGeom prst="line">
              <a:avLst/>
            </a:prstGeom>
            <a:noFill/>
            <a:ln w="25400">
              <a:solidFill>
                <a:schemeClr val="tx1"/>
              </a:solidFill>
              <a:miter lim="800000"/>
              <a:headEnd/>
              <a:tailEnd/>
            </a:ln>
          </p:spPr>
          <p:txBody>
            <a:bodyPr wrap="none"/>
            <a:lstStyle/>
            <a:p>
              <a:endParaRPr lang="he-IL"/>
            </a:p>
          </p:txBody>
        </p:sp>
        <p:sp>
          <p:nvSpPr>
            <p:cNvPr id="180247" name="Line 25"/>
            <p:cNvSpPr>
              <a:spLocks noChangeShapeType="1"/>
            </p:cNvSpPr>
            <p:nvPr/>
          </p:nvSpPr>
          <p:spPr bwMode="auto">
            <a:xfrm flipV="1">
              <a:off x="2245" y="3475"/>
              <a:ext cx="0" cy="272"/>
            </a:xfrm>
            <a:prstGeom prst="line">
              <a:avLst/>
            </a:prstGeom>
            <a:noFill/>
            <a:ln w="9525">
              <a:solidFill>
                <a:schemeClr val="tx1"/>
              </a:solidFill>
              <a:miter lim="800000"/>
              <a:headEnd/>
              <a:tailEnd/>
            </a:ln>
          </p:spPr>
          <p:txBody>
            <a:bodyPr wrap="none"/>
            <a:lstStyle/>
            <a:p>
              <a:endParaRPr lang="he-IL"/>
            </a:p>
          </p:txBody>
        </p:sp>
        <p:sp>
          <p:nvSpPr>
            <p:cNvPr id="180248" name="Line 26"/>
            <p:cNvSpPr>
              <a:spLocks noChangeShapeType="1"/>
            </p:cNvSpPr>
            <p:nvPr/>
          </p:nvSpPr>
          <p:spPr bwMode="auto">
            <a:xfrm flipV="1">
              <a:off x="4967" y="3430"/>
              <a:ext cx="0" cy="272"/>
            </a:xfrm>
            <a:prstGeom prst="line">
              <a:avLst/>
            </a:prstGeom>
            <a:noFill/>
            <a:ln w="9525">
              <a:solidFill>
                <a:schemeClr val="tx1"/>
              </a:solidFill>
              <a:miter lim="800000"/>
              <a:headEnd/>
              <a:tailEnd/>
            </a:ln>
          </p:spPr>
          <p:txBody>
            <a:bodyPr wrap="none"/>
            <a:lstStyle/>
            <a:p>
              <a:endParaRPr lang="he-IL"/>
            </a:p>
          </p:txBody>
        </p:sp>
        <p:sp>
          <p:nvSpPr>
            <p:cNvPr id="180249" name="Rectangle 27"/>
            <p:cNvSpPr>
              <a:spLocks noChangeArrowheads="1"/>
            </p:cNvSpPr>
            <p:nvPr/>
          </p:nvSpPr>
          <p:spPr bwMode="auto">
            <a:xfrm>
              <a:off x="2744" y="2478"/>
              <a:ext cx="331" cy="182"/>
            </a:xfrm>
            <a:prstGeom prst="rect">
              <a:avLst/>
            </a:prstGeom>
            <a:noFill/>
            <a:ln w="9525">
              <a:noFill/>
              <a:miter lim="800000"/>
              <a:headEnd/>
              <a:tailEnd/>
            </a:ln>
          </p:spPr>
          <p:txBody>
            <a:bodyPr wrap="none" anchor="ctr"/>
            <a:lstStyle/>
            <a:p>
              <a:pPr algn="ctr"/>
              <a:r>
                <a:rPr lang="en-US" sz="1800"/>
                <a:t>f(1)</a:t>
              </a:r>
            </a:p>
          </p:txBody>
        </p:sp>
        <p:sp>
          <p:nvSpPr>
            <p:cNvPr id="180250" name="Rectangle 28"/>
            <p:cNvSpPr>
              <a:spLocks noChangeArrowheads="1"/>
            </p:cNvSpPr>
            <p:nvPr/>
          </p:nvSpPr>
          <p:spPr bwMode="auto">
            <a:xfrm>
              <a:off x="4150" y="2478"/>
              <a:ext cx="332" cy="182"/>
            </a:xfrm>
            <a:prstGeom prst="rect">
              <a:avLst/>
            </a:prstGeom>
            <a:noFill/>
            <a:ln w="9525">
              <a:noFill/>
              <a:miter lim="800000"/>
              <a:headEnd/>
              <a:tailEnd/>
            </a:ln>
          </p:spPr>
          <p:txBody>
            <a:bodyPr wrap="none" anchor="ctr"/>
            <a:lstStyle/>
            <a:p>
              <a:pPr algn="ctr"/>
              <a:r>
                <a:rPr lang="en-US" sz="1800"/>
                <a:t>f(2)</a:t>
              </a:r>
            </a:p>
          </p:txBody>
        </p:sp>
        <p:sp>
          <p:nvSpPr>
            <p:cNvPr id="180251" name="AutoShape 29"/>
            <p:cNvSpPr>
              <a:spLocks/>
            </p:cNvSpPr>
            <p:nvPr/>
          </p:nvSpPr>
          <p:spPr bwMode="auto">
            <a:xfrm rot="-5400000">
              <a:off x="4252" y="2080"/>
              <a:ext cx="136" cy="1294"/>
            </a:xfrm>
            <a:prstGeom prst="rightBrace">
              <a:avLst>
                <a:gd name="adj1" fmla="val 79289"/>
                <a:gd name="adj2" fmla="val 50000"/>
              </a:avLst>
            </a:prstGeom>
            <a:noFill/>
            <a:ln w="9525">
              <a:solidFill>
                <a:schemeClr val="tx1"/>
              </a:solidFill>
              <a:miter lim="800000"/>
              <a:headEnd/>
              <a:tailEnd/>
            </a:ln>
          </p:spPr>
          <p:txBody>
            <a:bodyPr wrap="none" anchor="ctr"/>
            <a:lstStyle/>
            <a:p>
              <a:endParaRPr lang="he-IL"/>
            </a:p>
          </p:txBody>
        </p:sp>
        <p:sp>
          <p:nvSpPr>
            <p:cNvPr id="180252" name="AutoShape 36"/>
            <p:cNvSpPr>
              <a:spLocks/>
            </p:cNvSpPr>
            <p:nvPr/>
          </p:nvSpPr>
          <p:spPr bwMode="auto">
            <a:xfrm rot="-5400000">
              <a:off x="2824" y="2080"/>
              <a:ext cx="136" cy="1294"/>
            </a:xfrm>
            <a:prstGeom prst="rightBrace">
              <a:avLst>
                <a:gd name="adj1" fmla="val 79289"/>
                <a:gd name="adj2" fmla="val 50000"/>
              </a:avLst>
            </a:prstGeom>
            <a:noFill/>
            <a:ln w="9525">
              <a:solidFill>
                <a:schemeClr val="tx1"/>
              </a:solidFill>
              <a:miter lim="800000"/>
              <a:headEnd/>
              <a:tailEnd/>
            </a:ln>
          </p:spPr>
          <p:txBody>
            <a:bodyPr wrap="none" anchor="ctr"/>
            <a:lstStyle/>
            <a:p>
              <a:endParaRPr lang="he-IL"/>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6658"/>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326659">
                                            <p:txEl>
                                              <p:pRg st="0" end="0"/>
                                            </p:txEl>
                                          </p:spTgt>
                                        </p:tgtEl>
                                        <p:attrNameLst>
                                          <p:attrName>style.visibility</p:attrName>
                                        </p:attrNameLst>
                                      </p:cBhvr>
                                      <p:to>
                                        <p:strVal val="visible"/>
                                      </p:to>
                                    </p:set>
                                    <p:anim calcmode="lin" valueType="num">
                                      <p:cBhvr>
                                        <p:cTn id="10" dur="1000" fill="hold"/>
                                        <p:tgtEl>
                                          <p:spTgt spid="326659">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326659">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26659">
                                            <p:txEl>
                                              <p:pRg st="0" end="0"/>
                                            </p:txEl>
                                          </p:spTgt>
                                        </p:tgtEl>
                                      </p:cBhvr>
                                    </p:animEffect>
                                  </p:childTnLst>
                                </p:cTn>
                              </p:par>
                              <p:par>
                                <p:cTn id="13" presetID="55" presetClass="entr" presetSubtype="0" fill="hold" grpId="0" nodeType="withEffect">
                                  <p:stCondLst>
                                    <p:cond delay="0"/>
                                  </p:stCondLst>
                                  <p:iterate type="lt">
                                    <p:tmPct val="0"/>
                                  </p:iterate>
                                  <p:childTnLst>
                                    <p:set>
                                      <p:cBhvr>
                                        <p:cTn id="14" dur="1" fill="hold">
                                          <p:stCondLst>
                                            <p:cond delay="0"/>
                                          </p:stCondLst>
                                        </p:cTn>
                                        <p:tgtEl>
                                          <p:spTgt spid="326659">
                                            <p:txEl>
                                              <p:pRg st="1" end="1"/>
                                            </p:txEl>
                                          </p:spTgt>
                                        </p:tgtEl>
                                        <p:attrNameLst>
                                          <p:attrName>style.visibility</p:attrName>
                                        </p:attrNameLst>
                                      </p:cBhvr>
                                      <p:to>
                                        <p:strVal val="visible"/>
                                      </p:to>
                                    </p:set>
                                    <p:anim calcmode="lin" valueType="num">
                                      <p:cBhvr>
                                        <p:cTn id="15" dur="1000" fill="hold"/>
                                        <p:tgtEl>
                                          <p:spTgt spid="326659">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26659">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26659">
                                            <p:txEl>
                                              <p:pRg st="1" end="1"/>
                                            </p:txEl>
                                          </p:spTgt>
                                        </p:tgtEl>
                                      </p:cBhvr>
                                    </p:animEffect>
                                  </p:childTnLst>
                                </p:cTn>
                              </p:par>
                              <p:par>
                                <p:cTn id="18" presetID="55" presetClass="entr" presetSubtype="0" fill="hold" grpId="0" nodeType="withEffect">
                                  <p:stCondLst>
                                    <p:cond delay="0"/>
                                  </p:stCondLst>
                                  <p:iterate type="lt">
                                    <p:tmPct val="0"/>
                                  </p:iterate>
                                  <p:childTnLst>
                                    <p:set>
                                      <p:cBhvr>
                                        <p:cTn id="19" dur="1" fill="hold">
                                          <p:stCondLst>
                                            <p:cond delay="0"/>
                                          </p:stCondLst>
                                        </p:cTn>
                                        <p:tgtEl>
                                          <p:spTgt spid="326659">
                                            <p:txEl>
                                              <p:pRg st="2" end="2"/>
                                            </p:txEl>
                                          </p:spTgt>
                                        </p:tgtEl>
                                        <p:attrNameLst>
                                          <p:attrName>style.visibility</p:attrName>
                                        </p:attrNameLst>
                                      </p:cBhvr>
                                      <p:to>
                                        <p:strVal val="visible"/>
                                      </p:to>
                                    </p:set>
                                    <p:anim calcmode="lin" valueType="num">
                                      <p:cBhvr>
                                        <p:cTn id="20" dur="1000" fill="hold"/>
                                        <p:tgtEl>
                                          <p:spTgt spid="326659">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26659">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26659">
                                            <p:txEl>
                                              <p:pRg st="2" end="2"/>
                                            </p:txEl>
                                          </p:spTgt>
                                        </p:tgtEl>
                                      </p:cBhvr>
                                    </p:animEffect>
                                  </p:childTnLst>
                                </p:cTn>
                              </p:par>
                              <p:par>
                                <p:cTn id="23" presetID="55" presetClass="entr" presetSubtype="0" fill="hold" grpId="0" nodeType="withEffect">
                                  <p:stCondLst>
                                    <p:cond delay="0"/>
                                  </p:stCondLst>
                                  <p:iterate type="lt">
                                    <p:tmPct val="0"/>
                                  </p:iterate>
                                  <p:childTnLst>
                                    <p:set>
                                      <p:cBhvr>
                                        <p:cTn id="24" dur="1" fill="hold">
                                          <p:stCondLst>
                                            <p:cond delay="0"/>
                                          </p:stCondLst>
                                        </p:cTn>
                                        <p:tgtEl>
                                          <p:spTgt spid="326659">
                                            <p:txEl>
                                              <p:pRg st="3" end="3"/>
                                            </p:txEl>
                                          </p:spTgt>
                                        </p:tgtEl>
                                        <p:attrNameLst>
                                          <p:attrName>style.visibility</p:attrName>
                                        </p:attrNameLst>
                                      </p:cBhvr>
                                      <p:to>
                                        <p:strVal val="visible"/>
                                      </p:to>
                                    </p:set>
                                    <p:anim calcmode="lin" valueType="num">
                                      <p:cBhvr>
                                        <p:cTn id="25" dur="1000" fill="hold"/>
                                        <p:tgtEl>
                                          <p:spTgt spid="32665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2665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26659">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326659">
                                            <p:txEl>
                                              <p:pRg st="4" end="4"/>
                                            </p:txEl>
                                          </p:spTgt>
                                        </p:tgtEl>
                                        <p:attrNameLst>
                                          <p:attrName>style.visibility</p:attrName>
                                        </p:attrNameLst>
                                      </p:cBhvr>
                                      <p:to>
                                        <p:strVal val="visible"/>
                                      </p:to>
                                    </p:set>
                                    <p:anim calcmode="lin" valueType="num">
                                      <p:cBhvr>
                                        <p:cTn id="30" dur="1000" fill="hold"/>
                                        <p:tgtEl>
                                          <p:spTgt spid="326659">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326659">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326659">
                                            <p:txEl>
                                              <p:pRg st="4" end="4"/>
                                            </p:txEl>
                                          </p:spTgt>
                                        </p:tgtEl>
                                      </p:cBhvr>
                                    </p:animEffect>
                                  </p:childTnLst>
                                </p:cTn>
                              </p:par>
                            </p:childTnLst>
                          </p:cTn>
                        </p:par>
                        <p:par>
                          <p:cTn id="33" fill="hold">
                            <p:stCondLst>
                              <p:cond delay="1500"/>
                            </p:stCondLst>
                            <p:childTnLst>
                              <p:par>
                                <p:cTn id="34" presetID="53"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strVal val="#ppt_w+.3"/>
                                          </p:val>
                                        </p:tav>
                                        <p:tav tm="100000">
                                          <p:val>
                                            <p:strVal val="#ppt_w"/>
                                          </p:val>
                                        </p:tav>
                                      </p:tavLst>
                                    </p:anim>
                                    <p:anim calcmode="lin" valueType="num">
                                      <p:cBhvr>
                                        <p:cTn id="44" dur="3000" fill="hold"/>
                                        <p:tgtEl>
                                          <p:spTgt spid="3"/>
                                        </p:tgtEl>
                                        <p:attrNameLst>
                                          <p:attrName>ppt_h</p:attrName>
                                        </p:attrNameLst>
                                      </p:cBhvr>
                                      <p:tavLst>
                                        <p:tav tm="0">
                                          <p:val>
                                            <p:strVal val="#ppt_h"/>
                                          </p:val>
                                        </p:tav>
                                        <p:tav tm="100000">
                                          <p:val>
                                            <p:strVal val="#ppt_h"/>
                                          </p:val>
                                        </p:tav>
                                      </p:tavLst>
                                    </p:anim>
                                    <p:animEffect transition="in" filter="fade">
                                      <p:cBhvr>
                                        <p:cTn id="45" dur="3000"/>
                                        <p:tgtEl>
                                          <p:spTgt spid="3"/>
                                        </p:tgtEl>
                                      </p:cBhvr>
                                    </p:animEffect>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3000" fill="hold"/>
                                        <p:tgtEl>
                                          <p:spTgt spid="2"/>
                                        </p:tgtEl>
                                        <p:attrNameLst>
                                          <p:attrName>ppt_w</p:attrName>
                                        </p:attrNameLst>
                                      </p:cBhvr>
                                      <p:tavLst>
                                        <p:tav tm="0">
                                          <p:val>
                                            <p:fltVal val="0"/>
                                          </p:val>
                                        </p:tav>
                                        <p:tav tm="100000">
                                          <p:val>
                                            <p:strVal val="#ppt_w"/>
                                          </p:val>
                                        </p:tav>
                                      </p:tavLst>
                                    </p:anim>
                                    <p:anim calcmode="lin" valueType="num">
                                      <p:cBhvr>
                                        <p:cTn id="50" dur="3000" fill="hold"/>
                                        <p:tgtEl>
                                          <p:spTgt spid="2"/>
                                        </p:tgtEl>
                                        <p:attrNameLst>
                                          <p:attrName>ppt_h</p:attrName>
                                        </p:attrNameLst>
                                      </p:cBhvr>
                                      <p:tavLst>
                                        <p:tav tm="0">
                                          <p:val>
                                            <p:fltVal val="0"/>
                                          </p:val>
                                        </p:tav>
                                        <p:tav tm="100000">
                                          <p:val>
                                            <p:strVal val="#ppt_h"/>
                                          </p:val>
                                        </p:tav>
                                      </p:tavLst>
                                    </p:anim>
                                    <p:anim calcmode="lin" valueType="num">
                                      <p:cBhvr>
                                        <p:cTn id="51" dur="3000" fill="hold"/>
                                        <p:tgtEl>
                                          <p:spTgt spid="2"/>
                                        </p:tgtEl>
                                        <p:attrNameLst>
                                          <p:attrName>style.rotation</p:attrName>
                                        </p:attrNameLst>
                                      </p:cBhvr>
                                      <p:tavLst>
                                        <p:tav tm="0">
                                          <p:val>
                                            <p:fltVal val="360"/>
                                          </p:val>
                                        </p:tav>
                                        <p:tav tm="100000">
                                          <p:val>
                                            <p:fltVal val="0"/>
                                          </p:val>
                                        </p:tav>
                                      </p:tavLst>
                                    </p:anim>
                                    <p:animEffect transition="in" filter="fade">
                                      <p:cBhvr>
                                        <p:cTn id="52" dur="3000"/>
                                        <p:tgtEl>
                                          <p:spTgt spid="2"/>
                                        </p:tgtEl>
                                      </p:cBhvr>
                                    </p:animEffect>
                                  </p:childTnLst>
                                </p:cTn>
                              </p:par>
                            </p:childTnLst>
                          </p:cTn>
                        </p:par>
                        <p:par>
                          <p:cTn id="53" fill="hold">
                            <p:stCondLst>
                              <p:cond delay="6000"/>
                            </p:stCondLst>
                            <p:childTnLst>
                              <p:par>
                                <p:cTn id="54" presetID="20" presetClass="emph" presetSubtype="0" fill="hold" nodeType="afterEffect">
                                  <p:stCondLst>
                                    <p:cond delay="0"/>
                                  </p:stCondLst>
                                  <p:iterate type="lt">
                                    <p:tmPct val="10000"/>
                                  </p:iterate>
                                  <p:childTnLst>
                                    <p:set>
                                      <p:cBhvr override="childStyle">
                                        <p:cTn id="55" dur="500" autoRev="1" fill="hold"/>
                                        <p:tgtEl>
                                          <p:spTgt spid="326659">
                                            <p:txEl>
                                              <p:pRg st="1" end="1"/>
                                            </p:txEl>
                                          </p:spTgt>
                                        </p:tgtEl>
                                        <p:attrNameLst>
                                          <p:attrName>style.color</p:attrName>
                                        </p:attrNameLst>
                                      </p:cBhvr>
                                      <p:to>
                                        <p:clrVal>
                                          <a:schemeClr val="accent2"/>
                                        </p:clrVal>
                                      </p:to>
                                    </p:set>
                                    <p:set>
                                      <p:cBhvr>
                                        <p:cTn id="56" dur="500" autoRev="1" fill="hold"/>
                                        <p:tgtEl>
                                          <p:spTgt spid="326659">
                                            <p:txEl>
                                              <p:pRg st="1" end="1"/>
                                            </p:txEl>
                                          </p:spTgt>
                                        </p:tgtEl>
                                        <p:attrNameLst>
                                          <p:attrName>fillcolor</p:attrName>
                                        </p:attrNameLst>
                                      </p:cBhvr>
                                      <p:to>
                                        <p:clrVal>
                                          <a:schemeClr val="accent2"/>
                                        </p:clrVal>
                                      </p:to>
                                    </p:set>
                                    <p:set>
                                      <p:cBhvr>
                                        <p:cTn id="57" dur="500" autoRev="1" fill="hold"/>
                                        <p:tgtEl>
                                          <p:spTgt spid="3266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utoUpdateAnimBg="0"/>
      <p:bldP spid="326659" grpId="0" build="allAtOnce"/>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r" eaLnBrk="1" hangingPunct="1"/>
            <a:r>
              <a:rPr lang="he-IL" smtClean="0"/>
              <a:t>מדדי מרכז</a:t>
            </a:r>
            <a:endParaRPr lang="en-US" smtClean="0"/>
          </a:p>
        </p:txBody>
      </p:sp>
      <p:sp>
        <p:nvSpPr>
          <p:cNvPr id="256003" name="Rectangle 3"/>
          <p:cNvSpPr>
            <a:spLocks noGrp="1" noChangeArrowheads="1"/>
          </p:cNvSpPr>
          <p:nvPr>
            <p:ph type="body" idx="1"/>
          </p:nvPr>
        </p:nvSpPr>
        <p:spPr>
          <a:xfrm>
            <a:off x="468313" y="1916113"/>
            <a:ext cx="8486775" cy="4941887"/>
          </a:xfrm>
        </p:spPr>
        <p:txBody>
          <a:bodyPr/>
          <a:lstStyle/>
          <a:p>
            <a:pPr eaLnBrk="1" hangingPunct="1">
              <a:lnSpc>
                <a:spcPct val="85000"/>
              </a:lnSpc>
            </a:pPr>
            <a:r>
              <a:rPr lang="he-IL" sz="2000" smtClean="0"/>
              <a:t>שכיח</a:t>
            </a:r>
          </a:p>
          <a:p>
            <a:pPr lvl="1" eaLnBrk="1" hangingPunct="1">
              <a:lnSpc>
                <a:spcPct val="85000"/>
              </a:lnSpc>
            </a:pPr>
            <a:r>
              <a:rPr lang="he-IL" sz="1800" smtClean="0"/>
              <a:t>הערך בעל השכיחות הרבה יותר (לכתוב את הערך לא את השכיחות).</a:t>
            </a:r>
          </a:p>
          <a:p>
            <a:pPr lvl="1" eaLnBrk="1" hangingPunct="1">
              <a:lnSpc>
                <a:spcPct val="85000"/>
              </a:lnSpc>
            </a:pPr>
            <a:r>
              <a:rPr lang="he-IL" sz="1800" smtClean="0"/>
              <a:t>חישוב: </a:t>
            </a:r>
          </a:p>
          <a:p>
            <a:pPr lvl="2" eaLnBrk="1" hangingPunct="1">
              <a:lnSpc>
                <a:spcPct val="85000"/>
              </a:lnSpc>
            </a:pPr>
            <a:r>
              <a:rPr lang="he-IL" sz="1600" smtClean="0"/>
              <a:t>רוחב קבוצה שווה - הערך בעל השכיחות הרבה יותר .</a:t>
            </a:r>
          </a:p>
          <a:p>
            <a:pPr lvl="2" eaLnBrk="1" hangingPunct="1">
              <a:lnSpc>
                <a:spcPct val="85000"/>
              </a:lnSpc>
            </a:pPr>
            <a:r>
              <a:rPr lang="he-IL" sz="1600" smtClean="0"/>
              <a:t>רוחב קבוצה משתנה – הערך בעל הצפיפות הרבה יותר </a:t>
            </a:r>
            <a:r>
              <a:rPr lang="en-US" sz="1600" smtClean="0"/>
              <a:t>(d)</a:t>
            </a:r>
            <a:r>
              <a:rPr lang="he-IL" sz="1600" smtClean="0"/>
              <a:t>. </a:t>
            </a:r>
          </a:p>
          <a:p>
            <a:pPr eaLnBrk="1" hangingPunct="1">
              <a:lnSpc>
                <a:spcPct val="85000"/>
              </a:lnSpc>
            </a:pPr>
            <a:r>
              <a:rPr lang="he-IL" sz="2000" smtClean="0"/>
              <a:t>חציון</a:t>
            </a:r>
          </a:p>
          <a:p>
            <a:pPr lvl="1" eaLnBrk="1" hangingPunct="1">
              <a:lnSpc>
                <a:spcPct val="85000"/>
              </a:lnSpc>
            </a:pPr>
            <a:r>
              <a:rPr lang="he-IL" sz="1800" smtClean="0"/>
              <a:t>הערך שמחצית המקרים קטנים ממנו ומחצית גדולים ממנו.</a:t>
            </a:r>
          </a:p>
          <a:p>
            <a:pPr lvl="1" eaLnBrk="1" hangingPunct="1">
              <a:lnSpc>
                <a:spcPct val="85000"/>
              </a:lnSpc>
            </a:pPr>
            <a:r>
              <a:rPr lang="he-IL" sz="1800" smtClean="0"/>
              <a:t>חישוב: </a:t>
            </a:r>
          </a:p>
          <a:p>
            <a:pPr lvl="2" eaLnBrk="1" hangingPunct="1">
              <a:lnSpc>
                <a:spcPct val="85000"/>
              </a:lnSpc>
            </a:pPr>
            <a:r>
              <a:rPr lang="he-IL" sz="1600" smtClean="0"/>
              <a:t>בטבלת שכיחויות מציאת קבוצת החציון ואח"כ ע"פ נוסחה </a:t>
            </a:r>
            <a:r>
              <a:rPr lang="en-US" sz="2000" smtClean="0"/>
              <a:t>M</a:t>
            </a:r>
            <a:r>
              <a:rPr lang="en-US" sz="1800" smtClean="0"/>
              <a:t>e</a:t>
            </a:r>
            <a:r>
              <a:rPr lang="en-US" sz="1600" smtClean="0"/>
              <a:t> </a:t>
            </a:r>
            <a:r>
              <a:rPr lang="en-US" sz="2000" smtClean="0"/>
              <a:t>= L + l/f * (n/2 – F)</a:t>
            </a:r>
            <a:endParaRPr lang="he-IL" sz="1600" smtClean="0"/>
          </a:p>
          <a:p>
            <a:pPr lvl="2" eaLnBrk="1" hangingPunct="1">
              <a:lnSpc>
                <a:spcPct val="85000"/>
              </a:lnSpc>
            </a:pPr>
            <a:r>
              <a:rPr lang="he-IL" sz="1600" smtClean="0"/>
              <a:t>נתונים גולמית – סידור מקטן לגדול ומציאת ערכו של המקרה החציוני. </a:t>
            </a:r>
          </a:p>
          <a:p>
            <a:pPr eaLnBrk="1" hangingPunct="1">
              <a:lnSpc>
                <a:spcPct val="85000"/>
              </a:lnSpc>
            </a:pPr>
            <a:r>
              <a:rPr lang="he-IL" sz="2000" smtClean="0"/>
              <a:t>ממוצע</a:t>
            </a:r>
          </a:p>
          <a:p>
            <a:pPr lvl="1" eaLnBrk="1" hangingPunct="1">
              <a:lnSpc>
                <a:spcPct val="85000"/>
              </a:lnSpc>
            </a:pPr>
            <a:r>
              <a:rPr lang="he-IL" sz="1800" smtClean="0"/>
              <a:t>סכום הערכים חלקי מספר המקרים.</a:t>
            </a:r>
          </a:p>
          <a:p>
            <a:pPr lvl="1" eaLnBrk="1" hangingPunct="1">
              <a:lnSpc>
                <a:spcPct val="85000"/>
              </a:lnSpc>
            </a:pPr>
            <a:r>
              <a:rPr lang="he-IL" sz="1800" smtClean="0"/>
              <a:t>חישוב בטבלת שכיחויות: סיכום (ערך [אמצע קבוצה] * שכיחות) לחלק בסה"כ השכיחות.</a:t>
            </a:r>
          </a:p>
          <a:p>
            <a:pPr eaLnBrk="1" hangingPunct="1">
              <a:lnSpc>
                <a:spcPct val="85000"/>
              </a:lnSpc>
            </a:pPr>
            <a:r>
              <a:rPr lang="he-IL" sz="2000" smtClean="0"/>
              <a:t>מדדי מרכז - טרנספורמציה ליניארית</a:t>
            </a:r>
          </a:p>
          <a:p>
            <a:pPr lvl="1" algn="just" eaLnBrk="1" hangingPunct="1">
              <a:lnSpc>
                <a:spcPct val="85000"/>
              </a:lnSpc>
            </a:pPr>
            <a:r>
              <a:rPr lang="he-IL" sz="1400" b="1" smtClean="0"/>
              <a:t>הוספה</a:t>
            </a:r>
            <a:r>
              <a:rPr lang="he-IL" sz="1400" smtClean="0"/>
              <a:t> (או הפחתה) בקבוע של כל ערכי הסדרה תגרום להוספה (או הפחתה) זהה בערך המדד המרכזי (שכיח חציון וממוצע).</a:t>
            </a:r>
          </a:p>
          <a:p>
            <a:pPr lvl="1" algn="just" eaLnBrk="1" hangingPunct="1">
              <a:lnSpc>
                <a:spcPct val="85000"/>
              </a:lnSpc>
            </a:pPr>
            <a:r>
              <a:rPr lang="he-IL" sz="1400" b="1" smtClean="0"/>
              <a:t>הכפלה</a:t>
            </a:r>
            <a:r>
              <a:rPr lang="he-IL" sz="1400" smtClean="0"/>
              <a:t> (או חילוק) בקבוע של כל ערכי הסדרה תגרום להכפלה (או חילוק) זהה בערך המדד המרכזי (שכיח חציון וממוצע).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fade">
                                      <p:cBhvr>
                                        <p:cTn id="7" dur="2000"/>
                                        <p:tgtEl>
                                          <p:spTgt spid="2560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03">
                                            <p:txEl>
                                              <p:pRg st="1" end="1"/>
                                            </p:txEl>
                                          </p:spTgt>
                                        </p:tgtEl>
                                        <p:attrNameLst>
                                          <p:attrName>style.visibility</p:attrName>
                                        </p:attrNameLst>
                                      </p:cBhvr>
                                      <p:to>
                                        <p:strVal val="visible"/>
                                      </p:to>
                                    </p:set>
                                    <p:animEffect transition="in" filter="fade">
                                      <p:cBhvr>
                                        <p:cTn id="10" dur="2000"/>
                                        <p:tgtEl>
                                          <p:spTgt spid="2560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animEffect transition="in" filter="fade">
                                      <p:cBhvr>
                                        <p:cTn id="13" dur="2000"/>
                                        <p:tgtEl>
                                          <p:spTgt spid="25600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003">
                                            <p:txEl>
                                              <p:pRg st="3" end="3"/>
                                            </p:txEl>
                                          </p:spTgt>
                                        </p:tgtEl>
                                        <p:attrNameLst>
                                          <p:attrName>style.visibility</p:attrName>
                                        </p:attrNameLst>
                                      </p:cBhvr>
                                      <p:to>
                                        <p:strVal val="visible"/>
                                      </p:to>
                                    </p:set>
                                    <p:animEffect transition="in" filter="fade">
                                      <p:cBhvr>
                                        <p:cTn id="16" dur="2000"/>
                                        <p:tgtEl>
                                          <p:spTgt spid="25600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animEffect transition="in" filter="fade">
                                      <p:cBhvr>
                                        <p:cTn id="19" dur="2000"/>
                                        <p:tgtEl>
                                          <p:spTgt spid="25600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6003">
                                            <p:txEl>
                                              <p:pRg st="5" end="5"/>
                                            </p:txEl>
                                          </p:spTgt>
                                        </p:tgtEl>
                                        <p:attrNameLst>
                                          <p:attrName>style.visibility</p:attrName>
                                        </p:attrNameLst>
                                      </p:cBhvr>
                                      <p:to>
                                        <p:strVal val="visible"/>
                                      </p:to>
                                    </p:set>
                                    <p:animEffect transition="in" filter="fade">
                                      <p:cBhvr>
                                        <p:cTn id="23" dur="2000"/>
                                        <p:tgtEl>
                                          <p:spTgt spid="25600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03">
                                            <p:txEl>
                                              <p:pRg st="6" end="6"/>
                                            </p:txEl>
                                          </p:spTgt>
                                        </p:tgtEl>
                                        <p:attrNameLst>
                                          <p:attrName>style.visibility</p:attrName>
                                        </p:attrNameLst>
                                      </p:cBhvr>
                                      <p:to>
                                        <p:strVal val="visible"/>
                                      </p:to>
                                    </p:set>
                                    <p:animEffect transition="in" filter="fade">
                                      <p:cBhvr>
                                        <p:cTn id="26" dur="2000"/>
                                        <p:tgtEl>
                                          <p:spTgt spid="25600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6003">
                                            <p:txEl>
                                              <p:pRg st="7" end="7"/>
                                            </p:txEl>
                                          </p:spTgt>
                                        </p:tgtEl>
                                        <p:attrNameLst>
                                          <p:attrName>style.visibility</p:attrName>
                                        </p:attrNameLst>
                                      </p:cBhvr>
                                      <p:to>
                                        <p:strVal val="visible"/>
                                      </p:to>
                                    </p:set>
                                    <p:animEffect transition="in" filter="fade">
                                      <p:cBhvr>
                                        <p:cTn id="29" dur="2000"/>
                                        <p:tgtEl>
                                          <p:spTgt spid="25600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6003">
                                            <p:txEl>
                                              <p:pRg st="8" end="8"/>
                                            </p:txEl>
                                          </p:spTgt>
                                        </p:tgtEl>
                                        <p:attrNameLst>
                                          <p:attrName>style.visibility</p:attrName>
                                        </p:attrNameLst>
                                      </p:cBhvr>
                                      <p:to>
                                        <p:strVal val="visible"/>
                                      </p:to>
                                    </p:set>
                                    <p:animEffect transition="in" filter="fade">
                                      <p:cBhvr>
                                        <p:cTn id="32" dur="2000"/>
                                        <p:tgtEl>
                                          <p:spTgt spid="25600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6003">
                                            <p:txEl>
                                              <p:pRg st="9" end="9"/>
                                            </p:txEl>
                                          </p:spTgt>
                                        </p:tgtEl>
                                        <p:attrNameLst>
                                          <p:attrName>style.visibility</p:attrName>
                                        </p:attrNameLst>
                                      </p:cBhvr>
                                      <p:to>
                                        <p:strVal val="visible"/>
                                      </p:to>
                                    </p:set>
                                    <p:animEffect transition="in" filter="fade">
                                      <p:cBhvr>
                                        <p:cTn id="35" dur="2000"/>
                                        <p:tgtEl>
                                          <p:spTgt spid="256003">
                                            <p:txEl>
                                              <p:pRg st="9" end="9"/>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6003">
                                            <p:txEl>
                                              <p:pRg st="10" end="10"/>
                                            </p:txEl>
                                          </p:spTgt>
                                        </p:tgtEl>
                                        <p:attrNameLst>
                                          <p:attrName>style.visibility</p:attrName>
                                        </p:attrNameLst>
                                      </p:cBhvr>
                                      <p:to>
                                        <p:strVal val="visible"/>
                                      </p:to>
                                    </p:set>
                                    <p:animEffect transition="in" filter="fade">
                                      <p:cBhvr>
                                        <p:cTn id="39" dur="2000"/>
                                        <p:tgtEl>
                                          <p:spTgt spid="25600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6003">
                                            <p:txEl>
                                              <p:pRg st="11" end="11"/>
                                            </p:txEl>
                                          </p:spTgt>
                                        </p:tgtEl>
                                        <p:attrNameLst>
                                          <p:attrName>style.visibility</p:attrName>
                                        </p:attrNameLst>
                                      </p:cBhvr>
                                      <p:to>
                                        <p:strVal val="visible"/>
                                      </p:to>
                                    </p:set>
                                    <p:animEffect transition="in" filter="fade">
                                      <p:cBhvr>
                                        <p:cTn id="42" dur="2000"/>
                                        <p:tgtEl>
                                          <p:spTgt spid="25600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6003">
                                            <p:txEl>
                                              <p:pRg st="12" end="12"/>
                                            </p:txEl>
                                          </p:spTgt>
                                        </p:tgtEl>
                                        <p:attrNameLst>
                                          <p:attrName>style.visibility</p:attrName>
                                        </p:attrNameLst>
                                      </p:cBhvr>
                                      <p:to>
                                        <p:strVal val="visible"/>
                                      </p:to>
                                    </p:set>
                                    <p:animEffect transition="in" filter="fade">
                                      <p:cBhvr>
                                        <p:cTn id="45" dur="2000"/>
                                        <p:tgtEl>
                                          <p:spTgt spid="256003">
                                            <p:txEl>
                                              <p:pRg st="12" end="12"/>
                                            </p:txEl>
                                          </p:spTgt>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256003">
                                            <p:txEl>
                                              <p:pRg st="13" end="13"/>
                                            </p:txEl>
                                          </p:spTgt>
                                        </p:tgtEl>
                                        <p:attrNameLst>
                                          <p:attrName>style.visibility</p:attrName>
                                        </p:attrNameLst>
                                      </p:cBhvr>
                                      <p:to>
                                        <p:strVal val="visible"/>
                                      </p:to>
                                    </p:set>
                                    <p:animEffect transition="in" filter="fade">
                                      <p:cBhvr>
                                        <p:cTn id="49" dur="2000"/>
                                        <p:tgtEl>
                                          <p:spTgt spid="25600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6003">
                                            <p:txEl>
                                              <p:pRg st="14" end="14"/>
                                            </p:txEl>
                                          </p:spTgt>
                                        </p:tgtEl>
                                        <p:attrNameLst>
                                          <p:attrName>style.visibility</p:attrName>
                                        </p:attrNameLst>
                                      </p:cBhvr>
                                      <p:to>
                                        <p:strVal val="visible"/>
                                      </p:to>
                                    </p:set>
                                    <p:animEffect transition="in" filter="fade">
                                      <p:cBhvr>
                                        <p:cTn id="52" dur="2000"/>
                                        <p:tgtEl>
                                          <p:spTgt spid="25600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6003">
                                            <p:txEl>
                                              <p:pRg st="15" end="15"/>
                                            </p:txEl>
                                          </p:spTgt>
                                        </p:tgtEl>
                                        <p:attrNameLst>
                                          <p:attrName>style.visibility</p:attrName>
                                        </p:attrNameLst>
                                      </p:cBhvr>
                                      <p:to>
                                        <p:strVal val="visible"/>
                                      </p:to>
                                    </p:set>
                                    <p:animEffect transition="in" filter="fade">
                                      <p:cBhvr>
                                        <p:cTn id="55" dur="2000"/>
                                        <p:tgtEl>
                                          <p:spTgt spid="25600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838200" y="2017713"/>
            <a:ext cx="8116888" cy="2020887"/>
          </a:xfrm>
        </p:spPr>
        <p:txBody>
          <a:bodyPr/>
          <a:lstStyle/>
          <a:p>
            <a:pPr algn="just" eaLnBrk="1" hangingPunct="1"/>
            <a:r>
              <a:rPr lang="he-IL" sz="1800" smtClean="0"/>
              <a:t>מצא את השכיח.</a:t>
            </a:r>
          </a:p>
          <a:p>
            <a:pPr algn="just" eaLnBrk="1" hangingPunct="1"/>
            <a:r>
              <a:rPr lang="he-IL" sz="1800" smtClean="0"/>
              <a:t>מצא את החציון.</a:t>
            </a:r>
          </a:p>
          <a:p>
            <a:pPr lvl="1" algn="just" eaLnBrk="1" hangingPunct="1"/>
            <a:r>
              <a:rPr lang="he-IL" sz="1200" i="1" smtClean="0"/>
              <a:t>כדאי לרשום גבולות אמיתיים. </a:t>
            </a:r>
          </a:p>
          <a:p>
            <a:pPr lvl="1" algn="just" eaLnBrk="1" hangingPunct="1"/>
            <a:r>
              <a:rPr lang="he-IL" sz="1200" smtClean="0"/>
              <a:t>יש לחשב שכיחות מצטברת.</a:t>
            </a:r>
          </a:p>
          <a:p>
            <a:pPr lvl="1" algn="just" eaLnBrk="1" hangingPunct="1"/>
            <a:r>
              <a:rPr lang="he-IL" sz="1200" smtClean="0"/>
              <a:t>יש למצוא את קבוצת החציון (ע"פ </a:t>
            </a:r>
            <a:r>
              <a:rPr lang="en-US" sz="1200" smtClean="0"/>
              <a:t>N/2</a:t>
            </a:r>
            <a:r>
              <a:rPr lang="he-IL" sz="1200" smtClean="0"/>
              <a:t>).</a:t>
            </a:r>
          </a:p>
          <a:p>
            <a:pPr lvl="1" algn="just" eaLnBrk="1" hangingPunct="1"/>
            <a:r>
              <a:rPr lang="he-IL" sz="1200" smtClean="0"/>
              <a:t>יש חשב על פי הנוסחה: </a:t>
            </a:r>
            <a:r>
              <a:rPr lang="en-US" sz="1200" smtClean="0"/>
              <a:t>Me = L + l/f * (N/2 – F)</a:t>
            </a:r>
            <a:endParaRPr lang="he-IL" sz="1200" smtClean="0"/>
          </a:p>
          <a:p>
            <a:pPr lvl="2" algn="just" eaLnBrk="1" hangingPunct="1"/>
            <a:r>
              <a:rPr lang="en-US" sz="1200" b="1" smtClean="0">
                <a:solidFill>
                  <a:schemeClr val="tx2"/>
                </a:solidFill>
              </a:rPr>
              <a:t>L</a:t>
            </a:r>
            <a:r>
              <a:rPr lang="he-IL" sz="1200" smtClean="0"/>
              <a:t> – גבול תחתון של קבוצת החציון. </a:t>
            </a:r>
            <a:r>
              <a:rPr lang="en-US" sz="1200" b="1" smtClean="0">
                <a:solidFill>
                  <a:schemeClr val="tx2"/>
                </a:solidFill>
              </a:rPr>
              <a:t>l</a:t>
            </a:r>
            <a:r>
              <a:rPr lang="he-IL" sz="1200" smtClean="0"/>
              <a:t> – רוחב קבוצת החציון. </a:t>
            </a:r>
            <a:r>
              <a:rPr lang="en-US" sz="1200" b="1" smtClean="0">
                <a:solidFill>
                  <a:schemeClr val="tx2"/>
                </a:solidFill>
              </a:rPr>
              <a:t>F</a:t>
            </a:r>
            <a:r>
              <a:rPr lang="he-IL" sz="1200" smtClean="0"/>
              <a:t> - שכיחות מצטברת עד קבוצת החציון. </a:t>
            </a:r>
            <a:r>
              <a:rPr lang="en-US" sz="1200" b="1" smtClean="0">
                <a:solidFill>
                  <a:schemeClr val="tx2"/>
                </a:solidFill>
              </a:rPr>
              <a:t>f</a:t>
            </a:r>
            <a:r>
              <a:rPr lang="he-IL" sz="1200" smtClean="0"/>
              <a:t> – שכיחות בתוך קבוצת החציון. </a:t>
            </a:r>
            <a:r>
              <a:rPr lang="en-US" sz="1200" b="1" smtClean="0">
                <a:solidFill>
                  <a:schemeClr val="tx2"/>
                </a:solidFill>
              </a:rPr>
              <a:t>N</a:t>
            </a:r>
            <a:r>
              <a:rPr lang="he-IL" sz="1200" smtClean="0"/>
              <a:t> – מספר המקרים.</a:t>
            </a:r>
            <a:endParaRPr lang="he-IL" sz="1200" i="1" smtClean="0"/>
          </a:p>
        </p:txBody>
      </p:sp>
      <p:grpSp>
        <p:nvGrpSpPr>
          <p:cNvPr id="2" name="Group 3"/>
          <p:cNvGrpSpPr>
            <a:grpSpLocks/>
          </p:cNvGrpSpPr>
          <p:nvPr/>
        </p:nvGrpSpPr>
        <p:grpSpPr bwMode="auto">
          <a:xfrm>
            <a:off x="5391150" y="4191000"/>
            <a:ext cx="1628775" cy="1690688"/>
            <a:chOff x="3396" y="2640"/>
            <a:chExt cx="1026" cy="1065"/>
          </a:xfrm>
        </p:grpSpPr>
        <p:sp>
          <p:nvSpPr>
            <p:cNvPr id="182310" name="Rectangle 4"/>
            <p:cNvSpPr>
              <a:spLocks noChangeArrowheads="1"/>
            </p:cNvSpPr>
            <p:nvPr/>
          </p:nvSpPr>
          <p:spPr bwMode="auto">
            <a:xfrm>
              <a:off x="3396"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18 / 9 = 2</a:t>
              </a:r>
            </a:p>
          </p:txBody>
        </p:sp>
        <p:sp>
          <p:nvSpPr>
            <p:cNvPr id="182311" name="Rectangle 5"/>
            <p:cNvSpPr>
              <a:spLocks noChangeArrowheads="1"/>
            </p:cNvSpPr>
            <p:nvPr/>
          </p:nvSpPr>
          <p:spPr bwMode="auto">
            <a:xfrm>
              <a:off x="3396"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25 / 15 = 1.66</a:t>
              </a:r>
            </a:p>
          </p:txBody>
        </p:sp>
        <p:sp>
          <p:nvSpPr>
            <p:cNvPr id="182312" name="Rectangle 6"/>
            <p:cNvSpPr>
              <a:spLocks noChangeArrowheads="1"/>
            </p:cNvSpPr>
            <p:nvPr/>
          </p:nvSpPr>
          <p:spPr bwMode="auto">
            <a:xfrm>
              <a:off x="3396"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 / 15 = 0.8</a:t>
              </a:r>
            </a:p>
          </p:txBody>
        </p:sp>
        <p:sp>
          <p:nvSpPr>
            <p:cNvPr id="182313" name="Rectangle 7"/>
            <p:cNvSpPr>
              <a:spLocks noChangeArrowheads="1"/>
            </p:cNvSpPr>
            <p:nvPr/>
          </p:nvSpPr>
          <p:spPr bwMode="auto">
            <a:xfrm>
              <a:off x="3396"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 / 20 = 0.25</a:t>
              </a:r>
            </a:p>
          </p:txBody>
        </p:sp>
        <p:sp>
          <p:nvSpPr>
            <p:cNvPr id="182314" name="Rectangle 8"/>
            <p:cNvSpPr>
              <a:spLocks noChangeArrowheads="1"/>
            </p:cNvSpPr>
            <p:nvPr/>
          </p:nvSpPr>
          <p:spPr bwMode="auto">
            <a:xfrm>
              <a:off x="3396"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 d (f / i)</a:t>
              </a:r>
            </a:p>
          </p:txBody>
        </p:sp>
      </p:grpSp>
      <p:grpSp>
        <p:nvGrpSpPr>
          <p:cNvPr id="3" name="Group 9"/>
          <p:cNvGrpSpPr>
            <a:grpSpLocks/>
          </p:cNvGrpSpPr>
          <p:nvPr/>
        </p:nvGrpSpPr>
        <p:grpSpPr bwMode="auto">
          <a:xfrm>
            <a:off x="3762375" y="4191000"/>
            <a:ext cx="4886325" cy="1690688"/>
            <a:chOff x="2370" y="2640"/>
            <a:chExt cx="3078" cy="1065"/>
          </a:xfrm>
        </p:grpSpPr>
        <p:sp>
          <p:nvSpPr>
            <p:cNvPr id="182300" name="Rectangle 10"/>
            <p:cNvSpPr>
              <a:spLocks noChangeArrowheads="1"/>
            </p:cNvSpPr>
            <p:nvPr/>
          </p:nvSpPr>
          <p:spPr bwMode="auto">
            <a:xfrm>
              <a:off x="2370"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18</a:t>
              </a:r>
            </a:p>
          </p:txBody>
        </p:sp>
        <p:sp>
          <p:nvSpPr>
            <p:cNvPr id="182301" name="Rectangle 11"/>
            <p:cNvSpPr>
              <a:spLocks noChangeArrowheads="1"/>
            </p:cNvSpPr>
            <p:nvPr/>
          </p:nvSpPr>
          <p:spPr bwMode="auto">
            <a:xfrm>
              <a:off x="2370"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25</a:t>
              </a:r>
            </a:p>
          </p:txBody>
        </p:sp>
        <p:sp>
          <p:nvSpPr>
            <p:cNvPr id="182302" name="Rectangle 12"/>
            <p:cNvSpPr>
              <a:spLocks noChangeArrowheads="1"/>
            </p:cNvSpPr>
            <p:nvPr/>
          </p:nvSpPr>
          <p:spPr bwMode="auto">
            <a:xfrm>
              <a:off x="2370"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a:t>
              </a:r>
            </a:p>
          </p:txBody>
        </p:sp>
        <p:sp>
          <p:nvSpPr>
            <p:cNvPr id="182303" name="Rectangle 13"/>
            <p:cNvSpPr>
              <a:spLocks noChangeArrowheads="1"/>
            </p:cNvSpPr>
            <p:nvPr/>
          </p:nvSpPr>
          <p:spPr bwMode="auto">
            <a:xfrm>
              <a:off x="2370"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82304" name="Rectangle 14"/>
            <p:cNvSpPr>
              <a:spLocks noChangeArrowheads="1"/>
            </p:cNvSpPr>
            <p:nvPr/>
          </p:nvSpPr>
          <p:spPr bwMode="auto">
            <a:xfrm>
              <a:off x="2370"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82305" name="Rectangle 15"/>
            <p:cNvSpPr>
              <a:spLocks noChangeArrowheads="1"/>
            </p:cNvSpPr>
            <p:nvPr/>
          </p:nvSpPr>
          <p:spPr bwMode="auto">
            <a:xfrm>
              <a:off x="4422"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91-100</a:t>
              </a:r>
            </a:p>
          </p:txBody>
        </p:sp>
        <p:sp>
          <p:nvSpPr>
            <p:cNvPr id="182306" name="Rectangle 16"/>
            <p:cNvSpPr>
              <a:spLocks noChangeArrowheads="1"/>
            </p:cNvSpPr>
            <p:nvPr/>
          </p:nvSpPr>
          <p:spPr bwMode="auto">
            <a:xfrm>
              <a:off x="4422"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76 - 90</a:t>
              </a:r>
            </a:p>
          </p:txBody>
        </p:sp>
        <p:sp>
          <p:nvSpPr>
            <p:cNvPr id="182307" name="Rectangle 17"/>
            <p:cNvSpPr>
              <a:spLocks noChangeArrowheads="1"/>
            </p:cNvSpPr>
            <p:nvPr/>
          </p:nvSpPr>
          <p:spPr bwMode="auto">
            <a:xfrm>
              <a:off x="4422"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61 - 75</a:t>
              </a:r>
            </a:p>
          </p:txBody>
        </p:sp>
        <p:sp>
          <p:nvSpPr>
            <p:cNvPr id="182308" name="Rectangle 18"/>
            <p:cNvSpPr>
              <a:spLocks noChangeArrowheads="1"/>
            </p:cNvSpPr>
            <p:nvPr/>
          </p:nvSpPr>
          <p:spPr bwMode="auto">
            <a:xfrm>
              <a:off x="4422"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41 - 60</a:t>
              </a:r>
            </a:p>
          </p:txBody>
        </p:sp>
        <p:sp>
          <p:nvSpPr>
            <p:cNvPr id="182309" name="Rectangle 19"/>
            <p:cNvSpPr>
              <a:spLocks noChangeArrowheads="1"/>
            </p:cNvSpPr>
            <p:nvPr/>
          </p:nvSpPr>
          <p:spPr bwMode="auto">
            <a:xfrm>
              <a:off x="4422"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ציון מבחן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grpSp>
      <p:grpSp>
        <p:nvGrpSpPr>
          <p:cNvPr id="4" name="Group 20"/>
          <p:cNvGrpSpPr>
            <a:grpSpLocks/>
          </p:cNvGrpSpPr>
          <p:nvPr/>
        </p:nvGrpSpPr>
        <p:grpSpPr bwMode="auto">
          <a:xfrm>
            <a:off x="1828800" y="4191000"/>
            <a:ext cx="1933575" cy="1690688"/>
            <a:chOff x="1152" y="2640"/>
            <a:chExt cx="1218" cy="1065"/>
          </a:xfrm>
        </p:grpSpPr>
        <p:sp>
          <p:nvSpPr>
            <p:cNvPr id="182295" name="Rectangle 21"/>
            <p:cNvSpPr>
              <a:spLocks noChangeArrowheads="1"/>
            </p:cNvSpPr>
            <p:nvPr/>
          </p:nvSpPr>
          <p:spPr bwMode="auto">
            <a:xfrm>
              <a:off x="1152" y="3492"/>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N=60</a:t>
              </a:r>
            </a:p>
          </p:txBody>
        </p:sp>
        <p:sp>
          <p:nvSpPr>
            <p:cNvPr id="182296" name="Rectangle 22"/>
            <p:cNvSpPr>
              <a:spLocks noChangeArrowheads="1"/>
            </p:cNvSpPr>
            <p:nvPr/>
          </p:nvSpPr>
          <p:spPr bwMode="auto">
            <a:xfrm>
              <a:off x="1152" y="3279"/>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42</a:t>
              </a:r>
            </a:p>
          </p:txBody>
        </p:sp>
        <p:sp>
          <p:nvSpPr>
            <p:cNvPr id="182297" name="Rectangle 23"/>
            <p:cNvSpPr>
              <a:spLocks noChangeArrowheads="1"/>
            </p:cNvSpPr>
            <p:nvPr/>
          </p:nvSpPr>
          <p:spPr bwMode="auto">
            <a:xfrm>
              <a:off x="1152" y="3066"/>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17</a:t>
              </a:r>
            </a:p>
          </p:txBody>
        </p:sp>
        <p:sp>
          <p:nvSpPr>
            <p:cNvPr id="182298" name="Rectangle 24"/>
            <p:cNvSpPr>
              <a:spLocks noChangeArrowheads="1"/>
            </p:cNvSpPr>
            <p:nvPr/>
          </p:nvSpPr>
          <p:spPr bwMode="auto">
            <a:xfrm>
              <a:off x="1152" y="2853"/>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82299" name="Rectangle 25"/>
            <p:cNvSpPr>
              <a:spLocks noChangeArrowheads="1"/>
            </p:cNvSpPr>
            <p:nvPr/>
          </p:nvSpPr>
          <p:spPr bwMode="auto">
            <a:xfrm>
              <a:off x="1152" y="2640"/>
              <a:ext cx="1218" cy="213"/>
            </a:xfrm>
            <a:prstGeom prst="rect">
              <a:avLst/>
            </a:prstGeom>
            <a:solidFill>
              <a:schemeClr val="accent2">
                <a:alpha val="50195"/>
              </a:schemeClr>
            </a:solid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he-IL" sz="1800">
                  <a:latin typeface="Times New Roman" pitchFamily="18" charset="0"/>
                </a:rPr>
                <a:t>שכיחות מצטברת </a:t>
              </a:r>
              <a:r>
                <a:rPr lang="en-US" sz="1800">
                  <a:latin typeface="Times New Roman" pitchFamily="18" charset="0"/>
                </a:rPr>
                <a:t>(F)</a:t>
              </a:r>
            </a:p>
          </p:txBody>
        </p:sp>
      </p:grpSp>
      <p:sp>
        <p:nvSpPr>
          <p:cNvPr id="182278" name="Line 26"/>
          <p:cNvSpPr>
            <a:spLocks noChangeShapeType="1"/>
          </p:cNvSpPr>
          <p:nvPr/>
        </p:nvSpPr>
        <p:spPr bwMode="auto">
          <a:xfrm>
            <a:off x="1828800" y="4191000"/>
            <a:ext cx="6819900" cy="0"/>
          </a:xfrm>
          <a:prstGeom prst="line">
            <a:avLst/>
          </a:prstGeom>
          <a:noFill/>
          <a:ln w="28575" cap="sq">
            <a:solidFill>
              <a:schemeClr val="tx1"/>
            </a:solidFill>
            <a:miter lim="800000"/>
            <a:headEnd/>
            <a:tailEnd/>
          </a:ln>
        </p:spPr>
        <p:txBody>
          <a:bodyPr wrap="none"/>
          <a:lstStyle/>
          <a:p>
            <a:endParaRPr lang="he-IL"/>
          </a:p>
        </p:txBody>
      </p:sp>
      <p:sp>
        <p:nvSpPr>
          <p:cNvPr id="182279" name="Line 27"/>
          <p:cNvSpPr>
            <a:spLocks noChangeShapeType="1"/>
          </p:cNvSpPr>
          <p:nvPr/>
        </p:nvSpPr>
        <p:spPr bwMode="auto">
          <a:xfrm>
            <a:off x="1828800" y="4529138"/>
            <a:ext cx="6819900" cy="0"/>
          </a:xfrm>
          <a:prstGeom prst="line">
            <a:avLst/>
          </a:prstGeom>
          <a:noFill/>
          <a:ln w="12700">
            <a:solidFill>
              <a:schemeClr val="tx1"/>
            </a:solidFill>
            <a:miter lim="800000"/>
            <a:headEnd/>
            <a:tailEnd/>
          </a:ln>
        </p:spPr>
        <p:txBody>
          <a:bodyPr wrap="none"/>
          <a:lstStyle/>
          <a:p>
            <a:endParaRPr lang="he-IL"/>
          </a:p>
        </p:txBody>
      </p:sp>
      <p:sp>
        <p:nvSpPr>
          <p:cNvPr id="182280" name="Line 28"/>
          <p:cNvSpPr>
            <a:spLocks noChangeShapeType="1"/>
          </p:cNvSpPr>
          <p:nvPr/>
        </p:nvSpPr>
        <p:spPr bwMode="auto">
          <a:xfrm>
            <a:off x="1828800" y="4867275"/>
            <a:ext cx="6819900" cy="0"/>
          </a:xfrm>
          <a:prstGeom prst="line">
            <a:avLst/>
          </a:prstGeom>
          <a:noFill/>
          <a:ln w="12700">
            <a:solidFill>
              <a:schemeClr val="tx1"/>
            </a:solidFill>
            <a:miter lim="800000"/>
            <a:headEnd/>
            <a:tailEnd/>
          </a:ln>
        </p:spPr>
        <p:txBody>
          <a:bodyPr wrap="none"/>
          <a:lstStyle/>
          <a:p>
            <a:endParaRPr lang="he-IL"/>
          </a:p>
        </p:txBody>
      </p:sp>
      <p:sp>
        <p:nvSpPr>
          <p:cNvPr id="182281" name="Line 29"/>
          <p:cNvSpPr>
            <a:spLocks noChangeShapeType="1"/>
          </p:cNvSpPr>
          <p:nvPr/>
        </p:nvSpPr>
        <p:spPr bwMode="auto">
          <a:xfrm>
            <a:off x="1828800" y="5205413"/>
            <a:ext cx="6819900" cy="0"/>
          </a:xfrm>
          <a:prstGeom prst="line">
            <a:avLst/>
          </a:prstGeom>
          <a:noFill/>
          <a:ln w="12700">
            <a:solidFill>
              <a:schemeClr val="tx1"/>
            </a:solidFill>
            <a:miter lim="800000"/>
            <a:headEnd/>
            <a:tailEnd/>
          </a:ln>
        </p:spPr>
        <p:txBody>
          <a:bodyPr wrap="none"/>
          <a:lstStyle/>
          <a:p>
            <a:endParaRPr lang="he-IL"/>
          </a:p>
        </p:txBody>
      </p:sp>
      <p:sp>
        <p:nvSpPr>
          <p:cNvPr id="182282" name="Line 30"/>
          <p:cNvSpPr>
            <a:spLocks noChangeShapeType="1"/>
          </p:cNvSpPr>
          <p:nvPr/>
        </p:nvSpPr>
        <p:spPr bwMode="auto">
          <a:xfrm>
            <a:off x="1828800" y="5543550"/>
            <a:ext cx="6819900" cy="0"/>
          </a:xfrm>
          <a:prstGeom prst="line">
            <a:avLst/>
          </a:prstGeom>
          <a:noFill/>
          <a:ln w="12700">
            <a:solidFill>
              <a:schemeClr val="tx1"/>
            </a:solidFill>
            <a:miter lim="800000"/>
            <a:headEnd/>
            <a:tailEnd/>
          </a:ln>
        </p:spPr>
        <p:txBody>
          <a:bodyPr wrap="none"/>
          <a:lstStyle/>
          <a:p>
            <a:endParaRPr lang="he-IL"/>
          </a:p>
        </p:txBody>
      </p:sp>
      <p:sp>
        <p:nvSpPr>
          <p:cNvPr id="182283" name="Line 31"/>
          <p:cNvSpPr>
            <a:spLocks noChangeShapeType="1"/>
          </p:cNvSpPr>
          <p:nvPr/>
        </p:nvSpPr>
        <p:spPr bwMode="auto">
          <a:xfrm>
            <a:off x="1828800" y="5881688"/>
            <a:ext cx="6819900" cy="0"/>
          </a:xfrm>
          <a:prstGeom prst="line">
            <a:avLst/>
          </a:prstGeom>
          <a:noFill/>
          <a:ln w="28575" cap="sq">
            <a:solidFill>
              <a:schemeClr val="tx1"/>
            </a:solidFill>
            <a:miter lim="800000"/>
            <a:headEnd/>
            <a:tailEnd/>
          </a:ln>
        </p:spPr>
        <p:txBody>
          <a:bodyPr wrap="none"/>
          <a:lstStyle/>
          <a:p>
            <a:endParaRPr lang="he-IL"/>
          </a:p>
        </p:txBody>
      </p:sp>
      <p:sp>
        <p:nvSpPr>
          <p:cNvPr id="182284" name="Line 32"/>
          <p:cNvSpPr>
            <a:spLocks noChangeShapeType="1"/>
          </p:cNvSpPr>
          <p:nvPr/>
        </p:nvSpPr>
        <p:spPr bwMode="auto">
          <a:xfrm>
            <a:off x="1828800" y="4191000"/>
            <a:ext cx="0" cy="1690688"/>
          </a:xfrm>
          <a:prstGeom prst="line">
            <a:avLst/>
          </a:prstGeom>
          <a:noFill/>
          <a:ln w="28575" cap="sq">
            <a:solidFill>
              <a:schemeClr val="tx1"/>
            </a:solidFill>
            <a:miter lim="800000"/>
            <a:headEnd/>
            <a:tailEnd/>
          </a:ln>
        </p:spPr>
        <p:txBody>
          <a:bodyPr wrap="none"/>
          <a:lstStyle/>
          <a:p>
            <a:endParaRPr lang="he-IL"/>
          </a:p>
        </p:txBody>
      </p:sp>
      <p:sp>
        <p:nvSpPr>
          <p:cNvPr id="182285" name="Line 33"/>
          <p:cNvSpPr>
            <a:spLocks noChangeShapeType="1"/>
          </p:cNvSpPr>
          <p:nvPr/>
        </p:nvSpPr>
        <p:spPr bwMode="auto">
          <a:xfrm>
            <a:off x="7019925" y="4191000"/>
            <a:ext cx="0" cy="1690688"/>
          </a:xfrm>
          <a:prstGeom prst="line">
            <a:avLst/>
          </a:prstGeom>
          <a:noFill/>
          <a:ln w="12700">
            <a:solidFill>
              <a:schemeClr val="tx1"/>
            </a:solidFill>
            <a:miter lim="800000"/>
            <a:headEnd/>
            <a:tailEnd/>
          </a:ln>
        </p:spPr>
        <p:txBody>
          <a:bodyPr wrap="none"/>
          <a:lstStyle/>
          <a:p>
            <a:endParaRPr lang="he-IL"/>
          </a:p>
        </p:txBody>
      </p:sp>
      <p:sp>
        <p:nvSpPr>
          <p:cNvPr id="182286" name="Line 34"/>
          <p:cNvSpPr>
            <a:spLocks noChangeShapeType="1"/>
          </p:cNvSpPr>
          <p:nvPr/>
        </p:nvSpPr>
        <p:spPr bwMode="auto">
          <a:xfrm>
            <a:off x="8648700" y="4191000"/>
            <a:ext cx="0" cy="1690688"/>
          </a:xfrm>
          <a:prstGeom prst="line">
            <a:avLst/>
          </a:prstGeom>
          <a:noFill/>
          <a:ln w="28575" cap="sq">
            <a:solidFill>
              <a:schemeClr val="tx1"/>
            </a:solidFill>
            <a:miter lim="800000"/>
            <a:headEnd/>
            <a:tailEnd/>
          </a:ln>
        </p:spPr>
        <p:txBody>
          <a:bodyPr wrap="none"/>
          <a:lstStyle/>
          <a:p>
            <a:endParaRPr lang="he-IL"/>
          </a:p>
        </p:txBody>
      </p:sp>
      <p:sp>
        <p:nvSpPr>
          <p:cNvPr id="182287" name="Line 35"/>
          <p:cNvSpPr>
            <a:spLocks noChangeShapeType="1"/>
          </p:cNvSpPr>
          <p:nvPr/>
        </p:nvSpPr>
        <p:spPr bwMode="auto">
          <a:xfrm>
            <a:off x="3762375" y="4191000"/>
            <a:ext cx="0" cy="1690688"/>
          </a:xfrm>
          <a:prstGeom prst="line">
            <a:avLst/>
          </a:prstGeom>
          <a:noFill/>
          <a:ln w="12700">
            <a:solidFill>
              <a:schemeClr val="tx1"/>
            </a:solidFill>
            <a:miter lim="800000"/>
            <a:headEnd/>
            <a:tailEnd/>
          </a:ln>
        </p:spPr>
        <p:txBody>
          <a:bodyPr wrap="none"/>
          <a:lstStyle/>
          <a:p>
            <a:endParaRPr lang="he-IL"/>
          </a:p>
        </p:txBody>
      </p:sp>
      <p:sp>
        <p:nvSpPr>
          <p:cNvPr id="182288" name="Line 36"/>
          <p:cNvSpPr>
            <a:spLocks noChangeShapeType="1"/>
          </p:cNvSpPr>
          <p:nvPr/>
        </p:nvSpPr>
        <p:spPr bwMode="auto">
          <a:xfrm>
            <a:off x="5391150" y="4191000"/>
            <a:ext cx="0" cy="1690688"/>
          </a:xfrm>
          <a:prstGeom prst="line">
            <a:avLst/>
          </a:prstGeom>
          <a:noFill/>
          <a:ln w="12700">
            <a:solidFill>
              <a:schemeClr val="tx1"/>
            </a:solidFill>
            <a:miter lim="800000"/>
            <a:headEnd/>
            <a:tailEnd/>
          </a:ln>
        </p:spPr>
        <p:txBody>
          <a:bodyPr wrap="none"/>
          <a:lstStyle/>
          <a:p>
            <a:endParaRPr lang="he-IL"/>
          </a:p>
        </p:txBody>
      </p:sp>
      <p:sp>
        <p:nvSpPr>
          <p:cNvPr id="182289" name="Rectangle 37"/>
          <p:cNvSpPr>
            <a:spLocks noChangeArrowheads="1"/>
          </p:cNvSpPr>
          <p:nvPr/>
        </p:nvSpPr>
        <p:spPr bwMode="auto">
          <a:xfrm>
            <a:off x="2268538" y="549275"/>
            <a:ext cx="6477000" cy="1143000"/>
          </a:xfrm>
          <a:prstGeom prst="rect">
            <a:avLst/>
          </a:prstGeom>
          <a:noFill/>
          <a:ln w="9525">
            <a:noFill/>
            <a:miter lim="800000"/>
            <a:headEnd/>
            <a:tailEnd/>
          </a:ln>
        </p:spPr>
        <p:txBody>
          <a:bodyPr anchor="b"/>
          <a:lstStyle/>
          <a:p>
            <a:r>
              <a:rPr lang="he-IL" sz="4400">
                <a:solidFill>
                  <a:schemeClr val="hlink"/>
                </a:solidFill>
                <a:latin typeface="Times New Roman" pitchFamily="18" charset="0"/>
              </a:rPr>
              <a:t>תרגיל שכיח וחציון</a:t>
            </a:r>
            <a:endParaRPr lang="en-US" sz="4400">
              <a:solidFill>
                <a:schemeClr val="hlink"/>
              </a:solidFill>
              <a:latin typeface="Times New Roman" pitchFamily="18" charset="0"/>
            </a:endParaRPr>
          </a:p>
        </p:txBody>
      </p:sp>
      <p:grpSp>
        <p:nvGrpSpPr>
          <p:cNvPr id="5" name="Group 38"/>
          <p:cNvGrpSpPr>
            <a:grpSpLocks/>
          </p:cNvGrpSpPr>
          <p:nvPr/>
        </p:nvGrpSpPr>
        <p:grpSpPr bwMode="auto">
          <a:xfrm>
            <a:off x="1828800" y="6019800"/>
            <a:ext cx="6858000" cy="609600"/>
            <a:chOff x="1152" y="3792"/>
            <a:chExt cx="4320" cy="384"/>
          </a:xfrm>
        </p:grpSpPr>
        <p:sp>
          <p:nvSpPr>
            <p:cNvPr id="182293" name="Rectangle 39"/>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Me = 76 + 0.6 * (30-17) = 83.8</a:t>
              </a:r>
            </a:p>
          </p:txBody>
        </p:sp>
        <p:sp>
          <p:nvSpPr>
            <p:cNvPr id="182294" name="Rectangle 40"/>
            <p:cNvSpPr>
              <a:spLocks noChangeArrowheads="1"/>
            </p:cNvSpPr>
            <p:nvPr/>
          </p:nvSpPr>
          <p:spPr bwMode="auto">
            <a:xfrm>
              <a:off x="2971"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15/25</a:t>
              </a:r>
            </a:p>
          </p:txBody>
        </p:sp>
      </p:grpSp>
      <p:sp>
        <p:nvSpPr>
          <p:cNvPr id="330793" name="Line 41"/>
          <p:cNvSpPr>
            <a:spLocks noChangeShapeType="1"/>
          </p:cNvSpPr>
          <p:nvPr/>
        </p:nvSpPr>
        <p:spPr bwMode="auto">
          <a:xfrm flipH="1">
            <a:off x="1547813" y="5373688"/>
            <a:ext cx="1295400" cy="0"/>
          </a:xfrm>
          <a:prstGeom prst="line">
            <a:avLst/>
          </a:prstGeom>
          <a:noFill/>
          <a:ln w="25400">
            <a:solidFill>
              <a:schemeClr val="hlink"/>
            </a:solidFill>
            <a:miter lim="800000"/>
            <a:headEnd type="stealth" w="lg" len="lg"/>
            <a:tailEnd type="oval" w="med" len="med"/>
          </a:ln>
        </p:spPr>
        <p:txBody>
          <a:bodyPr wrap="none"/>
          <a:lstStyle/>
          <a:p>
            <a:endParaRPr lang="he-IL"/>
          </a:p>
        </p:txBody>
      </p:sp>
      <p:sp>
        <p:nvSpPr>
          <p:cNvPr id="330795" name="Rectangle 43"/>
          <p:cNvSpPr>
            <a:spLocks noChangeArrowheads="1"/>
          </p:cNvSpPr>
          <p:nvPr/>
        </p:nvSpPr>
        <p:spPr bwMode="auto">
          <a:xfrm>
            <a:off x="4787900" y="1989138"/>
            <a:ext cx="2014538" cy="576262"/>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Mo = 91 - 100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075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0754">
                                            <p:txEl>
                                              <p:pRg st="1" end="1"/>
                                            </p:txEl>
                                          </p:spTgt>
                                        </p:tgtEl>
                                        <p:attrNameLst>
                                          <p:attrName>style.visibility</p:attrName>
                                        </p:attrNameLst>
                                      </p:cBhvr>
                                      <p:to>
                                        <p:strVal val="visible"/>
                                      </p:to>
                                    </p:se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30795"/>
                                        </p:tgtEl>
                                        <p:attrNameLst>
                                          <p:attrName>style.visibility</p:attrName>
                                        </p:attrNameLst>
                                      </p:cBhvr>
                                      <p:to>
                                        <p:strVal val="visible"/>
                                      </p:to>
                                    </p:set>
                                    <p:anim calcmode="lin" valueType="num">
                                      <p:cBhvr>
                                        <p:cTn id="19" dur="1000" fill="hold"/>
                                        <p:tgtEl>
                                          <p:spTgt spid="330795"/>
                                        </p:tgtEl>
                                        <p:attrNameLst>
                                          <p:attrName>ppt_w</p:attrName>
                                        </p:attrNameLst>
                                      </p:cBhvr>
                                      <p:tavLst>
                                        <p:tav tm="0">
                                          <p:val>
                                            <p:strVal val="#ppt_w*0.70"/>
                                          </p:val>
                                        </p:tav>
                                        <p:tav tm="100000">
                                          <p:val>
                                            <p:strVal val="#ppt_w"/>
                                          </p:val>
                                        </p:tav>
                                      </p:tavLst>
                                    </p:anim>
                                    <p:anim calcmode="lin" valueType="num">
                                      <p:cBhvr>
                                        <p:cTn id="20" dur="1000" fill="hold"/>
                                        <p:tgtEl>
                                          <p:spTgt spid="330795"/>
                                        </p:tgtEl>
                                        <p:attrNameLst>
                                          <p:attrName>ppt_h</p:attrName>
                                        </p:attrNameLst>
                                      </p:cBhvr>
                                      <p:tavLst>
                                        <p:tav tm="0">
                                          <p:val>
                                            <p:strVal val="#ppt_h"/>
                                          </p:val>
                                        </p:tav>
                                        <p:tav tm="100000">
                                          <p:val>
                                            <p:strVal val="#ppt_h"/>
                                          </p:val>
                                        </p:tav>
                                      </p:tavLst>
                                    </p:anim>
                                    <p:animEffect transition="in" filter="fade">
                                      <p:cBhvr>
                                        <p:cTn id="21" dur="1000"/>
                                        <p:tgtEl>
                                          <p:spTgt spid="330795"/>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330754">
                                            <p:txEl>
                                              <p:pRg st="2" end="2"/>
                                            </p:txEl>
                                          </p:spTgt>
                                        </p:tgtEl>
                                        <p:attrNameLst>
                                          <p:attrName>style.visibility</p:attrName>
                                        </p:attrNameLst>
                                      </p:cBhvr>
                                      <p:to>
                                        <p:strVal val="visible"/>
                                      </p:to>
                                    </p:se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330754">
                                            <p:txEl>
                                              <p:pRg st="3" end="3"/>
                                            </p:txEl>
                                          </p:spTgt>
                                        </p:tgtEl>
                                        <p:attrNameLst>
                                          <p:attrName>style.visibility</p:attrName>
                                        </p:attrNameLst>
                                      </p:cBhvr>
                                      <p:to>
                                        <p:strVal val="visible"/>
                                      </p:to>
                                    </p:se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6000"/>
                            </p:stCondLst>
                            <p:childTnLst>
                              <p:par>
                                <p:cTn id="37" presetID="1" presetClass="entr" presetSubtype="0" fill="hold" grpId="0" nodeType="afterEffect">
                                  <p:stCondLst>
                                    <p:cond delay="0"/>
                                  </p:stCondLst>
                                  <p:childTnLst>
                                    <p:set>
                                      <p:cBhvr>
                                        <p:cTn id="38" dur="1" fill="hold">
                                          <p:stCondLst>
                                            <p:cond delay="499"/>
                                          </p:stCondLst>
                                        </p:cTn>
                                        <p:tgtEl>
                                          <p:spTgt spid="330754">
                                            <p:txEl>
                                              <p:pRg st="4" end="4"/>
                                            </p:txEl>
                                          </p:spTgt>
                                        </p:tgtEl>
                                        <p:attrNameLst>
                                          <p:attrName>style.visibility</p:attrName>
                                        </p:attrNameLst>
                                      </p:cBhvr>
                                      <p:to>
                                        <p:strVal val="visible"/>
                                      </p:to>
                                    </p:set>
                                  </p:childTnLst>
                                </p:cTn>
                              </p:par>
                            </p:childTnLst>
                          </p:cTn>
                        </p:par>
                        <p:par>
                          <p:cTn id="39" fill="hold">
                            <p:stCondLst>
                              <p:cond delay="6500"/>
                            </p:stCondLst>
                            <p:childTnLst>
                              <p:par>
                                <p:cTn id="40" presetID="2" presetClass="entr" presetSubtype="4" fill="hold" grpId="0" nodeType="afterEffect">
                                  <p:stCondLst>
                                    <p:cond delay="0"/>
                                  </p:stCondLst>
                                  <p:childTnLst>
                                    <p:set>
                                      <p:cBhvr>
                                        <p:cTn id="41" dur="1" fill="hold">
                                          <p:stCondLst>
                                            <p:cond delay="0"/>
                                          </p:stCondLst>
                                        </p:cTn>
                                        <p:tgtEl>
                                          <p:spTgt spid="330793"/>
                                        </p:tgtEl>
                                        <p:attrNameLst>
                                          <p:attrName>style.visibility</p:attrName>
                                        </p:attrNameLst>
                                      </p:cBhvr>
                                      <p:to>
                                        <p:strVal val="visible"/>
                                      </p:to>
                                    </p:set>
                                    <p:anim calcmode="lin" valueType="num">
                                      <p:cBhvr additive="base">
                                        <p:cTn id="42" dur="500" fill="hold"/>
                                        <p:tgtEl>
                                          <p:spTgt spid="330793"/>
                                        </p:tgtEl>
                                        <p:attrNameLst>
                                          <p:attrName>ppt_x</p:attrName>
                                        </p:attrNameLst>
                                      </p:cBhvr>
                                      <p:tavLst>
                                        <p:tav tm="0">
                                          <p:val>
                                            <p:strVal val="#ppt_x"/>
                                          </p:val>
                                        </p:tav>
                                        <p:tav tm="100000">
                                          <p:val>
                                            <p:strVal val="#ppt_x"/>
                                          </p:val>
                                        </p:tav>
                                      </p:tavLst>
                                    </p:anim>
                                    <p:anim calcmode="lin" valueType="num">
                                      <p:cBhvr additive="base">
                                        <p:cTn id="43" dur="500" fill="hold"/>
                                        <p:tgtEl>
                                          <p:spTgt spid="330793"/>
                                        </p:tgtEl>
                                        <p:attrNameLst>
                                          <p:attrName>ppt_y</p:attrName>
                                        </p:attrNameLst>
                                      </p:cBhvr>
                                      <p:tavLst>
                                        <p:tav tm="0">
                                          <p:val>
                                            <p:strVal val="1+#ppt_h/2"/>
                                          </p:val>
                                        </p:tav>
                                        <p:tav tm="100000">
                                          <p:val>
                                            <p:strVal val="#ppt_y"/>
                                          </p:val>
                                        </p:tav>
                                      </p:tavLst>
                                    </p:anim>
                                  </p:childTnLst>
                                </p:cTn>
                              </p:par>
                            </p:childTnLst>
                          </p:cTn>
                        </p:par>
                        <p:par>
                          <p:cTn id="44" fill="hold">
                            <p:stCondLst>
                              <p:cond delay="7000"/>
                            </p:stCondLst>
                            <p:childTnLst>
                              <p:par>
                                <p:cTn id="45" presetID="1" presetClass="entr" presetSubtype="0" fill="hold" grpId="0" nodeType="afterEffect">
                                  <p:stCondLst>
                                    <p:cond delay="0"/>
                                  </p:stCondLst>
                                  <p:childTnLst>
                                    <p:set>
                                      <p:cBhvr>
                                        <p:cTn id="46" dur="1" fill="hold">
                                          <p:stCondLst>
                                            <p:cond delay="499"/>
                                          </p:stCondLst>
                                        </p:cTn>
                                        <p:tgtEl>
                                          <p:spTgt spid="330754">
                                            <p:txEl>
                                              <p:pRg st="5" end="5"/>
                                            </p:txEl>
                                          </p:spTgt>
                                        </p:tgtEl>
                                        <p:attrNameLst>
                                          <p:attrName>style.visibility</p:attrName>
                                        </p:attrNameLst>
                                      </p:cBhvr>
                                      <p:to>
                                        <p:strVal val="visible"/>
                                      </p:to>
                                    </p:set>
                                  </p:childTnLst>
                                </p:cTn>
                              </p:par>
                            </p:childTnLst>
                          </p:cTn>
                        </p:par>
                        <p:par>
                          <p:cTn id="47" fill="hold">
                            <p:stCondLst>
                              <p:cond delay="7500"/>
                            </p:stCondLst>
                            <p:childTnLst>
                              <p:par>
                                <p:cTn id="48" presetID="1" presetClass="entr" presetSubtype="0" fill="hold" grpId="0" nodeType="afterEffect">
                                  <p:stCondLst>
                                    <p:cond delay="0"/>
                                  </p:stCondLst>
                                  <p:childTnLst>
                                    <p:set>
                                      <p:cBhvr>
                                        <p:cTn id="49" dur="1" fill="hold">
                                          <p:stCondLst>
                                            <p:cond delay="499"/>
                                          </p:stCondLst>
                                        </p:cTn>
                                        <p:tgtEl>
                                          <p:spTgt spid="330754">
                                            <p:txEl>
                                              <p:pRg st="6" end="6"/>
                                            </p:txEl>
                                          </p:spTgt>
                                        </p:tgtEl>
                                        <p:attrNameLst>
                                          <p:attrName>style.visibility</p:attrName>
                                        </p:attrNameLst>
                                      </p:cBhvr>
                                      <p:to>
                                        <p:strVal val="visible"/>
                                      </p:to>
                                    </p:set>
                                  </p:childTnLst>
                                </p:cTn>
                              </p:par>
                            </p:childTnLst>
                          </p:cTn>
                        </p:par>
                        <p:par>
                          <p:cTn id="50" fill="hold">
                            <p:stCondLst>
                              <p:cond delay="8000"/>
                            </p:stCondLst>
                            <p:childTnLst>
                              <p:par>
                                <p:cTn id="51" presetID="42"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autoUpdateAnimBg="0"/>
      <p:bldP spid="330793" grpId="0" animBg="1"/>
      <p:bldP spid="330795"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400800" y="6191250"/>
            <a:ext cx="12192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endParaRPr lang="he-IL" sz="1800">
              <a:latin typeface="Times New Roman" pitchFamily="18" charset="0"/>
            </a:endParaRPr>
          </a:p>
        </p:txBody>
      </p:sp>
      <p:sp>
        <p:nvSpPr>
          <p:cNvPr id="328707" name="Rectangle 3"/>
          <p:cNvSpPr>
            <a:spLocks noChangeArrowheads="1"/>
          </p:cNvSpPr>
          <p:nvPr/>
        </p:nvSpPr>
        <p:spPr bwMode="auto">
          <a:xfrm>
            <a:off x="6400800" y="5853113"/>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95.5</a:t>
            </a:r>
          </a:p>
        </p:txBody>
      </p:sp>
      <p:sp>
        <p:nvSpPr>
          <p:cNvPr id="328708" name="Rectangle 4"/>
          <p:cNvSpPr>
            <a:spLocks noChangeArrowheads="1"/>
          </p:cNvSpPr>
          <p:nvPr/>
        </p:nvSpPr>
        <p:spPr bwMode="auto">
          <a:xfrm>
            <a:off x="6400800" y="5514975"/>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83.5</a:t>
            </a:r>
          </a:p>
        </p:txBody>
      </p:sp>
      <p:sp>
        <p:nvSpPr>
          <p:cNvPr id="328709" name="Rectangle 5"/>
          <p:cNvSpPr>
            <a:spLocks noChangeArrowheads="1"/>
          </p:cNvSpPr>
          <p:nvPr/>
        </p:nvSpPr>
        <p:spPr bwMode="auto">
          <a:xfrm>
            <a:off x="6400800" y="5176838"/>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68.5</a:t>
            </a:r>
          </a:p>
        </p:txBody>
      </p:sp>
      <p:sp>
        <p:nvSpPr>
          <p:cNvPr id="328710" name="Rectangle 6"/>
          <p:cNvSpPr>
            <a:spLocks noChangeArrowheads="1"/>
          </p:cNvSpPr>
          <p:nvPr/>
        </p:nvSpPr>
        <p:spPr bwMode="auto">
          <a:xfrm>
            <a:off x="6400800" y="4838700"/>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51</a:t>
            </a:r>
          </a:p>
        </p:txBody>
      </p:sp>
      <p:sp>
        <p:nvSpPr>
          <p:cNvPr id="328711" name="Rectangle 7"/>
          <p:cNvSpPr>
            <a:spLocks noChangeArrowheads="1"/>
          </p:cNvSpPr>
          <p:nvPr/>
        </p:nvSpPr>
        <p:spPr bwMode="auto">
          <a:xfrm>
            <a:off x="6400800" y="4419600"/>
            <a:ext cx="1219200"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אמצע קבוצה</a:t>
            </a:r>
            <a:endParaRPr lang="en-US" sz="1800">
              <a:latin typeface="Times New Roman" pitchFamily="18" charset="0"/>
            </a:endParaRPr>
          </a:p>
        </p:txBody>
      </p:sp>
      <p:sp>
        <p:nvSpPr>
          <p:cNvPr id="328712" name="Rectangle 8"/>
          <p:cNvSpPr>
            <a:spLocks noChangeArrowheads="1"/>
          </p:cNvSpPr>
          <p:nvPr/>
        </p:nvSpPr>
        <p:spPr bwMode="auto">
          <a:xfrm>
            <a:off x="2286000" y="5853113"/>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18 * 95.5 = 1719</a:t>
            </a:r>
          </a:p>
        </p:txBody>
      </p:sp>
      <p:sp>
        <p:nvSpPr>
          <p:cNvPr id="328713" name="Rectangle 9"/>
          <p:cNvSpPr>
            <a:spLocks noChangeArrowheads="1"/>
          </p:cNvSpPr>
          <p:nvPr/>
        </p:nvSpPr>
        <p:spPr bwMode="auto">
          <a:xfrm>
            <a:off x="5257800" y="6191250"/>
            <a:ext cx="11430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 Ʃ</a:t>
            </a:r>
            <a:r>
              <a:rPr lang="en-US" sz="1800">
                <a:latin typeface="Times New Roman" pitchFamily="18" charset="0"/>
              </a:rPr>
              <a:t>f</a:t>
            </a:r>
            <a:r>
              <a:rPr lang="en-US">
                <a:latin typeface="Times New Roman" pitchFamily="18" charset="0"/>
              </a:rPr>
              <a:t>i=</a:t>
            </a:r>
            <a:r>
              <a:rPr lang="en-US" sz="1800">
                <a:latin typeface="Times New Roman" pitchFamily="18" charset="0"/>
              </a:rPr>
              <a:t>60</a:t>
            </a:r>
          </a:p>
        </p:txBody>
      </p:sp>
      <p:sp>
        <p:nvSpPr>
          <p:cNvPr id="328714" name="Rectangle 10"/>
          <p:cNvSpPr>
            <a:spLocks noChangeArrowheads="1"/>
          </p:cNvSpPr>
          <p:nvPr/>
        </p:nvSpPr>
        <p:spPr bwMode="auto">
          <a:xfrm>
            <a:off x="2286000" y="6191250"/>
            <a:ext cx="29718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4883.5</a:t>
            </a:r>
            <a:endParaRPr lang="en-US" sz="2800">
              <a:latin typeface="Times New Roman" pitchFamily="18" charset="0"/>
            </a:endParaRPr>
          </a:p>
        </p:txBody>
      </p:sp>
      <p:sp>
        <p:nvSpPr>
          <p:cNvPr id="328715" name="Rectangle 11"/>
          <p:cNvSpPr>
            <a:spLocks noChangeArrowheads="1"/>
          </p:cNvSpPr>
          <p:nvPr/>
        </p:nvSpPr>
        <p:spPr bwMode="auto">
          <a:xfrm>
            <a:off x="2286000" y="5514975"/>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25 * 83.5 = 2087.5</a:t>
            </a:r>
          </a:p>
        </p:txBody>
      </p:sp>
      <p:sp>
        <p:nvSpPr>
          <p:cNvPr id="328716" name="Rectangle 12"/>
          <p:cNvSpPr>
            <a:spLocks noChangeArrowheads="1"/>
          </p:cNvSpPr>
          <p:nvPr/>
        </p:nvSpPr>
        <p:spPr bwMode="auto">
          <a:xfrm>
            <a:off x="2286000" y="5176838"/>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 * 68.5 = 822</a:t>
            </a:r>
          </a:p>
        </p:txBody>
      </p:sp>
      <p:sp>
        <p:nvSpPr>
          <p:cNvPr id="328717" name="Rectangle 13"/>
          <p:cNvSpPr>
            <a:spLocks noChangeArrowheads="1"/>
          </p:cNvSpPr>
          <p:nvPr/>
        </p:nvSpPr>
        <p:spPr bwMode="auto">
          <a:xfrm>
            <a:off x="2286000" y="4838700"/>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 *51 = 255</a:t>
            </a:r>
          </a:p>
        </p:txBody>
      </p:sp>
      <p:grpSp>
        <p:nvGrpSpPr>
          <p:cNvPr id="2" name="Group 14"/>
          <p:cNvGrpSpPr>
            <a:grpSpLocks/>
          </p:cNvGrpSpPr>
          <p:nvPr/>
        </p:nvGrpSpPr>
        <p:grpSpPr bwMode="auto">
          <a:xfrm>
            <a:off x="5257800" y="4419600"/>
            <a:ext cx="3429000" cy="2136775"/>
            <a:chOff x="3312" y="2784"/>
            <a:chExt cx="2160" cy="1346"/>
          </a:xfrm>
        </p:grpSpPr>
        <p:sp>
          <p:nvSpPr>
            <p:cNvPr id="183331" name="Rectangle 15"/>
            <p:cNvSpPr>
              <a:spLocks noChangeArrowheads="1"/>
            </p:cNvSpPr>
            <p:nvPr/>
          </p:nvSpPr>
          <p:spPr bwMode="auto">
            <a:xfrm>
              <a:off x="4800" y="3687"/>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91 - 100</a:t>
              </a:r>
              <a:r>
                <a:rPr lang="he-IL" sz="1800">
                  <a:latin typeface="Times New Roman" pitchFamily="18" charset="0"/>
                </a:rPr>
                <a:t> </a:t>
              </a:r>
              <a:endParaRPr lang="en-US" sz="1800">
                <a:latin typeface="Times New Roman" pitchFamily="18" charset="0"/>
              </a:endParaRPr>
            </a:p>
          </p:txBody>
        </p:sp>
        <p:sp>
          <p:nvSpPr>
            <p:cNvPr id="183332" name="Rectangle 16"/>
            <p:cNvSpPr>
              <a:spLocks noChangeArrowheads="1"/>
            </p:cNvSpPr>
            <p:nvPr/>
          </p:nvSpPr>
          <p:spPr bwMode="auto">
            <a:xfrm>
              <a:off x="3312" y="3687"/>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18</a:t>
              </a:r>
            </a:p>
          </p:txBody>
        </p:sp>
        <p:sp>
          <p:nvSpPr>
            <p:cNvPr id="183333" name="Rectangle 17"/>
            <p:cNvSpPr>
              <a:spLocks noChangeArrowheads="1"/>
            </p:cNvSpPr>
            <p:nvPr/>
          </p:nvSpPr>
          <p:spPr bwMode="auto">
            <a:xfrm>
              <a:off x="3312" y="3474"/>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25</a:t>
              </a:r>
            </a:p>
          </p:txBody>
        </p:sp>
        <p:sp>
          <p:nvSpPr>
            <p:cNvPr id="183334" name="Rectangle 18"/>
            <p:cNvSpPr>
              <a:spLocks noChangeArrowheads="1"/>
            </p:cNvSpPr>
            <p:nvPr/>
          </p:nvSpPr>
          <p:spPr bwMode="auto">
            <a:xfrm>
              <a:off x="3312" y="3261"/>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a:t>
              </a:r>
            </a:p>
          </p:txBody>
        </p:sp>
        <p:sp>
          <p:nvSpPr>
            <p:cNvPr id="183335" name="Rectangle 19"/>
            <p:cNvSpPr>
              <a:spLocks noChangeArrowheads="1"/>
            </p:cNvSpPr>
            <p:nvPr/>
          </p:nvSpPr>
          <p:spPr bwMode="auto">
            <a:xfrm>
              <a:off x="3312" y="3048"/>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83336" name="Rectangle 20"/>
            <p:cNvSpPr>
              <a:spLocks noChangeArrowheads="1"/>
            </p:cNvSpPr>
            <p:nvPr/>
          </p:nvSpPr>
          <p:spPr bwMode="auto">
            <a:xfrm>
              <a:off x="3312" y="2784"/>
              <a:ext cx="720"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83337" name="Rectangle 21"/>
            <p:cNvSpPr>
              <a:spLocks noChangeArrowheads="1"/>
            </p:cNvSpPr>
            <p:nvPr/>
          </p:nvSpPr>
          <p:spPr bwMode="auto">
            <a:xfrm>
              <a:off x="4800" y="3900"/>
              <a:ext cx="672" cy="230"/>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סה"כ</a:t>
              </a:r>
              <a:endParaRPr lang="en-US" sz="1800">
                <a:latin typeface="Times New Roman" pitchFamily="18" charset="0"/>
              </a:endParaRPr>
            </a:p>
          </p:txBody>
        </p:sp>
        <p:sp>
          <p:nvSpPr>
            <p:cNvPr id="183338" name="Rectangle 22"/>
            <p:cNvSpPr>
              <a:spLocks noChangeArrowheads="1"/>
            </p:cNvSpPr>
            <p:nvPr/>
          </p:nvSpPr>
          <p:spPr bwMode="auto">
            <a:xfrm>
              <a:off x="4800" y="3474"/>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76 – 90</a:t>
              </a:r>
            </a:p>
          </p:txBody>
        </p:sp>
        <p:sp>
          <p:nvSpPr>
            <p:cNvPr id="183339" name="Rectangle 23"/>
            <p:cNvSpPr>
              <a:spLocks noChangeArrowheads="1"/>
            </p:cNvSpPr>
            <p:nvPr/>
          </p:nvSpPr>
          <p:spPr bwMode="auto">
            <a:xfrm>
              <a:off x="4800" y="3261"/>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61 – 75</a:t>
              </a:r>
            </a:p>
          </p:txBody>
        </p:sp>
        <p:sp>
          <p:nvSpPr>
            <p:cNvPr id="183340" name="Rectangle 24"/>
            <p:cNvSpPr>
              <a:spLocks noChangeArrowheads="1"/>
            </p:cNvSpPr>
            <p:nvPr/>
          </p:nvSpPr>
          <p:spPr bwMode="auto">
            <a:xfrm>
              <a:off x="4800" y="3048"/>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41 - 60</a:t>
              </a:r>
            </a:p>
          </p:txBody>
        </p:sp>
        <p:sp>
          <p:nvSpPr>
            <p:cNvPr id="183341" name="Rectangle 25"/>
            <p:cNvSpPr>
              <a:spLocks noChangeArrowheads="1"/>
            </p:cNvSpPr>
            <p:nvPr/>
          </p:nvSpPr>
          <p:spPr bwMode="auto">
            <a:xfrm>
              <a:off x="4800" y="2784"/>
              <a:ext cx="672"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ציון </a:t>
              </a:r>
              <a:r>
                <a:rPr lang="en-US" sz="1800">
                  <a:latin typeface="Times New Roman" pitchFamily="18" charset="0"/>
                </a:rPr>
                <a:t>(X)</a:t>
              </a:r>
              <a:r>
                <a:rPr lang="he-IL" sz="1800">
                  <a:latin typeface="Times New Roman" pitchFamily="18" charset="0"/>
                </a:rPr>
                <a:t> </a:t>
              </a:r>
              <a:endParaRPr lang="en-US" sz="1800">
                <a:latin typeface="Times New Roman" pitchFamily="18" charset="0"/>
              </a:endParaRPr>
            </a:p>
          </p:txBody>
        </p:sp>
      </p:grpSp>
      <p:sp>
        <p:nvSpPr>
          <p:cNvPr id="328730" name="Rectangle 26"/>
          <p:cNvSpPr>
            <a:spLocks noChangeArrowheads="1"/>
          </p:cNvSpPr>
          <p:nvPr/>
        </p:nvSpPr>
        <p:spPr bwMode="auto">
          <a:xfrm>
            <a:off x="2268538" y="4437063"/>
            <a:ext cx="2989262"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אמצע קבוצה * שכיחות </a:t>
            </a:r>
            <a:r>
              <a:rPr lang="en-US" sz="1800">
                <a:latin typeface="Times New Roman" pitchFamily="18" charset="0"/>
              </a:rPr>
              <a:t>(fi*Xi)</a:t>
            </a:r>
          </a:p>
        </p:txBody>
      </p:sp>
      <p:sp>
        <p:nvSpPr>
          <p:cNvPr id="183312" name="Line 27"/>
          <p:cNvSpPr>
            <a:spLocks noChangeShapeType="1"/>
          </p:cNvSpPr>
          <p:nvPr/>
        </p:nvSpPr>
        <p:spPr bwMode="auto">
          <a:xfrm>
            <a:off x="2286000" y="4419600"/>
            <a:ext cx="6400800" cy="0"/>
          </a:xfrm>
          <a:prstGeom prst="line">
            <a:avLst/>
          </a:prstGeom>
          <a:noFill/>
          <a:ln w="28575" cap="sq">
            <a:solidFill>
              <a:schemeClr val="tx1"/>
            </a:solidFill>
            <a:miter lim="800000"/>
            <a:headEnd/>
            <a:tailEnd/>
          </a:ln>
        </p:spPr>
        <p:txBody>
          <a:bodyPr wrap="none"/>
          <a:lstStyle/>
          <a:p>
            <a:endParaRPr lang="he-IL"/>
          </a:p>
        </p:txBody>
      </p:sp>
      <p:sp>
        <p:nvSpPr>
          <p:cNvPr id="183313" name="Line 28"/>
          <p:cNvSpPr>
            <a:spLocks noChangeShapeType="1"/>
          </p:cNvSpPr>
          <p:nvPr/>
        </p:nvSpPr>
        <p:spPr bwMode="auto">
          <a:xfrm>
            <a:off x="2286000" y="4838700"/>
            <a:ext cx="6400800" cy="0"/>
          </a:xfrm>
          <a:prstGeom prst="line">
            <a:avLst/>
          </a:prstGeom>
          <a:noFill/>
          <a:ln w="12700">
            <a:solidFill>
              <a:schemeClr val="tx1"/>
            </a:solidFill>
            <a:miter lim="800000"/>
            <a:headEnd/>
            <a:tailEnd/>
          </a:ln>
        </p:spPr>
        <p:txBody>
          <a:bodyPr wrap="none"/>
          <a:lstStyle/>
          <a:p>
            <a:endParaRPr lang="he-IL"/>
          </a:p>
        </p:txBody>
      </p:sp>
      <p:sp>
        <p:nvSpPr>
          <p:cNvPr id="183314" name="Line 29"/>
          <p:cNvSpPr>
            <a:spLocks noChangeShapeType="1"/>
          </p:cNvSpPr>
          <p:nvPr/>
        </p:nvSpPr>
        <p:spPr bwMode="auto">
          <a:xfrm>
            <a:off x="2286000" y="5176838"/>
            <a:ext cx="6400800" cy="0"/>
          </a:xfrm>
          <a:prstGeom prst="line">
            <a:avLst/>
          </a:prstGeom>
          <a:noFill/>
          <a:ln w="12700">
            <a:solidFill>
              <a:schemeClr val="tx1"/>
            </a:solidFill>
            <a:miter lim="800000"/>
            <a:headEnd/>
            <a:tailEnd/>
          </a:ln>
        </p:spPr>
        <p:txBody>
          <a:bodyPr wrap="none"/>
          <a:lstStyle/>
          <a:p>
            <a:endParaRPr lang="he-IL"/>
          </a:p>
        </p:txBody>
      </p:sp>
      <p:sp>
        <p:nvSpPr>
          <p:cNvPr id="183315" name="Line 30"/>
          <p:cNvSpPr>
            <a:spLocks noChangeShapeType="1"/>
          </p:cNvSpPr>
          <p:nvPr/>
        </p:nvSpPr>
        <p:spPr bwMode="auto">
          <a:xfrm>
            <a:off x="2286000" y="5514975"/>
            <a:ext cx="6400800" cy="0"/>
          </a:xfrm>
          <a:prstGeom prst="line">
            <a:avLst/>
          </a:prstGeom>
          <a:noFill/>
          <a:ln w="12700">
            <a:solidFill>
              <a:schemeClr val="tx1"/>
            </a:solidFill>
            <a:miter lim="800000"/>
            <a:headEnd/>
            <a:tailEnd/>
          </a:ln>
        </p:spPr>
        <p:txBody>
          <a:bodyPr wrap="none"/>
          <a:lstStyle/>
          <a:p>
            <a:endParaRPr lang="he-IL"/>
          </a:p>
        </p:txBody>
      </p:sp>
      <p:sp>
        <p:nvSpPr>
          <p:cNvPr id="183316" name="Line 31"/>
          <p:cNvSpPr>
            <a:spLocks noChangeShapeType="1"/>
          </p:cNvSpPr>
          <p:nvPr/>
        </p:nvSpPr>
        <p:spPr bwMode="auto">
          <a:xfrm>
            <a:off x="2286000" y="5853113"/>
            <a:ext cx="6400800" cy="0"/>
          </a:xfrm>
          <a:prstGeom prst="line">
            <a:avLst/>
          </a:prstGeom>
          <a:noFill/>
          <a:ln w="12700">
            <a:solidFill>
              <a:schemeClr val="tx1"/>
            </a:solidFill>
            <a:miter lim="800000"/>
            <a:headEnd/>
            <a:tailEnd/>
          </a:ln>
        </p:spPr>
        <p:txBody>
          <a:bodyPr wrap="none"/>
          <a:lstStyle/>
          <a:p>
            <a:endParaRPr lang="he-IL"/>
          </a:p>
        </p:txBody>
      </p:sp>
      <p:sp>
        <p:nvSpPr>
          <p:cNvPr id="183317" name="Line 32"/>
          <p:cNvSpPr>
            <a:spLocks noChangeShapeType="1"/>
          </p:cNvSpPr>
          <p:nvPr/>
        </p:nvSpPr>
        <p:spPr bwMode="auto">
          <a:xfrm>
            <a:off x="2286000" y="6556375"/>
            <a:ext cx="6400800" cy="0"/>
          </a:xfrm>
          <a:prstGeom prst="line">
            <a:avLst/>
          </a:prstGeom>
          <a:noFill/>
          <a:ln w="28575">
            <a:solidFill>
              <a:schemeClr val="tx1"/>
            </a:solidFill>
            <a:miter lim="800000"/>
            <a:headEnd/>
            <a:tailEnd/>
          </a:ln>
        </p:spPr>
        <p:txBody>
          <a:bodyPr wrap="none"/>
          <a:lstStyle/>
          <a:p>
            <a:endParaRPr lang="he-IL"/>
          </a:p>
        </p:txBody>
      </p:sp>
      <p:sp>
        <p:nvSpPr>
          <p:cNvPr id="183318" name="Line 33"/>
          <p:cNvSpPr>
            <a:spLocks noChangeShapeType="1"/>
          </p:cNvSpPr>
          <p:nvPr/>
        </p:nvSpPr>
        <p:spPr bwMode="auto">
          <a:xfrm>
            <a:off x="7620000" y="4419600"/>
            <a:ext cx="0" cy="2136775"/>
          </a:xfrm>
          <a:prstGeom prst="line">
            <a:avLst/>
          </a:prstGeom>
          <a:noFill/>
          <a:ln w="12700">
            <a:solidFill>
              <a:schemeClr val="tx1"/>
            </a:solidFill>
            <a:miter lim="800000"/>
            <a:headEnd/>
            <a:tailEnd/>
          </a:ln>
        </p:spPr>
        <p:txBody>
          <a:bodyPr wrap="none"/>
          <a:lstStyle/>
          <a:p>
            <a:endParaRPr lang="he-IL"/>
          </a:p>
        </p:txBody>
      </p:sp>
      <p:sp>
        <p:nvSpPr>
          <p:cNvPr id="183319" name="Line 34"/>
          <p:cNvSpPr>
            <a:spLocks noChangeShapeType="1"/>
          </p:cNvSpPr>
          <p:nvPr/>
        </p:nvSpPr>
        <p:spPr bwMode="auto">
          <a:xfrm>
            <a:off x="5257800" y="4419600"/>
            <a:ext cx="0" cy="2136775"/>
          </a:xfrm>
          <a:prstGeom prst="line">
            <a:avLst/>
          </a:prstGeom>
          <a:noFill/>
          <a:ln w="12700">
            <a:solidFill>
              <a:schemeClr val="tx1"/>
            </a:solidFill>
            <a:miter lim="800000"/>
            <a:headEnd/>
            <a:tailEnd/>
          </a:ln>
        </p:spPr>
        <p:txBody>
          <a:bodyPr wrap="none"/>
          <a:lstStyle/>
          <a:p>
            <a:endParaRPr lang="he-IL"/>
          </a:p>
        </p:txBody>
      </p:sp>
      <p:sp>
        <p:nvSpPr>
          <p:cNvPr id="183320" name="Line 35"/>
          <p:cNvSpPr>
            <a:spLocks noChangeShapeType="1"/>
          </p:cNvSpPr>
          <p:nvPr/>
        </p:nvSpPr>
        <p:spPr bwMode="auto">
          <a:xfrm>
            <a:off x="2286000" y="6191250"/>
            <a:ext cx="6400800" cy="0"/>
          </a:xfrm>
          <a:prstGeom prst="line">
            <a:avLst/>
          </a:prstGeom>
          <a:noFill/>
          <a:ln w="12700">
            <a:solidFill>
              <a:schemeClr val="tx1"/>
            </a:solidFill>
            <a:miter lim="800000"/>
            <a:headEnd/>
            <a:tailEnd/>
          </a:ln>
        </p:spPr>
        <p:txBody>
          <a:bodyPr wrap="none"/>
          <a:lstStyle/>
          <a:p>
            <a:endParaRPr lang="he-IL"/>
          </a:p>
        </p:txBody>
      </p:sp>
      <p:sp>
        <p:nvSpPr>
          <p:cNvPr id="183321" name="Line 36"/>
          <p:cNvSpPr>
            <a:spLocks noChangeShapeType="1"/>
          </p:cNvSpPr>
          <p:nvPr/>
        </p:nvSpPr>
        <p:spPr bwMode="auto">
          <a:xfrm>
            <a:off x="2286000" y="6191250"/>
            <a:ext cx="0" cy="365125"/>
          </a:xfrm>
          <a:prstGeom prst="line">
            <a:avLst/>
          </a:prstGeom>
          <a:noFill/>
          <a:ln w="28575">
            <a:solidFill>
              <a:schemeClr val="tx1"/>
            </a:solidFill>
            <a:miter lim="800000"/>
            <a:headEnd/>
            <a:tailEnd/>
          </a:ln>
        </p:spPr>
        <p:txBody>
          <a:bodyPr wrap="none"/>
          <a:lstStyle/>
          <a:p>
            <a:endParaRPr lang="he-IL"/>
          </a:p>
        </p:txBody>
      </p:sp>
      <p:sp>
        <p:nvSpPr>
          <p:cNvPr id="183322" name="Line 37"/>
          <p:cNvSpPr>
            <a:spLocks noChangeShapeType="1"/>
          </p:cNvSpPr>
          <p:nvPr/>
        </p:nvSpPr>
        <p:spPr bwMode="auto">
          <a:xfrm>
            <a:off x="2286000" y="4419600"/>
            <a:ext cx="0" cy="1771650"/>
          </a:xfrm>
          <a:prstGeom prst="line">
            <a:avLst/>
          </a:prstGeom>
          <a:noFill/>
          <a:ln w="28575" cap="sq">
            <a:solidFill>
              <a:schemeClr val="tx1"/>
            </a:solidFill>
            <a:miter lim="800000"/>
            <a:headEnd/>
            <a:tailEnd/>
          </a:ln>
        </p:spPr>
        <p:txBody>
          <a:bodyPr wrap="none"/>
          <a:lstStyle/>
          <a:p>
            <a:endParaRPr lang="he-IL"/>
          </a:p>
        </p:txBody>
      </p:sp>
      <p:sp>
        <p:nvSpPr>
          <p:cNvPr id="183323" name="Line 38"/>
          <p:cNvSpPr>
            <a:spLocks noChangeShapeType="1"/>
          </p:cNvSpPr>
          <p:nvPr/>
        </p:nvSpPr>
        <p:spPr bwMode="auto">
          <a:xfrm>
            <a:off x="8686800" y="6191250"/>
            <a:ext cx="0" cy="365125"/>
          </a:xfrm>
          <a:prstGeom prst="line">
            <a:avLst/>
          </a:prstGeom>
          <a:noFill/>
          <a:ln w="28575">
            <a:solidFill>
              <a:schemeClr val="tx1"/>
            </a:solidFill>
            <a:miter lim="800000"/>
            <a:headEnd/>
            <a:tailEnd/>
          </a:ln>
        </p:spPr>
        <p:txBody>
          <a:bodyPr wrap="none"/>
          <a:lstStyle/>
          <a:p>
            <a:endParaRPr lang="he-IL"/>
          </a:p>
        </p:txBody>
      </p:sp>
      <p:sp>
        <p:nvSpPr>
          <p:cNvPr id="183324" name="Line 39"/>
          <p:cNvSpPr>
            <a:spLocks noChangeShapeType="1"/>
          </p:cNvSpPr>
          <p:nvPr/>
        </p:nvSpPr>
        <p:spPr bwMode="auto">
          <a:xfrm>
            <a:off x="8686800" y="4419600"/>
            <a:ext cx="0" cy="1771650"/>
          </a:xfrm>
          <a:prstGeom prst="line">
            <a:avLst/>
          </a:prstGeom>
          <a:noFill/>
          <a:ln w="28575" cap="sq">
            <a:solidFill>
              <a:schemeClr val="tx1"/>
            </a:solidFill>
            <a:miter lim="800000"/>
            <a:headEnd/>
            <a:tailEnd/>
          </a:ln>
        </p:spPr>
        <p:txBody>
          <a:bodyPr wrap="none"/>
          <a:lstStyle/>
          <a:p>
            <a:endParaRPr lang="he-IL"/>
          </a:p>
        </p:txBody>
      </p:sp>
      <p:sp>
        <p:nvSpPr>
          <p:cNvPr id="183325" name="Line 40"/>
          <p:cNvSpPr>
            <a:spLocks noChangeShapeType="1"/>
          </p:cNvSpPr>
          <p:nvPr/>
        </p:nvSpPr>
        <p:spPr bwMode="auto">
          <a:xfrm>
            <a:off x="6400800" y="4419600"/>
            <a:ext cx="0" cy="2136775"/>
          </a:xfrm>
          <a:prstGeom prst="line">
            <a:avLst/>
          </a:prstGeom>
          <a:noFill/>
          <a:ln w="12700">
            <a:solidFill>
              <a:schemeClr val="tx1"/>
            </a:solidFill>
            <a:miter lim="800000"/>
            <a:headEnd/>
            <a:tailEnd/>
          </a:ln>
        </p:spPr>
        <p:txBody>
          <a:bodyPr wrap="none"/>
          <a:lstStyle/>
          <a:p>
            <a:endParaRPr lang="he-IL"/>
          </a:p>
        </p:txBody>
      </p:sp>
      <p:sp>
        <p:nvSpPr>
          <p:cNvPr id="328745" name="Rectangle 41"/>
          <p:cNvSpPr>
            <a:spLocks noChangeArrowheads="1"/>
          </p:cNvSpPr>
          <p:nvPr/>
        </p:nvSpPr>
        <p:spPr bwMode="auto">
          <a:xfrm>
            <a:off x="152400" y="6172200"/>
            <a:ext cx="2057400" cy="381000"/>
          </a:xfrm>
          <a:prstGeom prst="rect">
            <a:avLst/>
          </a:prstGeom>
          <a:noFill/>
          <a:ln w="25400">
            <a:solidFill>
              <a:schemeClr val="tx1"/>
            </a:solidFill>
            <a:miter lim="800000"/>
            <a:headEnd/>
            <a:tailEnd/>
          </a:ln>
        </p:spPr>
        <p:txBody>
          <a:bodyPr wrap="none" anchor="ctr"/>
          <a:lstStyle/>
          <a:p>
            <a:pPr algn="ctr"/>
            <a:r>
              <a:rPr lang="en-US" sz="1800"/>
              <a:t>4883.5 / 60 = 81.39</a:t>
            </a:r>
          </a:p>
        </p:txBody>
      </p:sp>
      <p:sp>
        <p:nvSpPr>
          <p:cNvPr id="183327" name="Rectangle 42"/>
          <p:cNvSpPr>
            <a:spLocks noChangeArrowheads="1"/>
          </p:cNvSpPr>
          <p:nvPr/>
        </p:nvSpPr>
        <p:spPr bwMode="auto">
          <a:xfrm>
            <a:off x="2339975" y="549275"/>
            <a:ext cx="64770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ממוצע</a:t>
            </a:r>
            <a:r>
              <a:rPr lang="he-IL" sz="3600">
                <a:solidFill>
                  <a:schemeClr val="tx2"/>
                </a:solidFill>
                <a:latin typeface="Times New Roman" pitchFamily="18" charset="0"/>
              </a:rPr>
              <a:t> </a:t>
            </a:r>
            <a:endParaRPr lang="en-US" sz="3600">
              <a:solidFill>
                <a:schemeClr val="tx2"/>
              </a:solidFill>
              <a:latin typeface="Times New Roman" pitchFamily="18" charset="0"/>
            </a:endParaRPr>
          </a:p>
        </p:txBody>
      </p:sp>
      <p:sp>
        <p:nvSpPr>
          <p:cNvPr id="328747" name="Rectangle 43"/>
          <p:cNvSpPr>
            <a:spLocks noGrp="1" noChangeArrowheads="1"/>
          </p:cNvSpPr>
          <p:nvPr>
            <p:ph type="body" idx="1"/>
          </p:nvPr>
        </p:nvSpPr>
        <p:spPr>
          <a:xfrm>
            <a:off x="838200" y="2017713"/>
            <a:ext cx="8116888" cy="2419350"/>
          </a:xfrm>
          <a:noFill/>
        </p:spPr>
        <p:txBody>
          <a:bodyPr/>
          <a:lstStyle/>
          <a:p>
            <a:pPr eaLnBrk="1" hangingPunct="1">
              <a:lnSpc>
                <a:spcPct val="80000"/>
              </a:lnSpc>
            </a:pPr>
            <a:r>
              <a:rPr lang="he-IL" sz="1800" smtClean="0"/>
              <a:t>חישוב ממוצע בטבלת שכיחויות עם </a:t>
            </a:r>
            <a:r>
              <a:rPr lang="he-IL" sz="1800" u="sng" smtClean="0"/>
              <a:t>רוחב קבוצה:</a:t>
            </a:r>
          </a:p>
          <a:p>
            <a:pPr lvl="1" eaLnBrk="1" hangingPunct="1">
              <a:lnSpc>
                <a:spcPct val="80000"/>
              </a:lnSpc>
            </a:pPr>
            <a:r>
              <a:rPr lang="he-IL" sz="1600" smtClean="0"/>
              <a:t>לחשב אמצע קבוצה </a:t>
            </a:r>
            <a:r>
              <a:rPr lang="en-US" sz="1600" smtClean="0"/>
              <a:t>{(L</a:t>
            </a:r>
            <a:r>
              <a:rPr lang="en-US" sz="1600" baseline="-25000" smtClean="0"/>
              <a:t>min</a:t>
            </a:r>
            <a:r>
              <a:rPr lang="en-US" sz="1600" smtClean="0"/>
              <a:t>+L</a:t>
            </a:r>
            <a:r>
              <a:rPr lang="en-US" sz="1600" baseline="-25000" smtClean="0"/>
              <a:t>max</a:t>
            </a:r>
            <a:r>
              <a:rPr lang="en-US" sz="1600" smtClean="0"/>
              <a:t>)/2}</a:t>
            </a:r>
            <a:r>
              <a:rPr lang="he-IL" sz="1600" smtClean="0"/>
              <a:t>.</a:t>
            </a:r>
          </a:p>
          <a:p>
            <a:pPr lvl="1" eaLnBrk="1" hangingPunct="1">
              <a:lnSpc>
                <a:spcPct val="80000"/>
              </a:lnSpc>
            </a:pPr>
            <a:r>
              <a:rPr lang="he-IL" sz="1600" smtClean="0"/>
              <a:t>לחשב אמצע קבוצה * שכיחות </a:t>
            </a:r>
            <a:r>
              <a:rPr lang="en-US" sz="1600" smtClean="0"/>
              <a:t>xi*fi}</a:t>
            </a:r>
            <a:r>
              <a:rPr lang="he-IL" sz="1600" smtClean="0"/>
              <a:t>}. </a:t>
            </a:r>
          </a:p>
          <a:p>
            <a:pPr lvl="1" eaLnBrk="1" hangingPunct="1">
              <a:lnSpc>
                <a:spcPct val="80000"/>
              </a:lnSpc>
            </a:pPr>
            <a:r>
              <a:rPr lang="he-IL" sz="1600" smtClean="0"/>
              <a:t>לחשב את סה"כ השכיחות.</a:t>
            </a:r>
          </a:p>
          <a:p>
            <a:pPr lvl="1" eaLnBrk="1" hangingPunct="1">
              <a:lnSpc>
                <a:spcPct val="80000"/>
              </a:lnSpc>
            </a:pPr>
            <a:r>
              <a:rPr lang="he-IL" sz="1600" smtClean="0"/>
              <a:t>לחשב את הסה"כ של אמצע קבוצה * שכיחות {</a:t>
            </a:r>
            <a:r>
              <a:rPr lang="en-US" sz="1600" smtClean="0"/>
              <a:t>Ʃxi*fi</a:t>
            </a:r>
            <a:r>
              <a:rPr lang="he-IL" sz="1600" smtClean="0"/>
              <a:t>}.</a:t>
            </a:r>
            <a:endParaRPr lang="he-IL" sz="1600" i="1" smtClean="0"/>
          </a:p>
          <a:p>
            <a:pPr lvl="1" eaLnBrk="1" hangingPunct="1">
              <a:lnSpc>
                <a:spcPct val="80000"/>
              </a:lnSpc>
            </a:pPr>
            <a:r>
              <a:rPr lang="he-IL" sz="1600" smtClean="0"/>
              <a:t>לחלק את הסה"כ של אמצע קבוצה * שכיחות בס"כ השכיחויות {</a:t>
            </a:r>
            <a:r>
              <a:rPr lang="en-US" sz="1600" smtClean="0"/>
              <a:t>Ʃxi*fi / Ʃfi</a:t>
            </a:r>
            <a:r>
              <a:rPr lang="he-IL" sz="1600" smtClean="0"/>
              <a:t>}.</a:t>
            </a:r>
            <a:endParaRPr lang="en-US" sz="1600" smtClean="0"/>
          </a:p>
          <a:p>
            <a:pPr eaLnBrk="1" hangingPunct="1">
              <a:lnSpc>
                <a:spcPct val="80000"/>
              </a:lnSpc>
            </a:pPr>
            <a:r>
              <a:rPr lang="he-IL" sz="1800" smtClean="0"/>
              <a:t>אם ניתן פקטור של 10% ולאחר מכן הורדו 4 נקודות על שאלה שהתבטלה מה יהיה הממוצע החציון והשכיח החדשים? </a:t>
            </a:r>
          </a:p>
          <a:p>
            <a:pPr eaLnBrk="1" hangingPunct="1">
              <a:lnSpc>
                <a:spcPct val="80000"/>
              </a:lnSpc>
            </a:pPr>
            <a:r>
              <a:rPr lang="he-IL" sz="1800" smtClean="0"/>
              <a:t>באיזה סוג התפלגות מדובר?</a:t>
            </a:r>
          </a:p>
          <a:p>
            <a:pPr eaLnBrk="1" hangingPunct="1">
              <a:lnSpc>
                <a:spcPct val="80000"/>
              </a:lnSpc>
            </a:pPr>
            <a:endParaRPr lang="he-IL" sz="1800" smtClean="0"/>
          </a:p>
        </p:txBody>
      </p:sp>
      <p:sp>
        <p:nvSpPr>
          <p:cNvPr id="328748" name="Rectangle 44"/>
          <p:cNvSpPr>
            <a:spLocks noChangeArrowheads="1"/>
          </p:cNvSpPr>
          <p:nvPr/>
        </p:nvSpPr>
        <p:spPr bwMode="auto">
          <a:xfrm>
            <a:off x="179388" y="3860800"/>
            <a:ext cx="2665412" cy="360363"/>
          </a:xfrm>
          <a:prstGeom prst="rect">
            <a:avLst/>
          </a:prstGeom>
          <a:noFill/>
          <a:ln w="25400">
            <a:solidFill>
              <a:schemeClr val="tx1"/>
            </a:solidFill>
            <a:miter lim="800000"/>
            <a:headEnd/>
            <a:tailEnd/>
          </a:ln>
        </p:spPr>
        <p:txBody>
          <a:bodyPr wrap="none" anchor="ctr"/>
          <a:lstStyle/>
          <a:p>
            <a:pPr algn="ctr"/>
            <a:r>
              <a:rPr lang="en-US" sz="1800"/>
              <a:t>81.39, 83.8, * 1.1 - 4 </a:t>
            </a:r>
          </a:p>
        </p:txBody>
      </p:sp>
      <p:sp>
        <p:nvSpPr>
          <p:cNvPr id="328749" name="Rectangle 45"/>
          <p:cNvSpPr>
            <a:spLocks noChangeArrowheads="1"/>
          </p:cNvSpPr>
          <p:nvPr/>
        </p:nvSpPr>
        <p:spPr bwMode="auto">
          <a:xfrm>
            <a:off x="3059113" y="4005263"/>
            <a:ext cx="3170237" cy="360362"/>
          </a:xfrm>
          <a:prstGeom prst="rect">
            <a:avLst/>
          </a:prstGeom>
          <a:solidFill>
            <a:srgbClr val="FFFF99"/>
          </a:solidFill>
          <a:ln w="9525">
            <a:solidFill>
              <a:schemeClr val="tx1"/>
            </a:solidFill>
            <a:miter lim="800000"/>
            <a:headEnd/>
            <a:tailEnd/>
          </a:ln>
        </p:spPr>
        <p:txBody>
          <a:bodyPr wrap="none" anchor="ctr"/>
          <a:lstStyle/>
          <a:p>
            <a:pPr algn="ctr" rtl="0"/>
            <a:r>
              <a:rPr lang="he-IL" sz="1400" b="1">
                <a:latin typeface="Times New Roman" pitchFamily="18" charset="0"/>
              </a:rPr>
              <a:t>שכיח &gt; חציון &gt; ממוצע =&gt; </a:t>
            </a:r>
            <a:r>
              <a:rPr lang="he-IL" sz="1400" b="1">
                <a:solidFill>
                  <a:schemeClr val="hlink"/>
                </a:solidFill>
                <a:latin typeface="Times New Roman" pitchFamily="18" charset="0"/>
              </a:rPr>
              <a:t>א-סימטרית שלילית</a:t>
            </a:r>
            <a:endParaRPr lang="en-US" sz="1400" b="1">
              <a:solidFill>
                <a:schemeClr va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8747">
                                            <p:txEl>
                                              <p:pRg st="0" end="0"/>
                                            </p:txEl>
                                          </p:spTgt>
                                        </p:tgtEl>
                                        <p:attrNameLst>
                                          <p:attrName>style.visibility</p:attrName>
                                        </p:attrNameLst>
                                      </p:cBhvr>
                                      <p:to>
                                        <p:strVal val="visible"/>
                                      </p:to>
                                    </p:set>
                                    <p:animEffect transition="in" filter="fade">
                                      <p:cBhvr>
                                        <p:cTn id="7" dur="2000"/>
                                        <p:tgtEl>
                                          <p:spTgt spid="328747">
                                            <p:txEl>
                                              <p:pRg st="0" end="0"/>
                                            </p:txEl>
                                          </p:spTgt>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8747">
                                            <p:txEl>
                                              <p:pRg st="1" end="1"/>
                                            </p:txEl>
                                          </p:spTgt>
                                        </p:tgtEl>
                                        <p:attrNameLst>
                                          <p:attrName>style.visibility</p:attrName>
                                        </p:attrNameLst>
                                      </p:cBhvr>
                                      <p:to>
                                        <p:strVal val="visible"/>
                                      </p:to>
                                    </p:set>
                                    <p:animEffect transition="in" filter="fade">
                                      <p:cBhvr>
                                        <p:cTn id="18" dur="2000"/>
                                        <p:tgtEl>
                                          <p:spTgt spid="328747">
                                            <p:txEl>
                                              <p:pRg st="1" end="1"/>
                                            </p:txEl>
                                          </p:spTgt>
                                        </p:tgtEl>
                                      </p:cBhvr>
                                    </p:animEffect>
                                  </p:childTnLst>
                                </p:cTn>
                              </p:par>
                            </p:childTnLst>
                          </p:cTn>
                        </p:par>
                        <p:par>
                          <p:cTn id="19" fill="hold">
                            <p:stCondLst>
                              <p:cond delay="2000"/>
                            </p:stCondLst>
                            <p:childTnLst>
                              <p:par>
                                <p:cTn id="20" presetID="51" presetClass="entr" presetSubtype="0" fill="hold" grpId="0" nodeType="afterEffect">
                                  <p:stCondLst>
                                    <p:cond delay="0"/>
                                  </p:stCondLst>
                                  <p:childTnLst>
                                    <p:set>
                                      <p:cBhvr>
                                        <p:cTn id="21" dur="1" fill="hold">
                                          <p:stCondLst>
                                            <p:cond delay="0"/>
                                          </p:stCondLst>
                                        </p:cTn>
                                        <p:tgtEl>
                                          <p:spTgt spid="328711"/>
                                        </p:tgtEl>
                                        <p:attrNameLst>
                                          <p:attrName>style.visibility</p:attrName>
                                        </p:attrNameLst>
                                      </p:cBhvr>
                                      <p:to>
                                        <p:strVal val="visible"/>
                                      </p:to>
                                    </p:set>
                                    <p:animEffect transition="in" filter="fade">
                                      <p:cBhvr>
                                        <p:cTn id="22" dur="770" decel="100000"/>
                                        <p:tgtEl>
                                          <p:spTgt spid="328711"/>
                                        </p:tgtEl>
                                      </p:cBhvr>
                                    </p:animEffect>
                                    <p:animScale>
                                      <p:cBhvr>
                                        <p:cTn id="23" dur="770" decel="100000"/>
                                        <p:tgtEl>
                                          <p:spTgt spid="328711"/>
                                        </p:tgtEl>
                                      </p:cBhvr>
                                      <p:from x="10000" y="10000"/>
                                      <p:to x="200000" y="450000"/>
                                    </p:animScale>
                                    <p:animScale>
                                      <p:cBhvr>
                                        <p:cTn id="24" dur="1230" accel="100000" fill="hold">
                                          <p:stCondLst>
                                            <p:cond delay="770"/>
                                          </p:stCondLst>
                                        </p:cTn>
                                        <p:tgtEl>
                                          <p:spTgt spid="328711"/>
                                        </p:tgtEl>
                                      </p:cBhvr>
                                      <p:from x="200000" y="450000"/>
                                      <p:to x="100000" y="100000"/>
                                    </p:animScale>
                                    <p:set>
                                      <p:cBhvr>
                                        <p:cTn id="25" dur="770" fill="hold"/>
                                        <p:tgtEl>
                                          <p:spTgt spid="328711"/>
                                        </p:tgtEl>
                                        <p:attrNameLst>
                                          <p:attrName>ppt_x</p:attrName>
                                        </p:attrNameLst>
                                      </p:cBhvr>
                                      <p:to>
                                        <p:strVal val="(0.5)"/>
                                      </p:to>
                                    </p:set>
                                    <p:anim from="(0.5)" to="(#ppt_x)" calcmode="lin" valueType="num">
                                      <p:cBhvr>
                                        <p:cTn id="26" dur="1230" accel="100000" fill="hold">
                                          <p:stCondLst>
                                            <p:cond delay="770"/>
                                          </p:stCondLst>
                                        </p:cTn>
                                        <p:tgtEl>
                                          <p:spTgt spid="328711"/>
                                        </p:tgtEl>
                                        <p:attrNameLst>
                                          <p:attrName>ppt_x</p:attrName>
                                        </p:attrNameLst>
                                      </p:cBhvr>
                                    </p:anim>
                                    <p:set>
                                      <p:cBhvr>
                                        <p:cTn id="27" dur="770" fill="hold"/>
                                        <p:tgtEl>
                                          <p:spTgt spid="328711"/>
                                        </p:tgtEl>
                                        <p:attrNameLst>
                                          <p:attrName>ppt_y</p:attrName>
                                        </p:attrNameLst>
                                      </p:cBhvr>
                                      <p:to>
                                        <p:strVal val="(#ppt_y+0.4)"/>
                                      </p:to>
                                    </p:set>
                                    <p:anim from="(#ppt_y+0.4)" to="(#ppt_y)" calcmode="lin" valueType="num">
                                      <p:cBhvr>
                                        <p:cTn id="28" dur="1230" accel="100000" fill="hold">
                                          <p:stCondLst>
                                            <p:cond delay="770"/>
                                          </p:stCondLst>
                                        </p:cTn>
                                        <p:tgtEl>
                                          <p:spTgt spid="328711"/>
                                        </p:tgtEl>
                                        <p:attrNameLst>
                                          <p:attrName>ppt_y</p:attrName>
                                        </p:attrNameLst>
                                      </p:cBhvr>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328710"/>
                                        </p:tgtEl>
                                        <p:attrNameLst>
                                          <p:attrName>style.visibility</p:attrName>
                                        </p:attrNameLst>
                                      </p:cBhvr>
                                      <p:to>
                                        <p:strVal val="visible"/>
                                      </p:to>
                                    </p:set>
                                    <p:animEffect transition="in" filter="fade">
                                      <p:cBhvr>
                                        <p:cTn id="32" dur="1000"/>
                                        <p:tgtEl>
                                          <p:spTgt spid="328710"/>
                                        </p:tgtEl>
                                      </p:cBhvr>
                                    </p:animEffect>
                                    <p:anim calcmode="lin" valueType="num">
                                      <p:cBhvr>
                                        <p:cTn id="33" dur="1000" fill="hold"/>
                                        <p:tgtEl>
                                          <p:spTgt spid="328710"/>
                                        </p:tgtEl>
                                        <p:attrNameLst>
                                          <p:attrName>ppt_x</p:attrName>
                                        </p:attrNameLst>
                                      </p:cBhvr>
                                      <p:tavLst>
                                        <p:tav tm="0">
                                          <p:val>
                                            <p:strVal val="#ppt_x"/>
                                          </p:val>
                                        </p:tav>
                                        <p:tav tm="100000">
                                          <p:val>
                                            <p:strVal val="#ppt_x"/>
                                          </p:val>
                                        </p:tav>
                                      </p:tavLst>
                                    </p:anim>
                                    <p:anim calcmode="lin" valueType="num">
                                      <p:cBhvr>
                                        <p:cTn id="34" dur="1000" fill="hold"/>
                                        <p:tgtEl>
                                          <p:spTgt spid="328710"/>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328709"/>
                                        </p:tgtEl>
                                        <p:attrNameLst>
                                          <p:attrName>style.visibility</p:attrName>
                                        </p:attrNameLst>
                                      </p:cBhvr>
                                      <p:to>
                                        <p:strVal val="visible"/>
                                      </p:to>
                                    </p:set>
                                    <p:animEffect transition="in" filter="fade">
                                      <p:cBhvr>
                                        <p:cTn id="38" dur="1000"/>
                                        <p:tgtEl>
                                          <p:spTgt spid="328709"/>
                                        </p:tgtEl>
                                      </p:cBhvr>
                                    </p:animEffect>
                                    <p:anim calcmode="lin" valueType="num">
                                      <p:cBhvr>
                                        <p:cTn id="39" dur="1000" fill="hold"/>
                                        <p:tgtEl>
                                          <p:spTgt spid="328709"/>
                                        </p:tgtEl>
                                        <p:attrNameLst>
                                          <p:attrName>ppt_x</p:attrName>
                                        </p:attrNameLst>
                                      </p:cBhvr>
                                      <p:tavLst>
                                        <p:tav tm="0">
                                          <p:val>
                                            <p:strVal val="#ppt_x"/>
                                          </p:val>
                                        </p:tav>
                                        <p:tav tm="100000">
                                          <p:val>
                                            <p:strVal val="#ppt_x"/>
                                          </p:val>
                                        </p:tav>
                                      </p:tavLst>
                                    </p:anim>
                                    <p:anim calcmode="lin" valueType="num">
                                      <p:cBhvr>
                                        <p:cTn id="40" dur="1000" fill="hold"/>
                                        <p:tgtEl>
                                          <p:spTgt spid="328709"/>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28708"/>
                                        </p:tgtEl>
                                        <p:attrNameLst>
                                          <p:attrName>style.visibility</p:attrName>
                                        </p:attrNameLst>
                                      </p:cBhvr>
                                      <p:to>
                                        <p:strVal val="visible"/>
                                      </p:to>
                                    </p:set>
                                    <p:animEffect transition="in" filter="fade">
                                      <p:cBhvr>
                                        <p:cTn id="44" dur="1000"/>
                                        <p:tgtEl>
                                          <p:spTgt spid="328708"/>
                                        </p:tgtEl>
                                      </p:cBhvr>
                                    </p:animEffect>
                                    <p:anim calcmode="lin" valueType="num">
                                      <p:cBhvr>
                                        <p:cTn id="45" dur="1000" fill="hold"/>
                                        <p:tgtEl>
                                          <p:spTgt spid="328708"/>
                                        </p:tgtEl>
                                        <p:attrNameLst>
                                          <p:attrName>ppt_x</p:attrName>
                                        </p:attrNameLst>
                                      </p:cBhvr>
                                      <p:tavLst>
                                        <p:tav tm="0">
                                          <p:val>
                                            <p:strVal val="#ppt_x"/>
                                          </p:val>
                                        </p:tav>
                                        <p:tav tm="100000">
                                          <p:val>
                                            <p:strVal val="#ppt_x"/>
                                          </p:val>
                                        </p:tav>
                                      </p:tavLst>
                                    </p:anim>
                                    <p:anim calcmode="lin" valueType="num">
                                      <p:cBhvr>
                                        <p:cTn id="46" dur="1000" fill="hold"/>
                                        <p:tgtEl>
                                          <p:spTgt spid="328708"/>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328707"/>
                                        </p:tgtEl>
                                        <p:attrNameLst>
                                          <p:attrName>style.visibility</p:attrName>
                                        </p:attrNameLst>
                                      </p:cBhvr>
                                      <p:to>
                                        <p:strVal val="visible"/>
                                      </p:to>
                                    </p:set>
                                    <p:animEffect transition="in" filter="fade">
                                      <p:cBhvr>
                                        <p:cTn id="50" dur="1000"/>
                                        <p:tgtEl>
                                          <p:spTgt spid="328707"/>
                                        </p:tgtEl>
                                      </p:cBhvr>
                                    </p:animEffect>
                                    <p:anim calcmode="lin" valueType="num">
                                      <p:cBhvr>
                                        <p:cTn id="51" dur="1000" fill="hold"/>
                                        <p:tgtEl>
                                          <p:spTgt spid="328707"/>
                                        </p:tgtEl>
                                        <p:attrNameLst>
                                          <p:attrName>ppt_x</p:attrName>
                                        </p:attrNameLst>
                                      </p:cBhvr>
                                      <p:tavLst>
                                        <p:tav tm="0">
                                          <p:val>
                                            <p:strVal val="#ppt_x"/>
                                          </p:val>
                                        </p:tav>
                                        <p:tav tm="100000">
                                          <p:val>
                                            <p:strVal val="#ppt_x"/>
                                          </p:val>
                                        </p:tav>
                                      </p:tavLst>
                                    </p:anim>
                                    <p:anim calcmode="lin" valueType="num">
                                      <p:cBhvr>
                                        <p:cTn id="52" dur="1000" fill="hold"/>
                                        <p:tgtEl>
                                          <p:spTgt spid="328707"/>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10" presetClass="entr" presetSubtype="0" fill="hold" grpId="0" nodeType="afterEffect">
                                  <p:stCondLst>
                                    <p:cond delay="0"/>
                                  </p:stCondLst>
                                  <p:childTnLst>
                                    <p:set>
                                      <p:cBhvr>
                                        <p:cTn id="55" dur="1" fill="hold">
                                          <p:stCondLst>
                                            <p:cond delay="0"/>
                                          </p:stCondLst>
                                        </p:cTn>
                                        <p:tgtEl>
                                          <p:spTgt spid="328747">
                                            <p:txEl>
                                              <p:pRg st="2" end="2"/>
                                            </p:txEl>
                                          </p:spTgt>
                                        </p:tgtEl>
                                        <p:attrNameLst>
                                          <p:attrName>style.visibility</p:attrName>
                                        </p:attrNameLst>
                                      </p:cBhvr>
                                      <p:to>
                                        <p:strVal val="visible"/>
                                      </p:to>
                                    </p:set>
                                    <p:animEffect transition="in" filter="fade">
                                      <p:cBhvr>
                                        <p:cTn id="56" dur="2000"/>
                                        <p:tgtEl>
                                          <p:spTgt spid="328747">
                                            <p:txEl>
                                              <p:pRg st="2" end="2"/>
                                            </p:txEl>
                                          </p:spTgt>
                                        </p:tgtEl>
                                      </p:cBhvr>
                                    </p:animEffect>
                                  </p:childTnLst>
                                </p:cTn>
                              </p:par>
                            </p:childTnLst>
                          </p:cTn>
                        </p:par>
                        <p:par>
                          <p:cTn id="57" fill="hold">
                            <p:stCondLst>
                              <p:cond delay="10000"/>
                            </p:stCondLst>
                            <p:childTnLst>
                              <p:par>
                                <p:cTn id="58" presetID="51" presetClass="entr" presetSubtype="0" fill="hold" grpId="0" nodeType="afterEffect">
                                  <p:stCondLst>
                                    <p:cond delay="0"/>
                                  </p:stCondLst>
                                  <p:childTnLst>
                                    <p:set>
                                      <p:cBhvr>
                                        <p:cTn id="59" dur="1" fill="hold">
                                          <p:stCondLst>
                                            <p:cond delay="0"/>
                                          </p:stCondLst>
                                        </p:cTn>
                                        <p:tgtEl>
                                          <p:spTgt spid="328730"/>
                                        </p:tgtEl>
                                        <p:attrNameLst>
                                          <p:attrName>style.visibility</p:attrName>
                                        </p:attrNameLst>
                                      </p:cBhvr>
                                      <p:to>
                                        <p:strVal val="visible"/>
                                      </p:to>
                                    </p:set>
                                    <p:animEffect transition="in" filter="fade">
                                      <p:cBhvr>
                                        <p:cTn id="60" dur="770" decel="100000"/>
                                        <p:tgtEl>
                                          <p:spTgt spid="328730"/>
                                        </p:tgtEl>
                                      </p:cBhvr>
                                    </p:animEffect>
                                    <p:animScale>
                                      <p:cBhvr>
                                        <p:cTn id="61" dur="770" decel="100000"/>
                                        <p:tgtEl>
                                          <p:spTgt spid="328730"/>
                                        </p:tgtEl>
                                      </p:cBhvr>
                                      <p:from x="10000" y="10000"/>
                                      <p:to x="200000" y="450000"/>
                                    </p:animScale>
                                    <p:animScale>
                                      <p:cBhvr>
                                        <p:cTn id="62" dur="1230" accel="100000" fill="hold">
                                          <p:stCondLst>
                                            <p:cond delay="770"/>
                                          </p:stCondLst>
                                        </p:cTn>
                                        <p:tgtEl>
                                          <p:spTgt spid="328730"/>
                                        </p:tgtEl>
                                      </p:cBhvr>
                                      <p:from x="200000" y="450000"/>
                                      <p:to x="100000" y="100000"/>
                                    </p:animScale>
                                    <p:set>
                                      <p:cBhvr>
                                        <p:cTn id="63" dur="770" fill="hold"/>
                                        <p:tgtEl>
                                          <p:spTgt spid="328730"/>
                                        </p:tgtEl>
                                        <p:attrNameLst>
                                          <p:attrName>ppt_x</p:attrName>
                                        </p:attrNameLst>
                                      </p:cBhvr>
                                      <p:to>
                                        <p:strVal val="(0.5)"/>
                                      </p:to>
                                    </p:set>
                                    <p:anim from="(0.5)" to="(#ppt_x)" calcmode="lin" valueType="num">
                                      <p:cBhvr>
                                        <p:cTn id="64" dur="1230" accel="100000" fill="hold">
                                          <p:stCondLst>
                                            <p:cond delay="770"/>
                                          </p:stCondLst>
                                        </p:cTn>
                                        <p:tgtEl>
                                          <p:spTgt spid="328730"/>
                                        </p:tgtEl>
                                        <p:attrNameLst>
                                          <p:attrName>ppt_x</p:attrName>
                                        </p:attrNameLst>
                                      </p:cBhvr>
                                    </p:anim>
                                    <p:set>
                                      <p:cBhvr>
                                        <p:cTn id="65" dur="770" fill="hold"/>
                                        <p:tgtEl>
                                          <p:spTgt spid="328730"/>
                                        </p:tgtEl>
                                        <p:attrNameLst>
                                          <p:attrName>ppt_y</p:attrName>
                                        </p:attrNameLst>
                                      </p:cBhvr>
                                      <p:to>
                                        <p:strVal val="(#ppt_y+0.4)"/>
                                      </p:to>
                                    </p:set>
                                    <p:anim from="(#ppt_y+0.4)" to="(#ppt_y)" calcmode="lin" valueType="num">
                                      <p:cBhvr>
                                        <p:cTn id="66" dur="1230" accel="100000" fill="hold">
                                          <p:stCondLst>
                                            <p:cond delay="770"/>
                                          </p:stCondLst>
                                        </p:cTn>
                                        <p:tgtEl>
                                          <p:spTgt spid="328730"/>
                                        </p:tgtEl>
                                        <p:attrNameLst>
                                          <p:attrName>ppt_y</p:attrName>
                                        </p:attrNameLst>
                                      </p:cBhvr>
                                    </p:anim>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328717"/>
                                        </p:tgtEl>
                                        <p:attrNameLst>
                                          <p:attrName>style.visibility</p:attrName>
                                        </p:attrNameLst>
                                      </p:cBhvr>
                                      <p:to>
                                        <p:strVal val="visible"/>
                                      </p:to>
                                    </p:set>
                                    <p:animEffect transition="in" filter="fade">
                                      <p:cBhvr>
                                        <p:cTn id="70" dur="1000"/>
                                        <p:tgtEl>
                                          <p:spTgt spid="328717"/>
                                        </p:tgtEl>
                                      </p:cBhvr>
                                    </p:animEffect>
                                    <p:anim calcmode="lin" valueType="num">
                                      <p:cBhvr>
                                        <p:cTn id="71" dur="1000" fill="hold"/>
                                        <p:tgtEl>
                                          <p:spTgt spid="328717"/>
                                        </p:tgtEl>
                                        <p:attrNameLst>
                                          <p:attrName>ppt_x</p:attrName>
                                        </p:attrNameLst>
                                      </p:cBhvr>
                                      <p:tavLst>
                                        <p:tav tm="0">
                                          <p:val>
                                            <p:strVal val="#ppt_x"/>
                                          </p:val>
                                        </p:tav>
                                        <p:tav tm="100000">
                                          <p:val>
                                            <p:strVal val="#ppt_x"/>
                                          </p:val>
                                        </p:tav>
                                      </p:tavLst>
                                    </p:anim>
                                    <p:anim calcmode="lin" valueType="num">
                                      <p:cBhvr>
                                        <p:cTn id="72" dur="1000" fill="hold"/>
                                        <p:tgtEl>
                                          <p:spTgt spid="328717"/>
                                        </p:tgtEl>
                                        <p:attrNameLst>
                                          <p:attrName>ppt_y</p:attrName>
                                        </p:attrNameLst>
                                      </p:cBhvr>
                                      <p:tavLst>
                                        <p:tav tm="0">
                                          <p:val>
                                            <p:strVal val="#ppt_y+.1"/>
                                          </p:val>
                                        </p:tav>
                                        <p:tav tm="100000">
                                          <p:val>
                                            <p:strVal val="#ppt_y"/>
                                          </p:val>
                                        </p:tav>
                                      </p:tavLst>
                                    </p:anim>
                                  </p:childTnLst>
                                </p:cTn>
                              </p:par>
                            </p:childTnLst>
                          </p:cTn>
                        </p:par>
                        <p:par>
                          <p:cTn id="73" fill="hold">
                            <p:stCondLst>
                              <p:cond delay="13000"/>
                            </p:stCondLst>
                            <p:childTnLst>
                              <p:par>
                                <p:cTn id="74" presetID="42" presetClass="entr" presetSubtype="0" fill="hold" grpId="0" nodeType="afterEffect">
                                  <p:stCondLst>
                                    <p:cond delay="0"/>
                                  </p:stCondLst>
                                  <p:childTnLst>
                                    <p:set>
                                      <p:cBhvr>
                                        <p:cTn id="75" dur="1" fill="hold">
                                          <p:stCondLst>
                                            <p:cond delay="0"/>
                                          </p:stCondLst>
                                        </p:cTn>
                                        <p:tgtEl>
                                          <p:spTgt spid="328716"/>
                                        </p:tgtEl>
                                        <p:attrNameLst>
                                          <p:attrName>style.visibility</p:attrName>
                                        </p:attrNameLst>
                                      </p:cBhvr>
                                      <p:to>
                                        <p:strVal val="visible"/>
                                      </p:to>
                                    </p:set>
                                    <p:animEffect transition="in" filter="fade">
                                      <p:cBhvr>
                                        <p:cTn id="76" dur="1000"/>
                                        <p:tgtEl>
                                          <p:spTgt spid="328716"/>
                                        </p:tgtEl>
                                      </p:cBhvr>
                                    </p:animEffect>
                                    <p:anim calcmode="lin" valueType="num">
                                      <p:cBhvr>
                                        <p:cTn id="77" dur="1000" fill="hold"/>
                                        <p:tgtEl>
                                          <p:spTgt spid="328716"/>
                                        </p:tgtEl>
                                        <p:attrNameLst>
                                          <p:attrName>ppt_x</p:attrName>
                                        </p:attrNameLst>
                                      </p:cBhvr>
                                      <p:tavLst>
                                        <p:tav tm="0">
                                          <p:val>
                                            <p:strVal val="#ppt_x"/>
                                          </p:val>
                                        </p:tav>
                                        <p:tav tm="100000">
                                          <p:val>
                                            <p:strVal val="#ppt_x"/>
                                          </p:val>
                                        </p:tav>
                                      </p:tavLst>
                                    </p:anim>
                                    <p:anim calcmode="lin" valueType="num">
                                      <p:cBhvr>
                                        <p:cTn id="78" dur="1000" fill="hold"/>
                                        <p:tgtEl>
                                          <p:spTgt spid="328716"/>
                                        </p:tgtEl>
                                        <p:attrNameLst>
                                          <p:attrName>ppt_y</p:attrName>
                                        </p:attrNameLst>
                                      </p:cBhvr>
                                      <p:tavLst>
                                        <p:tav tm="0">
                                          <p:val>
                                            <p:strVal val="#ppt_y+.1"/>
                                          </p:val>
                                        </p:tav>
                                        <p:tav tm="100000">
                                          <p:val>
                                            <p:strVal val="#ppt_y"/>
                                          </p:val>
                                        </p:tav>
                                      </p:tavLst>
                                    </p:anim>
                                  </p:childTnLst>
                                </p:cTn>
                              </p:par>
                            </p:childTnLst>
                          </p:cTn>
                        </p:par>
                        <p:par>
                          <p:cTn id="79" fill="hold">
                            <p:stCondLst>
                              <p:cond delay="14000"/>
                            </p:stCondLst>
                            <p:childTnLst>
                              <p:par>
                                <p:cTn id="80" presetID="42" presetClass="entr" presetSubtype="0" fill="hold" grpId="0" nodeType="afterEffect">
                                  <p:stCondLst>
                                    <p:cond delay="0"/>
                                  </p:stCondLst>
                                  <p:childTnLst>
                                    <p:set>
                                      <p:cBhvr>
                                        <p:cTn id="81" dur="1" fill="hold">
                                          <p:stCondLst>
                                            <p:cond delay="0"/>
                                          </p:stCondLst>
                                        </p:cTn>
                                        <p:tgtEl>
                                          <p:spTgt spid="328715"/>
                                        </p:tgtEl>
                                        <p:attrNameLst>
                                          <p:attrName>style.visibility</p:attrName>
                                        </p:attrNameLst>
                                      </p:cBhvr>
                                      <p:to>
                                        <p:strVal val="visible"/>
                                      </p:to>
                                    </p:set>
                                    <p:animEffect transition="in" filter="fade">
                                      <p:cBhvr>
                                        <p:cTn id="82" dur="1000"/>
                                        <p:tgtEl>
                                          <p:spTgt spid="328715"/>
                                        </p:tgtEl>
                                      </p:cBhvr>
                                    </p:animEffect>
                                    <p:anim calcmode="lin" valueType="num">
                                      <p:cBhvr>
                                        <p:cTn id="83" dur="1000" fill="hold"/>
                                        <p:tgtEl>
                                          <p:spTgt spid="328715"/>
                                        </p:tgtEl>
                                        <p:attrNameLst>
                                          <p:attrName>ppt_x</p:attrName>
                                        </p:attrNameLst>
                                      </p:cBhvr>
                                      <p:tavLst>
                                        <p:tav tm="0">
                                          <p:val>
                                            <p:strVal val="#ppt_x"/>
                                          </p:val>
                                        </p:tav>
                                        <p:tav tm="100000">
                                          <p:val>
                                            <p:strVal val="#ppt_x"/>
                                          </p:val>
                                        </p:tav>
                                      </p:tavLst>
                                    </p:anim>
                                    <p:anim calcmode="lin" valueType="num">
                                      <p:cBhvr>
                                        <p:cTn id="84" dur="1000" fill="hold"/>
                                        <p:tgtEl>
                                          <p:spTgt spid="328715"/>
                                        </p:tgtEl>
                                        <p:attrNameLst>
                                          <p:attrName>ppt_y</p:attrName>
                                        </p:attrNameLst>
                                      </p:cBhvr>
                                      <p:tavLst>
                                        <p:tav tm="0">
                                          <p:val>
                                            <p:strVal val="#ppt_y+.1"/>
                                          </p:val>
                                        </p:tav>
                                        <p:tav tm="100000">
                                          <p:val>
                                            <p:strVal val="#ppt_y"/>
                                          </p:val>
                                        </p:tav>
                                      </p:tavLst>
                                    </p:anim>
                                  </p:childTnLst>
                                </p:cTn>
                              </p:par>
                            </p:childTnLst>
                          </p:cTn>
                        </p:par>
                        <p:par>
                          <p:cTn id="85" fill="hold">
                            <p:stCondLst>
                              <p:cond delay="15000"/>
                            </p:stCondLst>
                            <p:childTnLst>
                              <p:par>
                                <p:cTn id="86" presetID="42" presetClass="entr" presetSubtype="0" fill="hold" grpId="0" nodeType="afterEffect">
                                  <p:stCondLst>
                                    <p:cond delay="0"/>
                                  </p:stCondLst>
                                  <p:childTnLst>
                                    <p:set>
                                      <p:cBhvr>
                                        <p:cTn id="87" dur="1" fill="hold">
                                          <p:stCondLst>
                                            <p:cond delay="0"/>
                                          </p:stCondLst>
                                        </p:cTn>
                                        <p:tgtEl>
                                          <p:spTgt spid="328712"/>
                                        </p:tgtEl>
                                        <p:attrNameLst>
                                          <p:attrName>style.visibility</p:attrName>
                                        </p:attrNameLst>
                                      </p:cBhvr>
                                      <p:to>
                                        <p:strVal val="visible"/>
                                      </p:to>
                                    </p:set>
                                    <p:animEffect transition="in" filter="fade">
                                      <p:cBhvr>
                                        <p:cTn id="88" dur="1000"/>
                                        <p:tgtEl>
                                          <p:spTgt spid="328712"/>
                                        </p:tgtEl>
                                      </p:cBhvr>
                                    </p:animEffect>
                                    <p:anim calcmode="lin" valueType="num">
                                      <p:cBhvr>
                                        <p:cTn id="89" dur="1000" fill="hold"/>
                                        <p:tgtEl>
                                          <p:spTgt spid="328712"/>
                                        </p:tgtEl>
                                        <p:attrNameLst>
                                          <p:attrName>ppt_x</p:attrName>
                                        </p:attrNameLst>
                                      </p:cBhvr>
                                      <p:tavLst>
                                        <p:tav tm="0">
                                          <p:val>
                                            <p:strVal val="#ppt_x"/>
                                          </p:val>
                                        </p:tav>
                                        <p:tav tm="100000">
                                          <p:val>
                                            <p:strVal val="#ppt_x"/>
                                          </p:val>
                                        </p:tav>
                                      </p:tavLst>
                                    </p:anim>
                                    <p:anim calcmode="lin" valueType="num">
                                      <p:cBhvr>
                                        <p:cTn id="90" dur="1000" fill="hold"/>
                                        <p:tgtEl>
                                          <p:spTgt spid="328712"/>
                                        </p:tgtEl>
                                        <p:attrNameLst>
                                          <p:attrName>ppt_y</p:attrName>
                                        </p:attrNameLst>
                                      </p:cBhvr>
                                      <p:tavLst>
                                        <p:tav tm="0">
                                          <p:val>
                                            <p:strVal val="#ppt_y+.1"/>
                                          </p:val>
                                        </p:tav>
                                        <p:tav tm="100000">
                                          <p:val>
                                            <p:strVal val="#ppt_y"/>
                                          </p:val>
                                        </p:tav>
                                      </p:tavLst>
                                    </p:anim>
                                  </p:childTnLst>
                                </p:cTn>
                              </p:par>
                            </p:childTnLst>
                          </p:cTn>
                        </p:par>
                        <p:par>
                          <p:cTn id="91" fill="hold">
                            <p:stCondLst>
                              <p:cond delay="16000"/>
                            </p:stCondLst>
                            <p:childTnLst>
                              <p:par>
                                <p:cTn id="92" presetID="10" presetClass="entr" presetSubtype="0" fill="hold" grpId="0" nodeType="afterEffect">
                                  <p:stCondLst>
                                    <p:cond delay="0"/>
                                  </p:stCondLst>
                                  <p:childTnLst>
                                    <p:set>
                                      <p:cBhvr>
                                        <p:cTn id="93" dur="1" fill="hold">
                                          <p:stCondLst>
                                            <p:cond delay="0"/>
                                          </p:stCondLst>
                                        </p:cTn>
                                        <p:tgtEl>
                                          <p:spTgt spid="328747">
                                            <p:txEl>
                                              <p:pRg st="3" end="3"/>
                                            </p:txEl>
                                          </p:spTgt>
                                        </p:tgtEl>
                                        <p:attrNameLst>
                                          <p:attrName>style.visibility</p:attrName>
                                        </p:attrNameLst>
                                      </p:cBhvr>
                                      <p:to>
                                        <p:strVal val="visible"/>
                                      </p:to>
                                    </p:set>
                                    <p:animEffect transition="in" filter="fade">
                                      <p:cBhvr>
                                        <p:cTn id="94" dur="2000"/>
                                        <p:tgtEl>
                                          <p:spTgt spid="328747">
                                            <p:txEl>
                                              <p:pRg st="3" end="3"/>
                                            </p:txEl>
                                          </p:spTgt>
                                        </p:tgtEl>
                                      </p:cBhvr>
                                    </p:animEffect>
                                  </p:childTnLst>
                                </p:cTn>
                              </p:par>
                            </p:childTnLst>
                          </p:cTn>
                        </p:par>
                        <p:par>
                          <p:cTn id="95" fill="hold">
                            <p:stCondLst>
                              <p:cond delay="18000"/>
                            </p:stCondLst>
                            <p:childTnLst>
                              <p:par>
                                <p:cTn id="96" presetID="2" presetClass="entr" presetSubtype="4" fill="hold" grpId="0" nodeType="afterEffect">
                                  <p:stCondLst>
                                    <p:cond delay="0"/>
                                  </p:stCondLst>
                                  <p:childTnLst>
                                    <p:set>
                                      <p:cBhvr>
                                        <p:cTn id="97" dur="1" fill="hold">
                                          <p:stCondLst>
                                            <p:cond delay="0"/>
                                          </p:stCondLst>
                                        </p:cTn>
                                        <p:tgtEl>
                                          <p:spTgt spid="328713"/>
                                        </p:tgtEl>
                                        <p:attrNameLst>
                                          <p:attrName>style.visibility</p:attrName>
                                        </p:attrNameLst>
                                      </p:cBhvr>
                                      <p:to>
                                        <p:strVal val="visible"/>
                                      </p:to>
                                    </p:set>
                                    <p:anim calcmode="lin" valueType="num">
                                      <p:cBhvr additive="base">
                                        <p:cTn id="98" dur="500" fill="hold"/>
                                        <p:tgtEl>
                                          <p:spTgt spid="328713"/>
                                        </p:tgtEl>
                                        <p:attrNameLst>
                                          <p:attrName>ppt_x</p:attrName>
                                        </p:attrNameLst>
                                      </p:cBhvr>
                                      <p:tavLst>
                                        <p:tav tm="0">
                                          <p:val>
                                            <p:strVal val="#ppt_x"/>
                                          </p:val>
                                        </p:tav>
                                        <p:tav tm="100000">
                                          <p:val>
                                            <p:strVal val="#ppt_x"/>
                                          </p:val>
                                        </p:tav>
                                      </p:tavLst>
                                    </p:anim>
                                    <p:anim calcmode="lin" valueType="num">
                                      <p:cBhvr additive="base">
                                        <p:cTn id="99" dur="500" fill="hold"/>
                                        <p:tgtEl>
                                          <p:spTgt spid="328713"/>
                                        </p:tgtEl>
                                        <p:attrNameLst>
                                          <p:attrName>ppt_y</p:attrName>
                                        </p:attrNameLst>
                                      </p:cBhvr>
                                      <p:tavLst>
                                        <p:tav tm="0">
                                          <p:val>
                                            <p:strVal val="1+#ppt_h/2"/>
                                          </p:val>
                                        </p:tav>
                                        <p:tav tm="100000">
                                          <p:val>
                                            <p:strVal val="#ppt_y"/>
                                          </p:val>
                                        </p:tav>
                                      </p:tavLst>
                                    </p:anim>
                                  </p:childTnLst>
                                </p:cTn>
                              </p:par>
                            </p:childTnLst>
                          </p:cTn>
                        </p:par>
                        <p:par>
                          <p:cTn id="100" fill="hold">
                            <p:stCondLst>
                              <p:cond delay="18500"/>
                            </p:stCondLst>
                            <p:childTnLst>
                              <p:par>
                                <p:cTn id="101" presetID="10" presetClass="entr" presetSubtype="0" fill="hold" grpId="0" nodeType="afterEffect">
                                  <p:stCondLst>
                                    <p:cond delay="0"/>
                                  </p:stCondLst>
                                  <p:childTnLst>
                                    <p:set>
                                      <p:cBhvr>
                                        <p:cTn id="102" dur="1" fill="hold">
                                          <p:stCondLst>
                                            <p:cond delay="0"/>
                                          </p:stCondLst>
                                        </p:cTn>
                                        <p:tgtEl>
                                          <p:spTgt spid="328747">
                                            <p:txEl>
                                              <p:pRg st="4" end="4"/>
                                            </p:txEl>
                                          </p:spTgt>
                                        </p:tgtEl>
                                        <p:attrNameLst>
                                          <p:attrName>style.visibility</p:attrName>
                                        </p:attrNameLst>
                                      </p:cBhvr>
                                      <p:to>
                                        <p:strVal val="visible"/>
                                      </p:to>
                                    </p:set>
                                    <p:animEffect transition="in" filter="fade">
                                      <p:cBhvr>
                                        <p:cTn id="103" dur="2000"/>
                                        <p:tgtEl>
                                          <p:spTgt spid="328747">
                                            <p:txEl>
                                              <p:pRg st="4" end="4"/>
                                            </p:txEl>
                                          </p:spTgt>
                                        </p:tgtEl>
                                      </p:cBhvr>
                                    </p:animEffect>
                                  </p:childTnLst>
                                </p:cTn>
                              </p:par>
                            </p:childTnLst>
                          </p:cTn>
                        </p:par>
                        <p:par>
                          <p:cTn id="104" fill="hold">
                            <p:stCondLst>
                              <p:cond delay="20500"/>
                            </p:stCondLst>
                            <p:childTnLst>
                              <p:par>
                                <p:cTn id="105" presetID="2" presetClass="entr" presetSubtype="4" fill="hold" grpId="0" nodeType="afterEffect">
                                  <p:stCondLst>
                                    <p:cond delay="0"/>
                                  </p:stCondLst>
                                  <p:childTnLst>
                                    <p:set>
                                      <p:cBhvr>
                                        <p:cTn id="106" dur="1" fill="hold">
                                          <p:stCondLst>
                                            <p:cond delay="0"/>
                                          </p:stCondLst>
                                        </p:cTn>
                                        <p:tgtEl>
                                          <p:spTgt spid="328714"/>
                                        </p:tgtEl>
                                        <p:attrNameLst>
                                          <p:attrName>style.visibility</p:attrName>
                                        </p:attrNameLst>
                                      </p:cBhvr>
                                      <p:to>
                                        <p:strVal val="visible"/>
                                      </p:to>
                                    </p:set>
                                    <p:anim calcmode="lin" valueType="num">
                                      <p:cBhvr additive="base">
                                        <p:cTn id="107" dur="500" fill="hold"/>
                                        <p:tgtEl>
                                          <p:spTgt spid="328714"/>
                                        </p:tgtEl>
                                        <p:attrNameLst>
                                          <p:attrName>ppt_x</p:attrName>
                                        </p:attrNameLst>
                                      </p:cBhvr>
                                      <p:tavLst>
                                        <p:tav tm="0">
                                          <p:val>
                                            <p:strVal val="#ppt_x"/>
                                          </p:val>
                                        </p:tav>
                                        <p:tav tm="100000">
                                          <p:val>
                                            <p:strVal val="#ppt_x"/>
                                          </p:val>
                                        </p:tav>
                                      </p:tavLst>
                                    </p:anim>
                                    <p:anim calcmode="lin" valueType="num">
                                      <p:cBhvr additive="base">
                                        <p:cTn id="108" dur="500" fill="hold"/>
                                        <p:tgtEl>
                                          <p:spTgt spid="328714"/>
                                        </p:tgtEl>
                                        <p:attrNameLst>
                                          <p:attrName>ppt_y</p:attrName>
                                        </p:attrNameLst>
                                      </p:cBhvr>
                                      <p:tavLst>
                                        <p:tav tm="0">
                                          <p:val>
                                            <p:strVal val="1+#ppt_h/2"/>
                                          </p:val>
                                        </p:tav>
                                        <p:tav tm="100000">
                                          <p:val>
                                            <p:strVal val="#ppt_y"/>
                                          </p:val>
                                        </p:tav>
                                      </p:tavLst>
                                    </p:anim>
                                  </p:childTnLst>
                                </p:cTn>
                              </p:par>
                            </p:childTnLst>
                          </p:cTn>
                        </p:par>
                        <p:par>
                          <p:cTn id="109" fill="hold">
                            <p:stCondLst>
                              <p:cond delay="21000"/>
                            </p:stCondLst>
                            <p:childTnLst>
                              <p:par>
                                <p:cTn id="110" presetID="10" presetClass="entr" presetSubtype="0" fill="hold" grpId="0" nodeType="afterEffect">
                                  <p:stCondLst>
                                    <p:cond delay="0"/>
                                  </p:stCondLst>
                                  <p:childTnLst>
                                    <p:set>
                                      <p:cBhvr>
                                        <p:cTn id="111" dur="1" fill="hold">
                                          <p:stCondLst>
                                            <p:cond delay="0"/>
                                          </p:stCondLst>
                                        </p:cTn>
                                        <p:tgtEl>
                                          <p:spTgt spid="328747">
                                            <p:txEl>
                                              <p:pRg st="5" end="5"/>
                                            </p:txEl>
                                          </p:spTgt>
                                        </p:tgtEl>
                                        <p:attrNameLst>
                                          <p:attrName>style.visibility</p:attrName>
                                        </p:attrNameLst>
                                      </p:cBhvr>
                                      <p:to>
                                        <p:strVal val="visible"/>
                                      </p:to>
                                    </p:set>
                                    <p:animEffect transition="in" filter="fade">
                                      <p:cBhvr>
                                        <p:cTn id="112" dur="2000"/>
                                        <p:tgtEl>
                                          <p:spTgt spid="328747">
                                            <p:txEl>
                                              <p:pRg st="5" end="5"/>
                                            </p:txEl>
                                          </p:spTgt>
                                        </p:tgtEl>
                                      </p:cBhvr>
                                    </p:animEffect>
                                  </p:childTnLst>
                                </p:cTn>
                              </p:par>
                            </p:childTnLst>
                          </p:cTn>
                        </p:par>
                        <p:par>
                          <p:cTn id="113" fill="hold">
                            <p:stCondLst>
                              <p:cond delay="23000"/>
                            </p:stCondLst>
                            <p:childTnLst>
                              <p:par>
                                <p:cTn id="114" presetID="19" presetClass="entr" presetSubtype="10" fill="hold" grpId="0" nodeType="afterEffect">
                                  <p:stCondLst>
                                    <p:cond delay="0"/>
                                  </p:stCondLst>
                                  <p:childTnLst>
                                    <p:set>
                                      <p:cBhvr>
                                        <p:cTn id="115" dur="1" fill="hold">
                                          <p:stCondLst>
                                            <p:cond delay="0"/>
                                          </p:stCondLst>
                                        </p:cTn>
                                        <p:tgtEl>
                                          <p:spTgt spid="328745"/>
                                        </p:tgtEl>
                                        <p:attrNameLst>
                                          <p:attrName>style.visibility</p:attrName>
                                        </p:attrNameLst>
                                      </p:cBhvr>
                                      <p:to>
                                        <p:strVal val="visible"/>
                                      </p:to>
                                    </p:set>
                                    <p:anim calcmode="lin" valueType="num">
                                      <p:cBhvr>
                                        <p:cTn id="116" dur="5000" fill="hold"/>
                                        <p:tgtEl>
                                          <p:spTgt spid="328745"/>
                                        </p:tgtEl>
                                        <p:attrNameLst>
                                          <p:attrName>ppt_w</p:attrName>
                                        </p:attrNameLst>
                                      </p:cBhvr>
                                      <p:tavLst>
                                        <p:tav tm="0" fmla="#ppt_w*sin(2.5*pi*$)">
                                          <p:val>
                                            <p:fltVal val="0"/>
                                          </p:val>
                                        </p:tav>
                                        <p:tav tm="100000">
                                          <p:val>
                                            <p:fltVal val="1"/>
                                          </p:val>
                                        </p:tav>
                                      </p:tavLst>
                                    </p:anim>
                                    <p:anim calcmode="lin" valueType="num">
                                      <p:cBhvr>
                                        <p:cTn id="117" dur="5000" fill="hold"/>
                                        <p:tgtEl>
                                          <p:spTgt spid="328745"/>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8747">
                                            <p:txEl>
                                              <p:pRg st="6" end="6"/>
                                            </p:txEl>
                                          </p:spTgt>
                                        </p:tgtEl>
                                        <p:attrNameLst>
                                          <p:attrName>style.visibility</p:attrName>
                                        </p:attrNameLst>
                                      </p:cBhvr>
                                      <p:to>
                                        <p:strVal val="visible"/>
                                      </p:to>
                                    </p:set>
                                    <p:animEffect transition="in" filter="fade">
                                      <p:cBhvr>
                                        <p:cTn id="122" dur="2000"/>
                                        <p:tgtEl>
                                          <p:spTgt spid="328747">
                                            <p:txEl>
                                              <p:pRg st="6" end="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5" presetClass="entr" presetSubtype="0" fill="hold" grpId="0" nodeType="clickEffect">
                                  <p:stCondLst>
                                    <p:cond delay="0"/>
                                  </p:stCondLst>
                                  <p:childTnLst>
                                    <p:set>
                                      <p:cBhvr>
                                        <p:cTn id="126" dur="1" fill="hold">
                                          <p:stCondLst>
                                            <p:cond delay="0"/>
                                          </p:stCondLst>
                                        </p:cTn>
                                        <p:tgtEl>
                                          <p:spTgt spid="328748"/>
                                        </p:tgtEl>
                                        <p:attrNameLst>
                                          <p:attrName>style.visibility</p:attrName>
                                        </p:attrNameLst>
                                      </p:cBhvr>
                                      <p:to>
                                        <p:strVal val="visible"/>
                                      </p:to>
                                    </p:set>
                                    <p:anim calcmode="lin" valueType="num">
                                      <p:cBhvr>
                                        <p:cTn id="127" dur="1000" fill="hold"/>
                                        <p:tgtEl>
                                          <p:spTgt spid="328748"/>
                                        </p:tgtEl>
                                        <p:attrNameLst>
                                          <p:attrName>ppt_w</p:attrName>
                                        </p:attrNameLst>
                                      </p:cBhvr>
                                      <p:tavLst>
                                        <p:tav tm="0">
                                          <p:val>
                                            <p:strVal val="#ppt_w*0.70"/>
                                          </p:val>
                                        </p:tav>
                                        <p:tav tm="100000">
                                          <p:val>
                                            <p:strVal val="#ppt_w"/>
                                          </p:val>
                                        </p:tav>
                                      </p:tavLst>
                                    </p:anim>
                                    <p:anim calcmode="lin" valueType="num">
                                      <p:cBhvr>
                                        <p:cTn id="128" dur="1000" fill="hold"/>
                                        <p:tgtEl>
                                          <p:spTgt spid="328748"/>
                                        </p:tgtEl>
                                        <p:attrNameLst>
                                          <p:attrName>ppt_h</p:attrName>
                                        </p:attrNameLst>
                                      </p:cBhvr>
                                      <p:tavLst>
                                        <p:tav tm="0">
                                          <p:val>
                                            <p:strVal val="#ppt_h"/>
                                          </p:val>
                                        </p:tav>
                                        <p:tav tm="100000">
                                          <p:val>
                                            <p:strVal val="#ppt_h"/>
                                          </p:val>
                                        </p:tav>
                                      </p:tavLst>
                                    </p:anim>
                                    <p:animEffect transition="in" filter="fade">
                                      <p:cBhvr>
                                        <p:cTn id="129" dur="1000"/>
                                        <p:tgtEl>
                                          <p:spTgt spid="32874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28747">
                                            <p:txEl>
                                              <p:pRg st="7" end="7"/>
                                            </p:txEl>
                                          </p:spTgt>
                                        </p:tgtEl>
                                        <p:attrNameLst>
                                          <p:attrName>style.visibility</p:attrName>
                                        </p:attrNameLst>
                                      </p:cBhvr>
                                      <p:to>
                                        <p:strVal val="visible"/>
                                      </p:to>
                                    </p:set>
                                    <p:animEffect transition="in" filter="fade">
                                      <p:cBhvr>
                                        <p:cTn id="134" dur="2000"/>
                                        <p:tgtEl>
                                          <p:spTgt spid="328747">
                                            <p:txEl>
                                              <p:pRg st="7" end="7"/>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328749"/>
                                        </p:tgtEl>
                                        <p:attrNameLst>
                                          <p:attrName>style.visibility</p:attrName>
                                        </p:attrNameLst>
                                      </p:cBhvr>
                                      <p:to>
                                        <p:strVal val="visible"/>
                                      </p:to>
                                    </p:set>
                                    <p:anim calcmode="lin" valueType="num">
                                      <p:cBhvr>
                                        <p:cTn id="139" dur="500" fill="hold"/>
                                        <p:tgtEl>
                                          <p:spTgt spid="328749"/>
                                        </p:tgtEl>
                                        <p:attrNameLst>
                                          <p:attrName>ppt_w</p:attrName>
                                        </p:attrNameLst>
                                      </p:cBhvr>
                                      <p:tavLst>
                                        <p:tav tm="0">
                                          <p:val>
                                            <p:fltVal val="0"/>
                                          </p:val>
                                        </p:tav>
                                        <p:tav tm="100000">
                                          <p:val>
                                            <p:strVal val="#ppt_w"/>
                                          </p:val>
                                        </p:tav>
                                      </p:tavLst>
                                    </p:anim>
                                    <p:anim calcmode="lin" valueType="num">
                                      <p:cBhvr>
                                        <p:cTn id="140" dur="500" fill="hold"/>
                                        <p:tgtEl>
                                          <p:spTgt spid="328749"/>
                                        </p:tgtEl>
                                        <p:attrNameLst>
                                          <p:attrName>ppt_h</p:attrName>
                                        </p:attrNameLst>
                                      </p:cBhvr>
                                      <p:tavLst>
                                        <p:tav tm="0">
                                          <p:val>
                                            <p:fltVal val="0"/>
                                          </p:val>
                                        </p:tav>
                                        <p:tav tm="100000">
                                          <p:val>
                                            <p:strVal val="#ppt_h"/>
                                          </p:val>
                                        </p:tav>
                                      </p:tavLst>
                                    </p:anim>
                                    <p:animEffect transition="in" filter="fade">
                                      <p:cBhvr>
                                        <p:cTn id="141" dur="500"/>
                                        <p:tgtEl>
                                          <p:spTgt spid="328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P spid="328709" grpId="0"/>
      <p:bldP spid="328710" grpId="0"/>
      <p:bldP spid="328711" grpId="0" animBg="1"/>
      <p:bldP spid="328712" grpId="0"/>
      <p:bldP spid="328713" grpId="0" animBg="1"/>
      <p:bldP spid="328714" grpId="0" animBg="1"/>
      <p:bldP spid="328715" grpId="0"/>
      <p:bldP spid="328716" grpId="0"/>
      <p:bldP spid="328717" grpId="0"/>
      <p:bldP spid="328730" grpId="0" animBg="1"/>
      <p:bldP spid="328745" grpId="0" animBg="1"/>
      <p:bldP spid="328747" grpId="0" build="p" bldLvl="2"/>
      <p:bldP spid="328748" grpId="0" animBg="1"/>
      <p:bldP spid="32874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50938" y="1152525"/>
            <a:ext cx="7793037" cy="608013"/>
          </a:xfrm>
        </p:spPr>
        <p:txBody>
          <a:bodyPr/>
          <a:lstStyle/>
          <a:p>
            <a:pPr algn="r" eaLnBrk="1" hangingPunct="1"/>
            <a:r>
              <a:rPr lang="he-IL" altLang="en-US" sz="3600" smtClean="0"/>
              <a:t>משתנים: רמות מדידה – משתנה נומינלי</a:t>
            </a:r>
            <a:endParaRPr lang="en-US" sz="3600" smtClean="0"/>
          </a:p>
        </p:txBody>
      </p:sp>
      <p:sp>
        <p:nvSpPr>
          <p:cNvPr id="76803" name="Rectangle 3"/>
          <p:cNvSpPr>
            <a:spLocks noGrp="1" noChangeArrowheads="1"/>
          </p:cNvSpPr>
          <p:nvPr>
            <p:ph type="body" idx="1"/>
          </p:nvPr>
        </p:nvSpPr>
        <p:spPr/>
        <p:txBody>
          <a:bodyPr/>
          <a:lstStyle/>
          <a:p>
            <a:pPr algn="just" eaLnBrk="1" hangingPunct="1">
              <a:lnSpc>
                <a:spcPct val="90000"/>
              </a:lnSpc>
            </a:pPr>
            <a:r>
              <a:rPr lang="he-IL" altLang="en-US" smtClean="0"/>
              <a:t>משתנה נומינלי (שמי) תכונות:</a:t>
            </a:r>
          </a:p>
          <a:p>
            <a:pPr lvl="1" algn="just" eaLnBrk="1" hangingPunct="1">
              <a:lnSpc>
                <a:spcPct val="90000"/>
              </a:lnSpc>
            </a:pPr>
            <a:r>
              <a:rPr lang="he-IL" b="1" smtClean="0"/>
              <a:t>מי שקיבל ערך 1 לא יכול להיות גם 2.</a:t>
            </a:r>
          </a:p>
          <a:p>
            <a:pPr lvl="1" algn="just" eaLnBrk="1" hangingPunct="1">
              <a:lnSpc>
                <a:spcPct val="90000"/>
              </a:lnSpc>
            </a:pPr>
            <a:r>
              <a:rPr lang="he-IL" i="1" smtClean="0">
                <a:solidFill>
                  <a:schemeClr val="hlink"/>
                </a:solidFill>
              </a:rPr>
              <a:t>אין משמעות מספרית (ערכית) למשתנה – אחד הוא לא יותר משניים, הוא רק שונה ממנו.</a:t>
            </a:r>
          </a:p>
          <a:p>
            <a:pPr lvl="1" algn="just" eaLnBrk="1" hangingPunct="1">
              <a:lnSpc>
                <a:spcPct val="90000"/>
              </a:lnSpc>
            </a:pPr>
            <a:endParaRPr lang="he-IL" i="1" smtClean="0">
              <a:solidFill>
                <a:schemeClr val="hlink"/>
              </a:solidFill>
            </a:endParaRPr>
          </a:p>
          <a:p>
            <a:pPr algn="just" eaLnBrk="1" hangingPunct="1">
              <a:lnSpc>
                <a:spcPct val="90000"/>
              </a:lnSpc>
            </a:pPr>
            <a:r>
              <a:rPr lang="he-IL" sz="2000" smtClean="0">
                <a:solidFill>
                  <a:srgbClr val="008080"/>
                </a:solidFill>
              </a:rPr>
              <a:t>דוגמא: משתנה צורת ישוב (עיר=1, כפר=2, קיבוץ=3). עיר היא לא יותר מכפר וכפר הוא לא יותר מקיבוץ. המשמעות היחידה של המספרים היא מי שקיבל ערך אחד (עיר) בהכרח לא קיבל ערך אחר (כפר או קיבוץ). </a:t>
            </a:r>
            <a:endParaRPr lang="en-US" sz="2000" smtClean="0">
              <a:solidFill>
                <a:srgbClr val="008080"/>
              </a:solidFill>
            </a:endParaRPr>
          </a:p>
        </p:txBody>
      </p:sp>
      <p:sp>
        <p:nvSpPr>
          <p:cNvPr id="76804"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1000" fill="hold"/>
                                        <p:tgtEl>
                                          <p:spTgt spid="768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680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p:cTn id="13" dur="1000" fill="hold"/>
                                        <p:tgtEl>
                                          <p:spTgt spid="7680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680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p:cTn id="19" dur="1000" fill="hold"/>
                                        <p:tgtEl>
                                          <p:spTgt spid="7680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680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6803">
                                            <p:txEl>
                                              <p:pRg st="4" end="4"/>
                                            </p:txEl>
                                          </p:spTgt>
                                        </p:tgtEl>
                                        <p:attrNameLst>
                                          <p:attrName>style.visibility</p:attrName>
                                        </p:attrNameLst>
                                      </p:cBhvr>
                                      <p:to>
                                        <p:strVal val="visible"/>
                                      </p:to>
                                    </p:set>
                                    <p:anim calcmode="lin" valueType="num">
                                      <p:cBhvr>
                                        <p:cTn id="25" dur="1000" fill="hold"/>
                                        <p:tgtEl>
                                          <p:spTgt spid="7680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7680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r" eaLnBrk="1" hangingPunct="1"/>
            <a:r>
              <a:rPr lang="he-IL" smtClean="0"/>
              <a:t>מדדי פיזור (1)</a:t>
            </a:r>
            <a:endParaRPr lang="en-US" smtClean="0"/>
          </a:p>
        </p:txBody>
      </p:sp>
      <p:sp>
        <p:nvSpPr>
          <p:cNvPr id="260099" name="Rectangle 3"/>
          <p:cNvSpPr>
            <a:spLocks noGrp="1" noChangeArrowheads="1"/>
          </p:cNvSpPr>
          <p:nvPr>
            <p:ph type="body" idx="1"/>
          </p:nvPr>
        </p:nvSpPr>
        <p:spPr>
          <a:xfrm>
            <a:off x="468313" y="1916113"/>
            <a:ext cx="8486775" cy="4941887"/>
          </a:xfrm>
        </p:spPr>
        <p:txBody>
          <a:bodyPr/>
          <a:lstStyle/>
          <a:p>
            <a:pPr eaLnBrk="1" hangingPunct="1">
              <a:lnSpc>
                <a:spcPct val="85000"/>
              </a:lnSpc>
            </a:pPr>
            <a:r>
              <a:rPr lang="he-IL" sz="2400" smtClean="0"/>
              <a:t>סטיית תקן</a:t>
            </a:r>
          </a:p>
          <a:p>
            <a:pPr lvl="1" eaLnBrk="1" hangingPunct="1">
              <a:lnSpc>
                <a:spcPct val="85000"/>
              </a:lnSpc>
            </a:pPr>
            <a:r>
              <a:rPr lang="he-IL" sz="2000" smtClean="0"/>
              <a:t>סכום המרחקים מהממוצע הוא 0. ריבוע המרחקים מינימאלי.  </a:t>
            </a:r>
          </a:p>
          <a:p>
            <a:pPr lvl="1" eaLnBrk="1" hangingPunct="1">
              <a:lnSpc>
                <a:spcPct val="85000"/>
              </a:lnSpc>
            </a:pPr>
            <a:r>
              <a:rPr lang="he-IL" sz="2000" smtClean="0"/>
              <a:t>חישוב בטבלת שכיחויות: </a:t>
            </a:r>
          </a:p>
          <a:p>
            <a:pPr lvl="2" eaLnBrk="1" hangingPunct="1">
              <a:lnSpc>
                <a:spcPct val="85000"/>
              </a:lnSpc>
            </a:pPr>
            <a:r>
              <a:rPr lang="he-IL" sz="1800" smtClean="0"/>
              <a:t>הפרש כל מקרה מהממוצע [אמצע קבוצה כאשר יש רוחב קבוצה].</a:t>
            </a:r>
          </a:p>
          <a:p>
            <a:pPr lvl="2" eaLnBrk="1" hangingPunct="1">
              <a:lnSpc>
                <a:spcPct val="85000"/>
              </a:lnSpc>
            </a:pPr>
            <a:r>
              <a:rPr lang="he-IL" sz="1800" smtClean="0"/>
              <a:t>העלאה בריבוע של ההפרש.</a:t>
            </a:r>
          </a:p>
          <a:p>
            <a:pPr lvl="2" eaLnBrk="1" hangingPunct="1">
              <a:lnSpc>
                <a:spcPct val="85000"/>
              </a:lnSpc>
            </a:pPr>
            <a:r>
              <a:rPr lang="he-IL" sz="1800" smtClean="0"/>
              <a:t>להכפיל בשכיחות הרלוונטית.</a:t>
            </a:r>
          </a:p>
          <a:p>
            <a:pPr lvl="2" eaLnBrk="1" hangingPunct="1">
              <a:lnSpc>
                <a:spcPct val="85000"/>
              </a:lnSpc>
            </a:pPr>
            <a:r>
              <a:rPr lang="he-IL" sz="1800" smtClean="0"/>
              <a:t>סיכום ההפרשים.</a:t>
            </a:r>
          </a:p>
          <a:p>
            <a:pPr lvl="2" eaLnBrk="1" hangingPunct="1">
              <a:lnSpc>
                <a:spcPct val="85000"/>
              </a:lnSpc>
            </a:pPr>
            <a:r>
              <a:rPr lang="he-IL" sz="1800" smtClean="0"/>
              <a:t>לחלק במספר המקרים (סך השכיחות </a:t>
            </a:r>
            <a:r>
              <a:rPr lang="en-US" sz="1800" smtClean="0"/>
              <a:t>N</a:t>
            </a:r>
            <a:r>
              <a:rPr lang="he-IL" sz="1800" smtClean="0"/>
              <a:t>). [שונות].</a:t>
            </a:r>
          </a:p>
          <a:p>
            <a:pPr lvl="2" eaLnBrk="1" hangingPunct="1">
              <a:lnSpc>
                <a:spcPct val="85000"/>
              </a:lnSpc>
            </a:pPr>
            <a:r>
              <a:rPr lang="he-IL" sz="1800" smtClean="0"/>
              <a:t>להוציא שורש.   </a:t>
            </a:r>
          </a:p>
          <a:p>
            <a:pPr eaLnBrk="1" hangingPunct="1">
              <a:lnSpc>
                <a:spcPct val="85000"/>
              </a:lnSpc>
            </a:pPr>
            <a:r>
              <a:rPr lang="he-IL" sz="2400" smtClean="0"/>
              <a:t>מקדם ההשתנות</a:t>
            </a:r>
          </a:p>
          <a:p>
            <a:pPr lvl="1" eaLnBrk="1" hangingPunct="1">
              <a:lnSpc>
                <a:spcPct val="85000"/>
              </a:lnSpc>
            </a:pPr>
            <a:r>
              <a:rPr lang="he-IL" sz="2000" smtClean="0"/>
              <a:t>משמש להשוואה בין פיזורים הלקוחים מהתפלגויות שונות. </a:t>
            </a:r>
          </a:p>
          <a:p>
            <a:pPr lvl="1" eaLnBrk="1" hangingPunct="1">
              <a:lnSpc>
                <a:spcPct val="85000"/>
              </a:lnSpc>
            </a:pPr>
            <a:r>
              <a:rPr lang="he-IL" sz="2000" smtClean="0"/>
              <a:t>חישוב: </a:t>
            </a:r>
            <a:r>
              <a:rPr lang="en-US" sz="2000" smtClean="0"/>
              <a:t>c.v. = </a:t>
            </a:r>
            <a:r>
              <a:rPr lang="en-US" sz="2000" smtClean="0">
                <a:sym typeface="Symbol" pitchFamily="18" charset="2"/>
              </a:rPr>
              <a:t> / x</a:t>
            </a:r>
          </a:p>
          <a:p>
            <a:pPr eaLnBrk="1" hangingPunct="1">
              <a:lnSpc>
                <a:spcPct val="85000"/>
              </a:lnSpc>
            </a:pPr>
            <a:r>
              <a:rPr lang="he-IL" sz="2400" smtClean="0"/>
              <a:t>טווח</a:t>
            </a:r>
          </a:p>
          <a:p>
            <a:pPr lvl="1" eaLnBrk="1" hangingPunct="1">
              <a:lnSpc>
                <a:spcPct val="85000"/>
              </a:lnSpc>
            </a:pPr>
            <a:r>
              <a:rPr lang="he-IL" sz="2000" smtClean="0"/>
              <a:t>חישוב: ההפרש בין הערך הגדול ביותר לקטן ביותר.</a:t>
            </a:r>
          </a:p>
        </p:txBody>
      </p:sp>
      <p:sp>
        <p:nvSpPr>
          <p:cNvPr id="260100" name="Line 4"/>
          <p:cNvSpPr>
            <a:spLocks noChangeShapeType="1"/>
          </p:cNvSpPr>
          <p:nvPr/>
        </p:nvSpPr>
        <p:spPr bwMode="auto">
          <a:xfrm>
            <a:off x="7308850" y="5445125"/>
            <a:ext cx="142875" cy="0"/>
          </a:xfrm>
          <a:prstGeom prst="line">
            <a:avLst/>
          </a:prstGeom>
          <a:noFill/>
          <a:ln w="9525">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fade">
                                      <p:cBhvr>
                                        <p:cTn id="7" dur="2000"/>
                                        <p:tgtEl>
                                          <p:spTgt spid="260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0099">
                                            <p:txEl>
                                              <p:pRg st="1" end="1"/>
                                            </p:txEl>
                                          </p:spTgt>
                                        </p:tgtEl>
                                        <p:attrNameLst>
                                          <p:attrName>style.visibility</p:attrName>
                                        </p:attrNameLst>
                                      </p:cBhvr>
                                      <p:to>
                                        <p:strVal val="visible"/>
                                      </p:to>
                                    </p:set>
                                    <p:animEffect transition="in" filter="fade">
                                      <p:cBhvr>
                                        <p:cTn id="10" dur="2000"/>
                                        <p:tgtEl>
                                          <p:spTgt spid="260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0099">
                                            <p:txEl>
                                              <p:pRg st="2" end="2"/>
                                            </p:txEl>
                                          </p:spTgt>
                                        </p:tgtEl>
                                        <p:attrNameLst>
                                          <p:attrName>style.visibility</p:attrName>
                                        </p:attrNameLst>
                                      </p:cBhvr>
                                      <p:to>
                                        <p:strVal val="visible"/>
                                      </p:to>
                                    </p:set>
                                    <p:animEffect transition="in" filter="fade">
                                      <p:cBhvr>
                                        <p:cTn id="13" dur="2000"/>
                                        <p:tgtEl>
                                          <p:spTgt spid="2600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0099">
                                            <p:txEl>
                                              <p:pRg st="3" end="3"/>
                                            </p:txEl>
                                          </p:spTgt>
                                        </p:tgtEl>
                                        <p:attrNameLst>
                                          <p:attrName>style.visibility</p:attrName>
                                        </p:attrNameLst>
                                      </p:cBhvr>
                                      <p:to>
                                        <p:strVal val="visible"/>
                                      </p:to>
                                    </p:set>
                                    <p:animEffect transition="in" filter="fade">
                                      <p:cBhvr>
                                        <p:cTn id="16" dur="2000"/>
                                        <p:tgtEl>
                                          <p:spTgt spid="2600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0099">
                                            <p:txEl>
                                              <p:pRg st="4" end="4"/>
                                            </p:txEl>
                                          </p:spTgt>
                                        </p:tgtEl>
                                        <p:attrNameLst>
                                          <p:attrName>style.visibility</p:attrName>
                                        </p:attrNameLst>
                                      </p:cBhvr>
                                      <p:to>
                                        <p:strVal val="visible"/>
                                      </p:to>
                                    </p:set>
                                    <p:animEffect transition="in" filter="fade">
                                      <p:cBhvr>
                                        <p:cTn id="19" dur="2000"/>
                                        <p:tgtEl>
                                          <p:spTgt spid="2600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0099">
                                            <p:txEl>
                                              <p:pRg st="5" end="5"/>
                                            </p:txEl>
                                          </p:spTgt>
                                        </p:tgtEl>
                                        <p:attrNameLst>
                                          <p:attrName>style.visibility</p:attrName>
                                        </p:attrNameLst>
                                      </p:cBhvr>
                                      <p:to>
                                        <p:strVal val="visible"/>
                                      </p:to>
                                    </p:set>
                                    <p:animEffect transition="in" filter="fade">
                                      <p:cBhvr>
                                        <p:cTn id="22" dur="2000"/>
                                        <p:tgtEl>
                                          <p:spTgt spid="26009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0099">
                                            <p:txEl>
                                              <p:pRg st="6" end="6"/>
                                            </p:txEl>
                                          </p:spTgt>
                                        </p:tgtEl>
                                        <p:attrNameLst>
                                          <p:attrName>style.visibility</p:attrName>
                                        </p:attrNameLst>
                                      </p:cBhvr>
                                      <p:to>
                                        <p:strVal val="visible"/>
                                      </p:to>
                                    </p:set>
                                    <p:animEffect transition="in" filter="fade">
                                      <p:cBhvr>
                                        <p:cTn id="25" dur="2000"/>
                                        <p:tgtEl>
                                          <p:spTgt spid="26009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0099">
                                            <p:txEl>
                                              <p:pRg st="7" end="7"/>
                                            </p:txEl>
                                          </p:spTgt>
                                        </p:tgtEl>
                                        <p:attrNameLst>
                                          <p:attrName>style.visibility</p:attrName>
                                        </p:attrNameLst>
                                      </p:cBhvr>
                                      <p:to>
                                        <p:strVal val="visible"/>
                                      </p:to>
                                    </p:set>
                                    <p:animEffect transition="in" filter="fade">
                                      <p:cBhvr>
                                        <p:cTn id="28" dur="2000"/>
                                        <p:tgtEl>
                                          <p:spTgt spid="260099">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0099">
                                            <p:txEl>
                                              <p:pRg st="8" end="8"/>
                                            </p:txEl>
                                          </p:spTgt>
                                        </p:tgtEl>
                                        <p:attrNameLst>
                                          <p:attrName>style.visibility</p:attrName>
                                        </p:attrNameLst>
                                      </p:cBhvr>
                                      <p:to>
                                        <p:strVal val="visible"/>
                                      </p:to>
                                    </p:set>
                                    <p:animEffect transition="in" filter="fade">
                                      <p:cBhvr>
                                        <p:cTn id="31" dur="2000"/>
                                        <p:tgtEl>
                                          <p:spTgt spid="260099">
                                            <p:txEl>
                                              <p:pRg st="8" end="8"/>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60099">
                                            <p:txEl>
                                              <p:pRg st="9" end="9"/>
                                            </p:txEl>
                                          </p:spTgt>
                                        </p:tgtEl>
                                        <p:attrNameLst>
                                          <p:attrName>style.visibility</p:attrName>
                                        </p:attrNameLst>
                                      </p:cBhvr>
                                      <p:to>
                                        <p:strVal val="visible"/>
                                      </p:to>
                                    </p:set>
                                    <p:animEffect transition="in" filter="fade">
                                      <p:cBhvr>
                                        <p:cTn id="35" dur="2000"/>
                                        <p:tgtEl>
                                          <p:spTgt spid="260099">
                                            <p:txEl>
                                              <p:pRg st="9" end="9"/>
                                            </p:tx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260100"/>
                                        </p:tgtEl>
                                        <p:attrNameLst>
                                          <p:attrName>style.visibility</p:attrName>
                                        </p:attrNameLst>
                                      </p:cBhvr>
                                      <p:to>
                                        <p:strVal val="visible"/>
                                      </p:to>
                                    </p:set>
                                    <p:anim calcmode="lin" valueType="num">
                                      <p:cBhvr>
                                        <p:cTn id="38" dur="1000" fill="hold"/>
                                        <p:tgtEl>
                                          <p:spTgt spid="260100"/>
                                        </p:tgtEl>
                                        <p:attrNameLst>
                                          <p:attrName>ppt_x</p:attrName>
                                        </p:attrNameLst>
                                      </p:cBhvr>
                                      <p:tavLst>
                                        <p:tav tm="0">
                                          <p:val>
                                            <p:strVal val="#ppt_x-.2"/>
                                          </p:val>
                                        </p:tav>
                                        <p:tav tm="100000">
                                          <p:val>
                                            <p:strVal val="#ppt_x"/>
                                          </p:val>
                                        </p:tav>
                                      </p:tavLst>
                                    </p:anim>
                                    <p:anim calcmode="lin" valueType="num">
                                      <p:cBhvr>
                                        <p:cTn id="39" dur="1000" fill="hold"/>
                                        <p:tgtEl>
                                          <p:spTgt spid="26010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601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0099">
                                            <p:txEl>
                                              <p:pRg st="10" end="10"/>
                                            </p:txEl>
                                          </p:spTgt>
                                        </p:tgtEl>
                                        <p:attrNameLst>
                                          <p:attrName>style.visibility</p:attrName>
                                        </p:attrNameLst>
                                      </p:cBhvr>
                                      <p:to>
                                        <p:strVal val="visible"/>
                                      </p:to>
                                    </p:set>
                                    <p:animEffect transition="in" filter="fade">
                                      <p:cBhvr>
                                        <p:cTn id="43" dur="2000"/>
                                        <p:tgtEl>
                                          <p:spTgt spid="260099">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0099">
                                            <p:txEl>
                                              <p:pRg st="11" end="11"/>
                                            </p:txEl>
                                          </p:spTgt>
                                        </p:tgtEl>
                                        <p:attrNameLst>
                                          <p:attrName>style.visibility</p:attrName>
                                        </p:attrNameLst>
                                      </p:cBhvr>
                                      <p:to>
                                        <p:strVal val="visible"/>
                                      </p:to>
                                    </p:set>
                                    <p:animEffect transition="in" filter="fade">
                                      <p:cBhvr>
                                        <p:cTn id="46" dur="2000"/>
                                        <p:tgtEl>
                                          <p:spTgt spid="260099">
                                            <p:txEl>
                                              <p:pRg st="11" end="11"/>
                                            </p:txEl>
                                          </p:spTgt>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60099">
                                            <p:txEl>
                                              <p:pRg st="12" end="12"/>
                                            </p:txEl>
                                          </p:spTgt>
                                        </p:tgtEl>
                                        <p:attrNameLst>
                                          <p:attrName>style.visibility</p:attrName>
                                        </p:attrNameLst>
                                      </p:cBhvr>
                                      <p:to>
                                        <p:strVal val="visible"/>
                                      </p:to>
                                    </p:set>
                                    <p:animEffect transition="in" filter="fade">
                                      <p:cBhvr>
                                        <p:cTn id="50" dur="2000"/>
                                        <p:tgtEl>
                                          <p:spTgt spid="260099">
                                            <p:txEl>
                                              <p:pRg st="12" end="1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0099">
                                            <p:txEl>
                                              <p:pRg st="13" end="13"/>
                                            </p:txEl>
                                          </p:spTgt>
                                        </p:tgtEl>
                                        <p:attrNameLst>
                                          <p:attrName>style.visibility</p:attrName>
                                        </p:attrNameLst>
                                      </p:cBhvr>
                                      <p:to>
                                        <p:strVal val="visible"/>
                                      </p:to>
                                    </p:set>
                                    <p:animEffect transition="in" filter="fade">
                                      <p:cBhvr>
                                        <p:cTn id="53" dur="2000"/>
                                        <p:tgtEl>
                                          <p:spTgt spid="260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P spid="260100"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7650163" y="5962650"/>
            <a:ext cx="1252537"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a:t>
            </a:r>
          </a:p>
        </p:txBody>
      </p:sp>
      <p:sp>
        <p:nvSpPr>
          <p:cNvPr id="185347" name="Rectangle 3"/>
          <p:cNvSpPr>
            <a:spLocks noChangeArrowheads="1"/>
          </p:cNvSpPr>
          <p:nvPr/>
        </p:nvSpPr>
        <p:spPr bwMode="auto">
          <a:xfrm>
            <a:off x="6397625" y="5962650"/>
            <a:ext cx="1252538"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20</a:t>
            </a:r>
          </a:p>
        </p:txBody>
      </p:sp>
      <p:sp>
        <p:nvSpPr>
          <p:cNvPr id="185348" name="Rectangle 4"/>
          <p:cNvSpPr>
            <a:spLocks noChangeArrowheads="1"/>
          </p:cNvSpPr>
          <p:nvPr/>
        </p:nvSpPr>
        <p:spPr bwMode="auto">
          <a:xfrm>
            <a:off x="6397625" y="6286500"/>
            <a:ext cx="1252538" cy="338138"/>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Ʃf</a:t>
            </a:r>
            <a:r>
              <a:rPr lang="en-US" sz="1400">
                <a:latin typeface="Times New Roman" pitchFamily="18" charset="0"/>
              </a:rPr>
              <a:t>i = </a:t>
            </a:r>
            <a:r>
              <a:rPr lang="en-US" sz="1600">
                <a:latin typeface="Times New Roman" pitchFamily="18" charset="0"/>
              </a:rPr>
              <a:t>60</a:t>
            </a:r>
          </a:p>
        </p:txBody>
      </p:sp>
      <p:sp>
        <p:nvSpPr>
          <p:cNvPr id="185349" name="Rectangle 5"/>
          <p:cNvSpPr>
            <a:spLocks noChangeArrowheads="1"/>
          </p:cNvSpPr>
          <p:nvPr/>
        </p:nvSpPr>
        <p:spPr bwMode="auto">
          <a:xfrm>
            <a:off x="6397625" y="56515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25</a:t>
            </a:r>
          </a:p>
        </p:txBody>
      </p:sp>
      <p:sp>
        <p:nvSpPr>
          <p:cNvPr id="185350" name="Rectangle 6"/>
          <p:cNvSpPr>
            <a:spLocks noChangeArrowheads="1"/>
          </p:cNvSpPr>
          <p:nvPr/>
        </p:nvSpPr>
        <p:spPr bwMode="auto">
          <a:xfrm>
            <a:off x="6397625" y="534035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10</a:t>
            </a:r>
          </a:p>
        </p:txBody>
      </p:sp>
      <p:sp>
        <p:nvSpPr>
          <p:cNvPr id="185351" name="Rectangle 7"/>
          <p:cNvSpPr>
            <a:spLocks noChangeArrowheads="1"/>
          </p:cNvSpPr>
          <p:nvPr/>
        </p:nvSpPr>
        <p:spPr bwMode="auto">
          <a:xfrm>
            <a:off x="6397625" y="50292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5</a:t>
            </a:r>
          </a:p>
        </p:txBody>
      </p:sp>
      <p:sp>
        <p:nvSpPr>
          <p:cNvPr id="185352" name="Rectangle 8"/>
          <p:cNvSpPr>
            <a:spLocks noChangeArrowheads="1"/>
          </p:cNvSpPr>
          <p:nvPr/>
        </p:nvSpPr>
        <p:spPr bwMode="auto">
          <a:xfrm>
            <a:off x="6397625" y="4572000"/>
            <a:ext cx="1252538"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2000">
                <a:latin typeface="Times New Roman" pitchFamily="18" charset="0"/>
              </a:rPr>
              <a:t>שכיחות </a:t>
            </a:r>
            <a:r>
              <a:rPr lang="en-US" sz="2000">
                <a:latin typeface="Times New Roman" pitchFamily="18" charset="0"/>
              </a:rPr>
              <a:t>(f)</a:t>
            </a:r>
          </a:p>
        </p:txBody>
      </p:sp>
      <p:grpSp>
        <p:nvGrpSpPr>
          <p:cNvPr id="2" name="Group 9"/>
          <p:cNvGrpSpPr>
            <a:grpSpLocks/>
          </p:cNvGrpSpPr>
          <p:nvPr/>
        </p:nvGrpSpPr>
        <p:grpSpPr bwMode="auto">
          <a:xfrm>
            <a:off x="5145088" y="4572000"/>
            <a:ext cx="1252537" cy="2052638"/>
            <a:chOff x="3241" y="2880"/>
            <a:chExt cx="789" cy="1293"/>
          </a:xfrm>
        </p:grpSpPr>
        <p:sp>
          <p:nvSpPr>
            <p:cNvPr id="185414" name="Rectangle 10"/>
            <p:cNvSpPr>
              <a:spLocks noChangeArrowheads="1"/>
            </p:cNvSpPr>
            <p:nvPr/>
          </p:nvSpPr>
          <p:spPr bwMode="auto">
            <a:xfrm>
              <a:off x="3241" y="3756"/>
              <a:ext cx="789"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20 * 3</a:t>
              </a:r>
              <a:r>
                <a:rPr lang="en-US" sz="1600">
                  <a:latin typeface="Times New Roman" pitchFamily="18" charset="0"/>
                </a:rPr>
                <a:t> = 60</a:t>
              </a:r>
            </a:p>
          </p:txBody>
        </p:sp>
        <p:sp>
          <p:nvSpPr>
            <p:cNvPr id="185415" name="Rectangle 11"/>
            <p:cNvSpPr>
              <a:spLocks noChangeArrowheads="1"/>
            </p:cNvSpPr>
            <p:nvPr/>
          </p:nvSpPr>
          <p:spPr bwMode="auto">
            <a:xfrm>
              <a:off x="3241" y="3960"/>
              <a:ext cx="789"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 </a:t>
              </a:r>
              <a:r>
                <a:rPr lang="en-US" sz="1400">
                  <a:latin typeface="Times New Roman" pitchFamily="18" charset="0"/>
                </a:rPr>
                <a:t>=</a:t>
              </a:r>
              <a:r>
                <a:rPr lang="en-US" sz="1800">
                  <a:latin typeface="Times New Roman" pitchFamily="18" charset="0"/>
                </a:rPr>
                <a:t> </a:t>
              </a:r>
              <a:r>
                <a:rPr lang="en-US" sz="1600">
                  <a:latin typeface="Times New Roman" pitchFamily="18" charset="0"/>
                </a:rPr>
                <a:t>120</a:t>
              </a:r>
            </a:p>
          </p:txBody>
        </p:sp>
        <p:sp>
          <p:nvSpPr>
            <p:cNvPr id="185416" name="Rectangle 12"/>
            <p:cNvSpPr>
              <a:spLocks noChangeArrowheads="1"/>
            </p:cNvSpPr>
            <p:nvPr/>
          </p:nvSpPr>
          <p:spPr bwMode="auto">
            <a:xfrm>
              <a:off x="3241" y="3560"/>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25 * 2</a:t>
              </a:r>
              <a:r>
                <a:rPr lang="en-US" sz="1600">
                  <a:latin typeface="Times New Roman" pitchFamily="18" charset="0"/>
                </a:rPr>
                <a:t> = 50</a:t>
              </a:r>
            </a:p>
          </p:txBody>
        </p:sp>
        <p:sp>
          <p:nvSpPr>
            <p:cNvPr id="185417" name="Rectangle 13"/>
            <p:cNvSpPr>
              <a:spLocks noChangeArrowheads="1"/>
            </p:cNvSpPr>
            <p:nvPr/>
          </p:nvSpPr>
          <p:spPr bwMode="auto">
            <a:xfrm>
              <a:off x="3241" y="3364"/>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10 * 1</a:t>
              </a:r>
              <a:r>
                <a:rPr lang="en-US" sz="1600">
                  <a:latin typeface="Times New Roman" pitchFamily="18" charset="0"/>
                </a:rPr>
                <a:t> = 10</a:t>
              </a:r>
            </a:p>
          </p:txBody>
        </p:sp>
        <p:sp>
          <p:nvSpPr>
            <p:cNvPr id="185418" name="Rectangle 14"/>
            <p:cNvSpPr>
              <a:spLocks noChangeArrowheads="1"/>
            </p:cNvSpPr>
            <p:nvPr/>
          </p:nvSpPr>
          <p:spPr bwMode="auto">
            <a:xfrm>
              <a:off x="3241" y="3168"/>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5 * 0</a:t>
              </a:r>
              <a:r>
                <a:rPr lang="en-US" sz="1600">
                  <a:latin typeface="Times New Roman" pitchFamily="18" charset="0"/>
                </a:rPr>
                <a:t> = 0</a:t>
              </a:r>
            </a:p>
          </p:txBody>
        </p:sp>
        <p:sp>
          <p:nvSpPr>
            <p:cNvPr id="185419" name="Rectangle 15"/>
            <p:cNvSpPr>
              <a:spLocks noChangeArrowheads="1"/>
            </p:cNvSpPr>
            <p:nvPr/>
          </p:nvSpPr>
          <p:spPr bwMode="auto">
            <a:xfrm>
              <a:off x="3241" y="2880"/>
              <a:ext cx="789"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a:t>
              </a:r>
              <a:r>
                <a:rPr lang="en-US" sz="1800">
                  <a:latin typeface="Times New Roman" pitchFamily="18" charset="0"/>
                </a:rPr>
                <a:t>i</a:t>
              </a:r>
              <a:r>
                <a:rPr lang="en-US" sz="2000">
                  <a:latin typeface="Times New Roman" pitchFamily="18" charset="0"/>
                </a:rPr>
                <a:t> * X</a:t>
              </a:r>
              <a:r>
                <a:rPr lang="en-US" sz="1800">
                  <a:latin typeface="Times New Roman" pitchFamily="18" charset="0"/>
                </a:rPr>
                <a:t>i</a:t>
              </a:r>
            </a:p>
          </p:txBody>
        </p:sp>
      </p:grpSp>
      <p:sp>
        <p:nvSpPr>
          <p:cNvPr id="185354" name="Rectangle 16"/>
          <p:cNvSpPr>
            <a:spLocks noChangeArrowheads="1"/>
          </p:cNvSpPr>
          <p:nvPr/>
        </p:nvSpPr>
        <p:spPr bwMode="auto">
          <a:xfrm>
            <a:off x="7650163" y="6286500"/>
            <a:ext cx="1252537"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סה"כ</a:t>
            </a:r>
            <a:endParaRPr lang="en-US" sz="1600">
              <a:latin typeface="Times New Roman" pitchFamily="18" charset="0"/>
            </a:endParaRPr>
          </a:p>
        </p:txBody>
      </p:sp>
      <p:sp>
        <p:nvSpPr>
          <p:cNvPr id="185355" name="Rectangle 17"/>
          <p:cNvSpPr>
            <a:spLocks noChangeArrowheads="1"/>
          </p:cNvSpPr>
          <p:nvPr/>
        </p:nvSpPr>
        <p:spPr bwMode="auto">
          <a:xfrm>
            <a:off x="7650163" y="56515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a:t>
            </a:r>
          </a:p>
        </p:txBody>
      </p:sp>
      <p:sp>
        <p:nvSpPr>
          <p:cNvPr id="185356" name="Rectangle 18"/>
          <p:cNvSpPr>
            <a:spLocks noChangeArrowheads="1"/>
          </p:cNvSpPr>
          <p:nvPr/>
        </p:nvSpPr>
        <p:spPr bwMode="auto">
          <a:xfrm>
            <a:off x="7650163" y="534035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185357" name="Rectangle 19"/>
          <p:cNvSpPr>
            <a:spLocks noChangeArrowheads="1"/>
          </p:cNvSpPr>
          <p:nvPr/>
        </p:nvSpPr>
        <p:spPr bwMode="auto">
          <a:xfrm>
            <a:off x="7650163" y="50292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185358" name="Rectangle 20"/>
          <p:cNvSpPr>
            <a:spLocks noChangeArrowheads="1"/>
          </p:cNvSpPr>
          <p:nvPr/>
        </p:nvSpPr>
        <p:spPr bwMode="auto">
          <a:xfrm>
            <a:off x="7650163" y="4572000"/>
            <a:ext cx="1252537"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ילדים</a:t>
            </a:r>
            <a:r>
              <a:rPr lang="he-IL" sz="2000">
                <a:latin typeface="Times New Roman" pitchFamily="18" charset="0"/>
              </a:rPr>
              <a:t> (</a:t>
            </a:r>
            <a:r>
              <a:rPr lang="en-US" sz="2000">
                <a:latin typeface="Times New Roman" pitchFamily="18" charset="0"/>
              </a:rPr>
              <a:t>x</a:t>
            </a:r>
            <a:r>
              <a:rPr lang="he-IL" sz="2000">
                <a:latin typeface="Times New Roman" pitchFamily="18" charset="0"/>
              </a:rPr>
              <a:t>)</a:t>
            </a:r>
            <a:endParaRPr lang="en-US" sz="2000">
              <a:latin typeface="Times New Roman" pitchFamily="18" charset="0"/>
            </a:endParaRPr>
          </a:p>
        </p:txBody>
      </p:sp>
      <p:sp>
        <p:nvSpPr>
          <p:cNvPr id="185359" name="Line 21"/>
          <p:cNvSpPr>
            <a:spLocks noChangeShapeType="1"/>
          </p:cNvSpPr>
          <p:nvPr/>
        </p:nvSpPr>
        <p:spPr bwMode="auto">
          <a:xfrm>
            <a:off x="304800" y="4572000"/>
            <a:ext cx="8597900" cy="0"/>
          </a:xfrm>
          <a:prstGeom prst="line">
            <a:avLst/>
          </a:prstGeom>
          <a:noFill/>
          <a:ln w="28575" cap="sq">
            <a:solidFill>
              <a:schemeClr val="tx1"/>
            </a:solidFill>
            <a:miter lim="800000"/>
            <a:headEnd/>
            <a:tailEnd/>
          </a:ln>
        </p:spPr>
        <p:txBody>
          <a:bodyPr wrap="none"/>
          <a:lstStyle/>
          <a:p>
            <a:endParaRPr lang="he-IL"/>
          </a:p>
        </p:txBody>
      </p:sp>
      <p:sp>
        <p:nvSpPr>
          <p:cNvPr id="185360" name="Line 22"/>
          <p:cNvSpPr>
            <a:spLocks noChangeShapeType="1"/>
          </p:cNvSpPr>
          <p:nvPr/>
        </p:nvSpPr>
        <p:spPr bwMode="auto">
          <a:xfrm>
            <a:off x="304800" y="5029200"/>
            <a:ext cx="8597900" cy="0"/>
          </a:xfrm>
          <a:prstGeom prst="line">
            <a:avLst/>
          </a:prstGeom>
          <a:noFill/>
          <a:ln w="12700">
            <a:solidFill>
              <a:schemeClr val="tx1"/>
            </a:solidFill>
            <a:miter lim="800000"/>
            <a:headEnd/>
            <a:tailEnd/>
          </a:ln>
        </p:spPr>
        <p:txBody>
          <a:bodyPr wrap="none"/>
          <a:lstStyle/>
          <a:p>
            <a:endParaRPr lang="he-IL"/>
          </a:p>
        </p:txBody>
      </p:sp>
      <p:sp>
        <p:nvSpPr>
          <p:cNvPr id="185361" name="Line 23"/>
          <p:cNvSpPr>
            <a:spLocks noChangeShapeType="1"/>
          </p:cNvSpPr>
          <p:nvPr/>
        </p:nvSpPr>
        <p:spPr bwMode="auto">
          <a:xfrm>
            <a:off x="304800" y="5340350"/>
            <a:ext cx="8597900" cy="0"/>
          </a:xfrm>
          <a:prstGeom prst="line">
            <a:avLst/>
          </a:prstGeom>
          <a:noFill/>
          <a:ln w="12700">
            <a:solidFill>
              <a:schemeClr val="tx1"/>
            </a:solidFill>
            <a:miter lim="800000"/>
            <a:headEnd/>
            <a:tailEnd/>
          </a:ln>
        </p:spPr>
        <p:txBody>
          <a:bodyPr wrap="none"/>
          <a:lstStyle/>
          <a:p>
            <a:endParaRPr lang="he-IL"/>
          </a:p>
        </p:txBody>
      </p:sp>
      <p:sp>
        <p:nvSpPr>
          <p:cNvPr id="185362" name="Line 24"/>
          <p:cNvSpPr>
            <a:spLocks noChangeShapeType="1"/>
          </p:cNvSpPr>
          <p:nvPr/>
        </p:nvSpPr>
        <p:spPr bwMode="auto">
          <a:xfrm>
            <a:off x="304800" y="5651500"/>
            <a:ext cx="8597900" cy="0"/>
          </a:xfrm>
          <a:prstGeom prst="line">
            <a:avLst/>
          </a:prstGeom>
          <a:noFill/>
          <a:ln w="12700">
            <a:solidFill>
              <a:schemeClr val="tx1"/>
            </a:solidFill>
            <a:miter lim="800000"/>
            <a:headEnd/>
            <a:tailEnd/>
          </a:ln>
        </p:spPr>
        <p:txBody>
          <a:bodyPr wrap="none"/>
          <a:lstStyle/>
          <a:p>
            <a:endParaRPr lang="he-IL"/>
          </a:p>
        </p:txBody>
      </p:sp>
      <p:sp>
        <p:nvSpPr>
          <p:cNvPr id="185363" name="Line 25"/>
          <p:cNvSpPr>
            <a:spLocks noChangeShapeType="1"/>
          </p:cNvSpPr>
          <p:nvPr/>
        </p:nvSpPr>
        <p:spPr bwMode="auto">
          <a:xfrm>
            <a:off x="304800" y="5962650"/>
            <a:ext cx="8597900" cy="0"/>
          </a:xfrm>
          <a:prstGeom prst="line">
            <a:avLst/>
          </a:prstGeom>
          <a:noFill/>
          <a:ln w="12700">
            <a:solidFill>
              <a:schemeClr val="tx1"/>
            </a:solidFill>
            <a:miter lim="800000"/>
            <a:headEnd/>
            <a:tailEnd/>
          </a:ln>
        </p:spPr>
        <p:txBody>
          <a:bodyPr wrap="none"/>
          <a:lstStyle/>
          <a:p>
            <a:endParaRPr lang="he-IL"/>
          </a:p>
        </p:txBody>
      </p:sp>
      <p:sp>
        <p:nvSpPr>
          <p:cNvPr id="185364" name="Line 26"/>
          <p:cNvSpPr>
            <a:spLocks noChangeShapeType="1"/>
          </p:cNvSpPr>
          <p:nvPr/>
        </p:nvSpPr>
        <p:spPr bwMode="auto">
          <a:xfrm>
            <a:off x="304800" y="6624638"/>
            <a:ext cx="8597900" cy="0"/>
          </a:xfrm>
          <a:prstGeom prst="line">
            <a:avLst/>
          </a:prstGeom>
          <a:noFill/>
          <a:ln w="28575" cap="sq">
            <a:solidFill>
              <a:schemeClr val="tx1"/>
            </a:solidFill>
            <a:miter lim="800000"/>
            <a:headEnd/>
            <a:tailEnd/>
          </a:ln>
        </p:spPr>
        <p:txBody>
          <a:bodyPr wrap="none"/>
          <a:lstStyle/>
          <a:p>
            <a:endParaRPr lang="he-IL"/>
          </a:p>
        </p:txBody>
      </p:sp>
      <p:sp>
        <p:nvSpPr>
          <p:cNvPr id="185365" name="Line 27"/>
          <p:cNvSpPr>
            <a:spLocks noChangeShapeType="1"/>
          </p:cNvSpPr>
          <p:nvPr/>
        </p:nvSpPr>
        <p:spPr bwMode="auto">
          <a:xfrm>
            <a:off x="304800" y="4572000"/>
            <a:ext cx="0" cy="2052638"/>
          </a:xfrm>
          <a:prstGeom prst="line">
            <a:avLst/>
          </a:prstGeom>
          <a:noFill/>
          <a:ln w="28575" cap="sq">
            <a:solidFill>
              <a:schemeClr val="tx1"/>
            </a:solidFill>
            <a:miter lim="800000"/>
            <a:headEnd/>
            <a:tailEnd/>
          </a:ln>
        </p:spPr>
        <p:txBody>
          <a:bodyPr wrap="none"/>
          <a:lstStyle/>
          <a:p>
            <a:endParaRPr lang="he-IL"/>
          </a:p>
        </p:txBody>
      </p:sp>
      <p:sp>
        <p:nvSpPr>
          <p:cNvPr id="185366" name="Line 28"/>
          <p:cNvSpPr>
            <a:spLocks noChangeShapeType="1"/>
          </p:cNvSpPr>
          <p:nvPr/>
        </p:nvSpPr>
        <p:spPr bwMode="auto">
          <a:xfrm>
            <a:off x="7650163" y="4572000"/>
            <a:ext cx="0" cy="2052638"/>
          </a:xfrm>
          <a:prstGeom prst="line">
            <a:avLst/>
          </a:prstGeom>
          <a:noFill/>
          <a:ln w="12700">
            <a:solidFill>
              <a:schemeClr val="tx1"/>
            </a:solidFill>
            <a:miter lim="800000"/>
            <a:headEnd/>
            <a:tailEnd/>
          </a:ln>
        </p:spPr>
        <p:txBody>
          <a:bodyPr wrap="none"/>
          <a:lstStyle/>
          <a:p>
            <a:endParaRPr lang="he-IL"/>
          </a:p>
        </p:txBody>
      </p:sp>
      <p:sp>
        <p:nvSpPr>
          <p:cNvPr id="185367" name="Line 29"/>
          <p:cNvSpPr>
            <a:spLocks noChangeShapeType="1"/>
          </p:cNvSpPr>
          <p:nvPr/>
        </p:nvSpPr>
        <p:spPr bwMode="auto">
          <a:xfrm>
            <a:off x="8902700" y="4572000"/>
            <a:ext cx="0" cy="2052638"/>
          </a:xfrm>
          <a:prstGeom prst="line">
            <a:avLst/>
          </a:prstGeom>
          <a:noFill/>
          <a:ln w="28575" cap="sq">
            <a:solidFill>
              <a:schemeClr val="tx1"/>
            </a:solidFill>
            <a:miter lim="800000"/>
            <a:headEnd/>
            <a:tailEnd/>
          </a:ln>
        </p:spPr>
        <p:txBody>
          <a:bodyPr wrap="none"/>
          <a:lstStyle/>
          <a:p>
            <a:endParaRPr lang="he-IL"/>
          </a:p>
        </p:txBody>
      </p:sp>
      <p:sp>
        <p:nvSpPr>
          <p:cNvPr id="185368" name="Line 30"/>
          <p:cNvSpPr>
            <a:spLocks noChangeShapeType="1"/>
          </p:cNvSpPr>
          <p:nvPr/>
        </p:nvSpPr>
        <p:spPr bwMode="auto">
          <a:xfrm>
            <a:off x="5145088" y="4572000"/>
            <a:ext cx="0" cy="2052638"/>
          </a:xfrm>
          <a:prstGeom prst="line">
            <a:avLst/>
          </a:prstGeom>
          <a:noFill/>
          <a:ln w="12700">
            <a:solidFill>
              <a:schemeClr val="tx1"/>
            </a:solidFill>
            <a:miter lim="800000"/>
            <a:headEnd/>
            <a:tailEnd/>
          </a:ln>
        </p:spPr>
        <p:txBody>
          <a:bodyPr wrap="none"/>
          <a:lstStyle/>
          <a:p>
            <a:endParaRPr lang="he-IL"/>
          </a:p>
        </p:txBody>
      </p:sp>
      <p:sp>
        <p:nvSpPr>
          <p:cNvPr id="185369" name="Line 31"/>
          <p:cNvSpPr>
            <a:spLocks noChangeShapeType="1"/>
          </p:cNvSpPr>
          <p:nvPr/>
        </p:nvSpPr>
        <p:spPr bwMode="auto">
          <a:xfrm>
            <a:off x="6397625" y="4572000"/>
            <a:ext cx="0" cy="2052638"/>
          </a:xfrm>
          <a:prstGeom prst="line">
            <a:avLst/>
          </a:prstGeom>
          <a:noFill/>
          <a:ln w="12700">
            <a:solidFill>
              <a:schemeClr val="tx1"/>
            </a:solidFill>
            <a:miter lim="800000"/>
            <a:headEnd/>
            <a:tailEnd/>
          </a:ln>
        </p:spPr>
        <p:txBody>
          <a:bodyPr wrap="none"/>
          <a:lstStyle/>
          <a:p>
            <a:endParaRPr lang="he-IL"/>
          </a:p>
        </p:txBody>
      </p:sp>
      <p:sp>
        <p:nvSpPr>
          <p:cNvPr id="185370" name="Line 32"/>
          <p:cNvSpPr>
            <a:spLocks noChangeShapeType="1"/>
          </p:cNvSpPr>
          <p:nvPr/>
        </p:nvSpPr>
        <p:spPr bwMode="auto">
          <a:xfrm>
            <a:off x="3659188" y="4572000"/>
            <a:ext cx="0" cy="2052638"/>
          </a:xfrm>
          <a:prstGeom prst="line">
            <a:avLst/>
          </a:prstGeom>
          <a:noFill/>
          <a:ln w="12700">
            <a:solidFill>
              <a:schemeClr val="tx1"/>
            </a:solidFill>
            <a:miter lim="800000"/>
            <a:headEnd/>
            <a:tailEnd/>
          </a:ln>
        </p:spPr>
        <p:txBody>
          <a:bodyPr wrap="none"/>
          <a:lstStyle/>
          <a:p>
            <a:endParaRPr lang="he-IL"/>
          </a:p>
        </p:txBody>
      </p:sp>
      <p:sp>
        <p:nvSpPr>
          <p:cNvPr id="185371" name="Line 33"/>
          <p:cNvSpPr>
            <a:spLocks noChangeShapeType="1"/>
          </p:cNvSpPr>
          <p:nvPr/>
        </p:nvSpPr>
        <p:spPr bwMode="auto">
          <a:xfrm>
            <a:off x="2173288" y="4572000"/>
            <a:ext cx="0" cy="2052638"/>
          </a:xfrm>
          <a:prstGeom prst="line">
            <a:avLst/>
          </a:prstGeom>
          <a:noFill/>
          <a:ln w="12700">
            <a:solidFill>
              <a:schemeClr val="tx1"/>
            </a:solidFill>
            <a:miter lim="800000"/>
            <a:headEnd/>
            <a:tailEnd/>
          </a:ln>
        </p:spPr>
        <p:txBody>
          <a:bodyPr wrap="none"/>
          <a:lstStyle/>
          <a:p>
            <a:endParaRPr lang="he-IL"/>
          </a:p>
        </p:txBody>
      </p:sp>
      <p:sp>
        <p:nvSpPr>
          <p:cNvPr id="185372" name="Line 34"/>
          <p:cNvSpPr>
            <a:spLocks noChangeShapeType="1"/>
          </p:cNvSpPr>
          <p:nvPr/>
        </p:nvSpPr>
        <p:spPr bwMode="auto">
          <a:xfrm>
            <a:off x="304800" y="6286500"/>
            <a:ext cx="8597900" cy="0"/>
          </a:xfrm>
          <a:prstGeom prst="line">
            <a:avLst/>
          </a:prstGeom>
          <a:noFill/>
          <a:ln w="12700">
            <a:solidFill>
              <a:schemeClr val="tx1"/>
            </a:solidFill>
            <a:miter lim="800000"/>
            <a:headEnd/>
            <a:tailEnd/>
          </a:ln>
        </p:spPr>
        <p:txBody>
          <a:bodyPr wrap="none"/>
          <a:lstStyle/>
          <a:p>
            <a:endParaRPr lang="he-IL"/>
          </a:p>
        </p:txBody>
      </p:sp>
      <p:sp>
        <p:nvSpPr>
          <p:cNvPr id="185373" name="Rectangle 35"/>
          <p:cNvSpPr>
            <a:spLocks noChangeArrowheads="1"/>
          </p:cNvSpPr>
          <p:nvPr/>
        </p:nvSpPr>
        <p:spPr bwMode="auto">
          <a:xfrm>
            <a:off x="1905000" y="981075"/>
            <a:ext cx="6477000" cy="695325"/>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שונות </a:t>
            </a:r>
            <a:r>
              <a:rPr lang="en-US" sz="4000">
                <a:solidFill>
                  <a:schemeClr val="hlink"/>
                </a:solidFill>
                <a:latin typeface="Times New Roman" pitchFamily="18" charset="0"/>
                <a:sym typeface="Symbol" pitchFamily="18" charset="2"/>
              </a:rPr>
              <a:t></a:t>
            </a:r>
            <a:r>
              <a:rPr lang="en-US" sz="2800" baseline="30000">
                <a:solidFill>
                  <a:schemeClr val="hlink"/>
                </a:solidFill>
                <a:latin typeface="Times New Roman" pitchFamily="18" charset="0"/>
                <a:sym typeface="Symbol" pitchFamily="18" charset="2"/>
              </a:rPr>
              <a:t>2</a:t>
            </a:r>
            <a:r>
              <a:rPr lang="he-IL" sz="2800" baseline="30000">
                <a:solidFill>
                  <a:schemeClr val="hlink"/>
                </a:solidFill>
                <a:latin typeface="Times New Roman" pitchFamily="18" charset="0"/>
                <a:sym typeface="Symbol" pitchFamily="18" charset="2"/>
              </a:rPr>
              <a:t> </a:t>
            </a:r>
            <a:r>
              <a:rPr lang="he-IL" sz="3600">
                <a:solidFill>
                  <a:schemeClr val="hlink"/>
                </a:solidFill>
                <a:latin typeface="Times New Roman" pitchFamily="18" charset="0"/>
              </a:rPr>
              <a:t>וסטיית תקן </a:t>
            </a:r>
            <a:r>
              <a:rPr lang="en-US" sz="4000">
                <a:solidFill>
                  <a:schemeClr val="hlink"/>
                </a:solidFill>
                <a:latin typeface="Times New Roman" pitchFamily="18" charset="0"/>
                <a:sym typeface="Symbol" pitchFamily="18" charset="2"/>
              </a:rPr>
              <a:t></a:t>
            </a:r>
          </a:p>
        </p:txBody>
      </p:sp>
      <p:sp>
        <p:nvSpPr>
          <p:cNvPr id="332836" name="Rectangle 36"/>
          <p:cNvSpPr>
            <a:spLocks noGrp="1" noChangeArrowheads="1"/>
          </p:cNvSpPr>
          <p:nvPr>
            <p:ph type="body" idx="1"/>
          </p:nvPr>
        </p:nvSpPr>
        <p:spPr>
          <a:xfrm>
            <a:off x="762000" y="1828800"/>
            <a:ext cx="8193088" cy="2782888"/>
          </a:xfrm>
          <a:noFill/>
        </p:spPr>
        <p:txBody>
          <a:bodyPr/>
          <a:lstStyle/>
          <a:p>
            <a:pPr algn="just" eaLnBrk="1" hangingPunct="1">
              <a:lnSpc>
                <a:spcPct val="90000"/>
              </a:lnSpc>
            </a:pPr>
            <a:r>
              <a:rPr lang="he-IL" sz="2400" smtClean="0"/>
              <a:t>חשב את השונות וסטיית התקן של ילדים למשפחה: </a:t>
            </a:r>
            <a:r>
              <a:rPr lang="he-IL" sz="1800" smtClean="0"/>
              <a:t>[</a:t>
            </a:r>
            <a:r>
              <a:rPr lang="en-US" sz="2400" smtClean="0">
                <a:sym typeface="Symbol" pitchFamily="18" charset="2"/>
              </a:rPr>
              <a:t></a:t>
            </a:r>
            <a:r>
              <a:rPr lang="en-US" sz="1600" baseline="30000" smtClean="0">
                <a:sym typeface="Symbol" pitchFamily="18" charset="2"/>
              </a:rPr>
              <a:t>2 </a:t>
            </a:r>
            <a:r>
              <a:rPr lang="en-US" sz="1600" smtClean="0">
                <a:sym typeface="Symbol" pitchFamily="18" charset="2"/>
              </a:rPr>
              <a:t>= </a:t>
            </a:r>
            <a:r>
              <a:rPr lang="en-US" sz="2000" smtClean="0"/>
              <a:t>Ʃf*</a:t>
            </a:r>
            <a:r>
              <a:rPr lang="en-US" sz="1800" smtClean="0"/>
              <a:t>(Xi – X)</a:t>
            </a:r>
            <a:r>
              <a:rPr lang="en-US" sz="1800" baseline="30000" smtClean="0"/>
              <a:t>2</a:t>
            </a:r>
            <a:r>
              <a:rPr lang="en-US" sz="1800" smtClean="0"/>
              <a:t>/ </a:t>
            </a:r>
            <a:r>
              <a:rPr lang="en-US" sz="2000" smtClean="0"/>
              <a:t>Ʃf</a:t>
            </a:r>
            <a:r>
              <a:rPr lang="en-US" sz="1800" smtClean="0"/>
              <a:t>i</a:t>
            </a:r>
            <a:r>
              <a:rPr lang="he-IL" sz="1800" smtClean="0"/>
              <a:t>].</a:t>
            </a:r>
            <a:r>
              <a:rPr lang="he-IL" sz="900" baseline="30000" smtClean="0">
                <a:sym typeface="Symbol" pitchFamily="18" charset="2"/>
              </a:rPr>
              <a:t> </a:t>
            </a:r>
            <a:endParaRPr lang="he-IL" sz="1600" smtClean="0"/>
          </a:p>
          <a:p>
            <a:pPr lvl="1" algn="just" eaLnBrk="1" hangingPunct="1">
              <a:lnSpc>
                <a:spcPct val="90000"/>
              </a:lnSpc>
            </a:pPr>
            <a:r>
              <a:rPr lang="he-IL" sz="2000" smtClean="0"/>
              <a:t>יש לחשב ממוצע </a:t>
            </a:r>
            <a:r>
              <a:rPr lang="en-US" sz="2000" smtClean="0"/>
              <a:t>X</a:t>
            </a:r>
            <a:r>
              <a:rPr lang="he-IL" sz="2000" smtClean="0"/>
              <a:t> </a:t>
            </a:r>
            <a:r>
              <a:rPr lang="en-US" sz="2000" smtClean="0"/>
              <a:t>(</a:t>
            </a:r>
            <a:r>
              <a:rPr lang="en-US" sz="1800" smtClean="0"/>
              <a:t>Ʃx</a:t>
            </a:r>
            <a:r>
              <a:rPr lang="en-US" sz="1000" smtClean="0"/>
              <a:t>i</a:t>
            </a:r>
            <a:r>
              <a:rPr lang="en-US" sz="1400" smtClean="0"/>
              <a:t>*</a:t>
            </a:r>
            <a:r>
              <a:rPr lang="en-US" sz="1600" smtClean="0"/>
              <a:t>f</a:t>
            </a:r>
            <a:r>
              <a:rPr lang="en-US" sz="1000" smtClean="0"/>
              <a:t>i</a:t>
            </a:r>
            <a:r>
              <a:rPr lang="en-US" sz="1600" smtClean="0"/>
              <a:t> / </a:t>
            </a:r>
            <a:r>
              <a:rPr lang="en-US" sz="1800" smtClean="0"/>
              <a:t>Ʃ</a:t>
            </a:r>
            <a:r>
              <a:rPr lang="en-US" sz="1600" smtClean="0"/>
              <a:t>f</a:t>
            </a:r>
            <a:r>
              <a:rPr lang="en-US" sz="1000" smtClean="0"/>
              <a:t>i </a:t>
            </a:r>
            <a:r>
              <a:rPr lang="en-US" sz="1600" smtClean="0"/>
              <a:t>, </a:t>
            </a:r>
            <a:r>
              <a:rPr lang="en-US" sz="1400" smtClean="0"/>
              <a:t>120/60 = 2</a:t>
            </a:r>
            <a:r>
              <a:rPr lang="en-US" sz="2000" smtClean="0"/>
              <a:t>)</a:t>
            </a:r>
            <a:r>
              <a:rPr lang="he-IL" sz="2000" smtClean="0"/>
              <a:t>. </a:t>
            </a:r>
            <a:r>
              <a:rPr lang="en-US" sz="2000" smtClean="0"/>
              <a:t> </a:t>
            </a:r>
            <a:endParaRPr lang="en-US" sz="1600" i="1" smtClean="0"/>
          </a:p>
          <a:p>
            <a:pPr lvl="1" algn="just" eaLnBrk="1" hangingPunct="1">
              <a:lnSpc>
                <a:spcPct val="90000"/>
              </a:lnSpc>
            </a:pPr>
            <a:r>
              <a:rPr lang="he-IL" sz="2000" smtClean="0"/>
              <a:t>יש לחשב לכל ערך את ההפרש מהממוצע  </a:t>
            </a:r>
            <a:r>
              <a:rPr lang="en-US" sz="2000" smtClean="0"/>
              <a:t>Xi – X</a:t>
            </a:r>
            <a:r>
              <a:rPr lang="he-IL" sz="2000" smtClean="0"/>
              <a:t>.</a:t>
            </a:r>
          </a:p>
          <a:p>
            <a:pPr lvl="1" algn="just" eaLnBrk="1" hangingPunct="1">
              <a:lnSpc>
                <a:spcPct val="90000"/>
              </a:lnSpc>
            </a:pPr>
            <a:r>
              <a:rPr lang="he-IL" sz="2000" smtClean="0"/>
              <a:t>יש להעלות בריבוע כל הפרש </a:t>
            </a:r>
            <a:r>
              <a:rPr lang="en-US" sz="2000" smtClean="0"/>
              <a:t>(Xi – X)</a:t>
            </a:r>
            <a:r>
              <a:rPr lang="en-US" sz="2000" baseline="30000" smtClean="0"/>
              <a:t>2</a:t>
            </a:r>
            <a:r>
              <a:rPr lang="he-IL" sz="2000" smtClean="0"/>
              <a:t>.</a:t>
            </a:r>
          </a:p>
          <a:p>
            <a:pPr lvl="1" algn="just" eaLnBrk="1" hangingPunct="1">
              <a:lnSpc>
                <a:spcPct val="90000"/>
              </a:lnSpc>
            </a:pPr>
            <a:r>
              <a:rPr lang="he-IL" sz="2000" smtClean="0"/>
              <a:t>כל ריבוע יש להכפיל את בשכיחות המתאימה </a:t>
            </a:r>
            <a:r>
              <a:rPr lang="en-US" sz="2000" smtClean="0"/>
              <a:t>f * (Xi – X)</a:t>
            </a:r>
            <a:r>
              <a:rPr lang="en-US" sz="2000" baseline="30000" smtClean="0"/>
              <a:t>2</a:t>
            </a:r>
            <a:r>
              <a:rPr lang="he-IL" sz="2000" smtClean="0"/>
              <a:t>.</a:t>
            </a:r>
          </a:p>
          <a:p>
            <a:pPr lvl="1" algn="just" eaLnBrk="1" hangingPunct="1">
              <a:lnSpc>
                <a:spcPct val="90000"/>
              </a:lnSpc>
            </a:pPr>
            <a:r>
              <a:rPr lang="he-IL" sz="2000" smtClean="0"/>
              <a:t>יש לסכם את כל המכפלות </a:t>
            </a:r>
            <a:r>
              <a:rPr lang="en-US" sz="2000" smtClean="0"/>
              <a:t> </a:t>
            </a:r>
            <a:r>
              <a:rPr lang="he-IL" sz="2000" smtClean="0"/>
              <a:t> </a:t>
            </a:r>
            <a:r>
              <a:rPr lang="en-US" sz="2400" smtClean="0"/>
              <a:t>Ʃf*</a:t>
            </a:r>
            <a:r>
              <a:rPr lang="en-US" sz="2000" smtClean="0"/>
              <a:t>(Xi – X)</a:t>
            </a:r>
            <a:r>
              <a:rPr lang="en-US" sz="2000" baseline="30000" smtClean="0"/>
              <a:t>2</a:t>
            </a:r>
            <a:r>
              <a:rPr lang="he-IL" sz="2000" smtClean="0"/>
              <a:t>.</a:t>
            </a:r>
          </a:p>
          <a:p>
            <a:pPr lvl="1" algn="just" eaLnBrk="1" hangingPunct="1">
              <a:lnSpc>
                <a:spcPct val="90000"/>
              </a:lnSpc>
            </a:pPr>
            <a:r>
              <a:rPr lang="he-IL" sz="2000" smtClean="0"/>
              <a:t>יש לחלק את הסכום בסך המקרים </a:t>
            </a:r>
            <a:r>
              <a:rPr lang="en-US" smtClean="0">
                <a:sym typeface="Symbol" pitchFamily="18" charset="2"/>
              </a:rPr>
              <a:t></a:t>
            </a:r>
            <a:r>
              <a:rPr lang="en-US" sz="1800" baseline="30000" smtClean="0">
                <a:sym typeface="Symbol" pitchFamily="18" charset="2"/>
              </a:rPr>
              <a:t>2 </a:t>
            </a:r>
            <a:r>
              <a:rPr lang="en-US" sz="1800" smtClean="0">
                <a:sym typeface="Symbol" pitchFamily="18" charset="2"/>
              </a:rPr>
              <a:t>= </a:t>
            </a:r>
            <a:r>
              <a:rPr lang="en-US" sz="2400" smtClean="0"/>
              <a:t>Ʃf*</a:t>
            </a:r>
            <a:r>
              <a:rPr lang="en-US" sz="2000" smtClean="0"/>
              <a:t>(Xi – X)</a:t>
            </a:r>
            <a:r>
              <a:rPr lang="en-US" sz="2000" baseline="30000" smtClean="0"/>
              <a:t>2</a:t>
            </a:r>
            <a:r>
              <a:rPr lang="en-US" sz="2000" smtClean="0"/>
              <a:t>/ </a:t>
            </a:r>
            <a:r>
              <a:rPr lang="en-US" sz="2400" smtClean="0"/>
              <a:t>Ʃf</a:t>
            </a:r>
            <a:r>
              <a:rPr lang="en-US" sz="2000" smtClean="0"/>
              <a:t>i</a:t>
            </a:r>
            <a:r>
              <a:rPr lang="he-IL" sz="2000" smtClean="0"/>
              <a:t>.</a:t>
            </a:r>
            <a:r>
              <a:rPr lang="he-IL" sz="1200" baseline="30000" smtClean="0">
                <a:sym typeface="Symbol" pitchFamily="18" charset="2"/>
              </a:rPr>
              <a:t> </a:t>
            </a:r>
            <a:r>
              <a:rPr lang="he-IL" sz="2000" smtClean="0"/>
              <a:t>  </a:t>
            </a:r>
          </a:p>
        </p:txBody>
      </p:sp>
      <p:sp>
        <p:nvSpPr>
          <p:cNvPr id="332837" name="Rectangle 37"/>
          <p:cNvSpPr>
            <a:spLocks noChangeArrowheads="1"/>
          </p:cNvSpPr>
          <p:nvPr/>
        </p:nvSpPr>
        <p:spPr bwMode="auto">
          <a:xfrm>
            <a:off x="323850" y="3500438"/>
            <a:ext cx="2266950" cy="360362"/>
          </a:xfrm>
          <a:prstGeom prst="rect">
            <a:avLst/>
          </a:prstGeom>
          <a:noFill/>
          <a:ln w="25400">
            <a:solidFill>
              <a:schemeClr val="tx1"/>
            </a:solidFill>
            <a:miter lim="800000"/>
            <a:headEnd/>
            <a:tailEnd/>
          </a:ln>
        </p:spPr>
        <p:txBody>
          <a:bodyPr wrap="none" anchor="ctr"/>
          <a:lstStyle/>
          <a:p>
            <a:pPr algn="ctr"/>
            <a:r>
              <a:rPr lang="en-US" sz="2400">
                <a:sym typeface="Symbol" pitchFamily="18" charset="2"/>
              </a:rPr>
              <a:t></a:t>
            </a:r>
            <a:r>
              <a:rPr lang="en-US" sz="2400" baseline="30000">
                <a:sym typeface="Symbol" pitchFamily="18" charset="2"/>
              </a:rPr>
              <a:t>2</a:t>
            </a:r>
            <a:r>
              <a:rPr lang="en-US" sz="2400">
                <a:sym typeface="Symbol" pitchFamily="18" charset="2"/>
              </a:rPr>
              <a:t> = </a:t>
            </a:r>
            <a:r>
              <a:rPr lang="en-US" sz="1800"/>
              <a:t>50 / 60 = 0.83</a:t>
            </a:r>
          </a:p>
        </p:txBody>
      </p:sp>
      <p:sp>
        <p:nvSpPr>
          <p:cNvPr id="332838" name="Line 38"/>
          <p:cNvSpPr>
            <a:spLocks noChangeShapeType="1"/>
          </p:cNvSpPr>
          <p:nvPr/>
        </p:nvSpPr>
        <p:spPr bwMode="auto">
          <a:xfrm>
            <a:off x="4356100" y="2565400"/>
            <a:ext cx="228600" cy="0"/>
          </a:xfrm>
          <a:prstGeom prst="line">
            <a:avLst/>
          </a:prstGeom>
          <a:noFill/>
          <a:ln w="25400">
            <a:solidFill>
              <a:schemeClr val="tx1"/>
            </a:solidFill>
            <a:miter lim="800000"/>
            <a:headEnd/>
            <a:tailEnd/>
          </a:ln>
        </p:spPr>
        <p:txBody>
          <a:bodyPr wrap="none"/>
          <a:lstStyle/>
          <a:p>
            <a:endParaRPr lang="he-IL"/>
          </a:p>
        </p:txBody>
      </p:sp>
      <p:sp>
        <p:nvSpPr>
          <p:cNvPr id="332839" name="Line 39"/>
          <p:cNvSpPr>
            <a:spLocks noChangeShapeType="1"/>
          </p:cNvSpPr>
          <p:nvPr/>
        </p:nvSpPr>
        <p:spPr bwMode="auto">
          <a:xfrm>
            <a:off x="5219700" y="2924175"/>
            <a:ext cx="228600" cy="0"/>
          </a:xfrm>
          <a:prstGeom prst="line">
            <a:avLst/>
          </a:prstGeom>
          <a:noFill/>
          <a:ln w="25400">
            <a:solidFill>
              <a:schemeClr val="tx1"/>
            </a:solidFill>
            <a:miter lim="800000"/>
            <a:headEnd/>
            <a:tailEnd/>
          </a:ln>
        </p:spPr>
        <p:txBody>
          <a:bodyPr wrap="none"/>
          <a:lstStyle/>
          <a:p>
            <a:endParaRPr lang="he-IL"/>
          </a:p>
        </p:txBody>
      </p:sp>
      <p:sp>
        <p:nvSpPr>
          <p:cNvPr id="332840" name="Line 40"/>
          <p:cNvSpPr>
            <a:spLocks noChangeShapeType="1"/>
          </p:cNvSpPr>
          <p:nvPr/>
        </p:nvSpPr>
        <p:spPr bwMode="auto">
          <a:xfrm>
            <a:off x="3924300" y="3284538"/>
            <a:ext cx="228600" cy="0"/>
          </a:xfrm>
          <a:prstGeom prst="line">
            <a:avLst/>
          </a:prstGeom>
          <a:noFill/>
          <a:ln w="25400">
            <a:solidFill>
              <a:schemeClr val="tx1"/>
            </a:solidFill>
            <a:miter lim="800000"/>
            <a:headEnd/>
            <a:tailEnd/>
          </a:ln>
        </p:spPr>
        <p:txBody>
          <a:bodyPr wrap="none"/>
          <a:lstStyle/>
          <a:p>
            <a:endParaRPr lang="he-IL"/>
          </a:p>
        </p:txBody>
      </p:sp>
      <p:sp>
        <p:nvSpPr>
          <p:cNvPr id="332841" name="Line 41"/>
          <p:cNvSpPr>
            <a:spLocks noChangeShapeType="1"/>
          </p:cNvSpPr>
          <p:nvPr/>
        </p:nvSpPr>
        <p:spPr bwMode="auto">
          <a:xfrm>
            <a:off x="5435600" y="3644900"/>
            <a:ext cx="228600" cy="0"/>
          </a:xfrm>
          <a:prstGeom prst="line">
            <a:avLst/>
          </a:prstGeom>
          <a:noFill/>
          <a:ln w="25400">
            <a:solidFill>
              <a:schemeClr val="tx1"/>
            </a:solidFill>
            <a:miter lim="800000"/>
            <a:headEnd/>
            <a:tailEnd/>
          </a:ln>
        </p:spPr>
        <p:txBody>
          <a:bodyPr wrap="none"/>
          <a:lstStyle/>
          <a:p>
            <a:endParaRPr lang="he-IL"/>
          </a:p>
        </p:txBody>
      </p:sp>
      <p:sp>
        <p:nvSpPr>
          <p:cNvPr id="332842" name="Line 42"/>
          <p:cNvSpPr>
            <a:spLocks noChangeShapeType="1"/>
          </p:cNvSpPr>
          <p:nvPr/>
        </p:nvSpPr>
        <p:spPr bwMode="auto">
          <a:xfrm>
            <a:off x="4356100" y="4076700"/>
            <a:ext cx="228600" cy="0"/>
          </a:xfrm>
          <a:prstGeom prst="line">
            <a:avLst/>
          </a:prstGeom>
          <a:noFill/>
          <a:ln w="25400">
            <a:solidFill>
              <a:schemeClr val="tx1"/>
            </a:solidFill>
            <a:miter lim="800000"/>
            <a:headEnd/>
            <a:tailEnd/>
          </a:ln>
        </p:spPr>
        <p:txBody>
          <a:bodyPr wrap="none"/>
          <a:lstStyle/>
          <a:p>
            <a:endParaRPr lang="he-IL"/>
          </a:p>
        </p:txBody>
      </p:sp>
      <p:grpSp>
        <p:nvGrpSpPr>
          <p:cNvPr id="3" name="Group 43"/>
          <p:cNvGrpSpPr>
            <a:grpSpLocks/>
          </p:cNvGrpSpPr>
          <p:nvPr/>
        </p:nvGrpSpPr>
        <p:grpSpPr bwMode="auto">
          <a:xfrm>
            <a:off x="304800" y="4572000"/>
            <a:ext cx="1868488" cy="1714500"/>
            <a:chOff x="192" y="2880"/>
            <a:chExt cx="1177" cy="1080"/>
          </a:xfrm>
        </p:grpSpPr>
        <p:grpSp>
          <p:nvGrpSpPr>
            <p:cNvPr id="185407" name="Group 44"/>
            <p:cNvGrpSpPr>
              <a:grpSpLocks/>
            </p:cNvGrpSpPr>
            <p:nvPr/>
          </p:nvGrpSpPr>
          <p:grpSpPr bwMode="auto">
            <a:xfrm>
              <a:off x="192" y="2880"/>
              <a:ext cx="1177" cy="1080"/>
              <a:chOff x="192" y="2880"/>
              <a:chExt cx="1177" cy="1080"/>
            </a:xfrm>
          </p:grpSpPr>
          <p:sp>
            <p:nvSpPr>
              <p:cNvPr id="185409" name="Rectangle 45"/>
              <p:cNvSpPr>
                <a:spLocks noChangeArrowheads="1"/>
              </p:cNvSpPr>
              <p:nvPr/>
            </p:nvSpPr>
            <p:spPr bwMode="auto">
              <a:xfrm>
                <a:off x="192" y="3756"/>
                <a:ext cx="1177"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20</a:t>
                </a:r>
              </a:p>
            </p:txBody>
          </p:sp>
          <p:sp>
            <p:nvSpPr>
              <p:cNvPr id="185410" name="Rectangle 46"/>
              <p:cNvSpPr>
                <a:spLocks noChangeArrowheads="1"/>
              </p:cNvSpPr>
              <p:nvPr/>
            </p:nvSpPr>
            <p:spPr bwMode="auto">
              <a:xfrm>
                <a:off x="192" y="3560"/>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185411" name="Rectangle 47"/>
              <p:cNvSpPr>
                <a:spLocks noChangeArrowheads="1"/>
              </p:cNvSpPr>
              <p:nvPr/>
            </p:nvSpPr>
            <p:spPr bwMode="auto">
              <a:xfrm>
                <a:off x="192" y="3364"/>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10</a:t>
                </a:r>
              </a:p>
            </p:txBody>
          </p:sp>
          <p:sp>
            <p:nvSpPr>
              <p:cNvPr id="185412" name="Rectangle 48"/>
              <p:cNvSpPr>
                <a:spLocks noChangeArrowheads="1"/>
              </p:cNvSpPr>
              <p:nvPr/>
            </p:nvSpPr>
            <p:spPr bwMode="auto">
              <a:xfrm>
                <a:off x="192" y="3168"/>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20</a:t>
                </a:r>
              </a:p>
            </p:txBody>
          </p:sp>
          <p:sp>
            <p:nvSpPr>
              <p:cNvPr id="185413" name="Rectangle 49"/>
              <p:cNvSpPr>
                <a:spLocks noChangeArrowheads="1"/>
              </p:cNvSpPr>
              <p:nvPr/>
            </p:nvSpPr>
            <p:spPr bwMode="auto">
              <a:xfrm>
                <a:off x="192" y="2880"/>
                <a:ext cx="1177"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 * (X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endParaRPr lang="en-US" sz="2000">
                  <a:latin typeface="Times New Roman" pitchFamily="18" charset="0"/>
                </a:endParaRPr>
              </a:p>
            </p:txBody>
          </p:sp>
        </p:grpSp>
        <p:sp>
          <p:nvSpPr>
            <p:cNvPr id="185408" name="Line 50"/>
            <p:cNvSpPr>
              <a:spLocks noChangeShapeType="1"/>
            </p:cNvSpPr>
            <p:nvPr/>
          </p:nvSpPr>
          <p:spPr bwMode="auto">
            <a:xfrm>
              <a:off x="1056" y="2928"/>
              <a:ext cx="144" cy="0"/>
            </a:xfrm>
            <a:prstGeom prst="line">
              <a:avLst/>
            </a:prstGeom>
            <a:noFill/>
            <a:ln w="25400">
              <a:solidFill>
                <a:schemeClr val="tx1"/>
              </a:solidFill>
              <a:miter lim="800000"/>
              <a:headEnd/>
              <a:tailEnd/>
            </a:ln>
          </p:spPr>
          <p:txBody>
            <a:bodyPr wrap="none"/>
            <a:lstStyle/>
            <a:p>
              <a:endParaRPr lang="he-IL"/>
            </a:p>
          </p:txBody>
        </p:sp>
      </p:grpSp>
      <p:grpSp>
        <p:nvGrpSpPr>
          <p:cNvPr id="5" name="Group 51"/>
          <p:cNvGrpSpPr>
            <a:grpSpLocks/>
          </p:cNvGrpSpPr>
          <p:nvPr/>
        </p:nvGrpSpPr>
        <p:grpSpPr bwMode="auto">
          <a:xfrm>
            <a:off x="2173288" y="4572000"/>
            <a:ext cx="1485900" cy="2052638"/>
            <a:chOff x="1369" y="2880"/>
            <a:chExt cx="936" cy="1293"/>
          </a:xfrm>
        </p:grpSpPr>
        <p:grpSp>
          <p:nvGrpSpPr>
            <p:cNvPr id="185399" name="Group 52"/>
            <p:cNvGrpSpPr>
              <a:grpSpLocks/>
            </p:cNvGrpSpPr>
            <p:nvPr/>
          </p:nvGrpSpPr>
          <p:grpSpPr bwMode="auto">
            <a:xfrm>
              <a:off x="1369" y="2880"/>
              <a:ext cx="936" cy="1293"/>
              <a:chOff x="1369" y="2880"/>
              <a:chExt cx="936" cy="1293"/>
            </a:xfrm>
          </p:grpSpPr>
          <p:sp>
            <p:nvSpPr>
              <p:cNvPr id="185401" name="Rectangle 53"/>
              <p:cNvSpPr>
                <a:spLocks noChangeArrowheads="1"/>
              </p:cNvSpPr>
              <p:nvPr/>
            </p:nvSpPr>
            <p:spPr bwMode="auto">
              <a:xfrm>
                <a:off x="1369"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185402" name="Rectangle 54"/>
              <p:cNvSpPr>
                <a:spLocks noChangeArrowheads="1"/>
              </p:cNvSpPr>
              <p:nvPr/>
            </p:nvSpPr>
            <p:spPr bwMode="auto">
              <a:xfrm>
                <a:off x="1369"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185403" name="Rectangle 55"/>
              <p:cNvSpPr>
                <a:spLocks noChangeArrowheads="1"/>
              </p:cNvSpPr>
              <p:nvPr/>
            </p:nvSpPr>
            <p:spPr bwMode="auto">
              <a:xfrm>
                <a:off x="1369"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185404" name="Rectangle 56"/>
              <p:cNvSpPr>
                <a:spLocks noChangeArrowheads="1"/>
              </p:cNvSpPr>
              <p:nvPr/>
            </p:nvSpPr>
            <p:spPr bwMode="auto">
              <a:xfrm>
                <a:off x="1369"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185405" name="Rectangle 57"/>
              <p:cNvSpPr>
                <a:spLocks noChangeArrowheads="1"/>
              </p:cNvSpPr>
              <p:nvPr/>
            </p:nvSpPr>
            <p:spPr bwMode="auto">
              <a:xfrm>
                <a:off x="1369"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4</a:t>
                </a:r>
              </a:p>
            </p:txBody>
          </p:sp>
          <p:sp>
            <p:nvSpPr>
              <p:cNvPr id="185406" name="Rectangle 58"/>
              <p:cNvSpPr>
                <a:spLocks noChangeArrowheads="1"/>
              </p:cNvSpPr>
              <p:nvPr/>
            </p:nvSpPr>
            <p:spPr bwMode="auto">
              <a:xfrm>
                <a:off x="1369"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p>
            </p:txBody>
          </p:sp>
        </p:grpSp>
        <p:sp>
          <p:nvSpPr>
            <p:cNvPr id="185400" name="Line 59"/>
            <p:cNvSpPr>
              <a:spLocks noChangeShapeType="1"/>
            </p:cNvSpPr>
            <p:nvPr/>
          </p:nvSpPr>
          <p:spPr bwMode="auto">
            <a:xfrm>
              <a:off x="2016" y="2928"/>
              <a:ext cx="144" cy="0"/>
            </a:xfrm>
            <a:prstGeom prst="line">
              <a:avLst/>
            </a:prstGeom>
            <a:noFill/>
            <a:ln w="25400">
              <a:solidFill>
                <a:schemeClr val="tx1"/>
              </a:solidFill>
              <a:miter lim="800000"/>
              <a:headEnd/>
              <a:tailEnd/>
            </a:ln>
          </p:spPr>
          <p:txBody>
            <a:bodyPr wrap="none"/>
            <a:lstStyle/>
            <a:p>
              <a:endParaRPr lang="he-IL"/>
            </a:p>
          </p:txBody>
        </p:sp>
      </p:grpSp>
      <p:grpSp>
        <p:nvGrpSpPr>
          <p:cNvPr id="7" name="Group 60"/>
          <p:cNvGrpSpPr>
            <a:grpSpLocks/>
          </p:cNvGrpSpPr>
          <p:nvPr/>
        </p:nvGrpSpPr>
        <p:grpSpPr bwMode="auto">
          <a:xfrm>
            <a:off x="3659188" y="4572000"/>
            <a:ext cx="1485900" cy="2052638"/>
            <a:chOff x="2305" y="2880"/>
            <a:chExt cx="936" cy="1293"/>
          </a:xfrm>
        </p:grpSpPr>
        <p:grpSp>
          <p:nvGrpSpPr>
            <p:cNvPr id="185391" name="Group 61"/>
            <p:cNvGrpSpPr>
              <a:grpSpLocks/>
            </p:cNvGrpSpPr>
            <p:nvPr/>
          </p:nvGrpSpPr>
          <p:grpSpPr bwMode="auto">
            <a:xfrm>
              <a:off x="2305" y="2880"/>
              <a:ext cx="936" cy="1293"/>
              <a:chOff x="2305" y="2880"/>
              <a:chExt cx="936" cy="1293"/>
            </a:xfrm>
          </p:grpSpPr>
          <p:sp>
            <p:nvSpPr>
              <p:cNvPr id="185393" name="Rectangle 62"/>
              <p:cNvSpPr>
                <a:spLocks noChangeArrowheads="1"/>
              </p:cNvSpPr>
              <p:nvPr/>
            </p:nvSpPr>
            <p:spPr bwMode="auto">
              <a:xfrm>
                <a:off x="2305"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185394" name="Rectangle 63"/>
              <p:cNvSpPr>
                <a:spLocks noChangeArrowheads="1"/>
              </p:cNvSpPr>
              <p:nvPr/>
            </p:nvSpPr>
            <p:spPr bwMode="auto">
              <a:xfrm>
                <a:off x="2305"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185395" name="Rectangle 64"/>
              <p:cNvSpPr>
                <a:spLocks noChangeArrowheads="1"/>
              </p:cNvSpPr>
              <p:nvPr/>
            </p:nvSpPr>
            <p:spPr bwMode="auto">
              <a:xfrm>
                <a:off x="2305"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185396" name="Rectangle 65"/>
              <p:cNvSpPr>
                <a:spLocks noChangeArrowheads="1"/>
              </p:cNvSpPr>
              <p:nvPr/>
            </p:nvSpPr>
            <p:spPr bwMode="auto">
              <a:xfrm>
                <a:off x="2305"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a:t>
                </a:r>
                <a:endParaRPr lang="en-US" sz="1600">
                  <a:latin typeface="Times New Roman" pitchFamily="18" charset="0"/>
                </a:endParaRPr>
              </a:p>
            </p:txBody>
          </p:sp>
          <p:sp>
            <p:nvSpPr>
              <p:cNvPr id="185397" name="Rectangle 66"/>
              <p:cNvSpPr>
                <a:spLocks noChangeArrowheads="1"/>
              </p:cNvSpPr>
              <p:nvPr/>
            </p:nvSpPr>
            <p:spPr bwMode="auto">
              <a:xfrm>
                <a:off x="2305"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- 2</a:t>
                </a:r>
              </a:p>
            </p:txBody>
          </p:sp>
          <p:sp>
            <p:nvSpPr>
              <p:cNvPr id="185398" name="Rectangle 67"/>
              <p:cNvSpPr>
                <a:spLocks noChangeArrowheads="1"/>
              </p:cNvSpPr>
              <p:nvPr/>
            </p:nvSpPr>
            <p:spPr bwMode="auto">
              <a:xfrm>
                <a:off x="2305"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p>
            </p:txBody>
          </p:sp>
        </p:grpSp>
        <p:sp>
          <p:nvSpPr>
            <p:cNvPr id="185392" name="Line 68"/>
            <p:cNvSpPr>
              <a:spLocks noChangeShapeType="1"/>
            </p:cNvSpPr>
            <p:nvPr/>
          </p:nvSpPr>
          <p:spPr bwMode="auto">
            <a:xfrm>
              <a:off x="3024" y="2928"/>
              <a:ext cx="144" cy="0"/>
            </a:xfrm>
            <a:prstGeom prst="line">
              <a:avLst/>
            </a:prstGeom>
            <a:noFill/>
            <a:ln w="25400">
              <a:solidFill>
                <a:schemeClr val="tx1"/>
              </a:solidFill>
              <a:miter lim="800000"/>
              <a:headEnd/>
              <a:tailEnd/>
            </a:ln>
          </p:spPr>
          <p:txBody>
            <a:bodyPr wrap="none"/>
            <a:lstStyle/>
            <a:p>
              <a:endParaRPr lang="he-IL"/>
            </a:p>
          </p:txBody>
        </p:sp>
      </p:grpSp>
      <p:grpSp>
        <p:nvGrpSpPr>
          <p:cNvPr id="9" name="Group 69"/>
          <p:cNvGrpSpPr>
            <a:grpSpLocks/>
          </p:cNvGrpSpPr>
          <p:nvPr/>
        </p:nvGrpSpPr>
        <p:grpSpPr bwMode="auto">
          <a:xfrm>
            <a:off x="304800" y="6286500"/>
            <a:ext cx="1868488" cy="338138"/>
            <a:chOff x="192" y="3960"/>
            <a:chExt cx="1177" cy="213"/>
          </a:xfrm>
        </p:grpSpPr>
        <p:sp>
          <p:nvSpPr>
            <p:cNvPr id="185389" name="Rectangle 70"/>
            <p:cNvSpPr>
              <a:spLocks noChangeArrowheads="1"/>
            </p:cNvSpPr>
            <p:nvPr/>
          </p:nvSpPr>
          <p:spPr bwMode="auto">
            <a:xfrm>
              <a:off x="192" y="3960"/>
              <a:ext cx="1177" cy="213"/>
            </a:xfrm>
            <a:prstGeom prst="rect">
              <a:avLst/>
            </a:prstGeom>
            <a:solidFill>
              <a:srgbClr val="99CCFF"/>
            </a:solidFill>
            <a:ln w="9525">
              <a:solidFill>
                <a:schemeClr val="tx1"/>
              </a:solid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a:t>
              </a:r>
              <a:r>
                <a:rPr lang="en-US" sz="1800">
                  <a:latin typeface="Times New Roman" pitchFamily="18" charset="0"/>
                </a:rPr>
                <a:t>Ʃf*</a:t>
              </a:r>
              <a:r>
                <a:rPr lang="en-US" sz="1600">
                  <a:latin typeface="Times New Roman" pitchFamily="18" charset="0"/>
                </a:rPr>
                <a:t>(Xi – X)</a:t>
              </a:r>
              <a:r>
                <a:rPr lang="en-US" sz="1600" baseline="30000">
                  <a:latin typeface="Times New Roman" pitchFamily="18" charset="0"/>
                </a:rPr>
                <a:t>2</a:t>
              </a:r>
              <a:r>
                <a:rPr lang="en-US" sz="1400" baseline="30000">
                  <a:latin typeface="Times New Roman" pitchFamily="18" charset="0"/>
                </a:rPr>
                <a:t> = </a:t>
              </a:r>
              <a:r>
                <a:rPr lang="en-US" sz="1600">
                  <a:latin typeface="Times New Roman" pitchFamily="18" charset="0"/>
                </a:rPr>
                <a:t>50</a:t>
              </a:r>
            </a:p>
          </p:txBody>
        </p:sp>
        <p:sp>
          <p:nvSpPr>
            <p:cNvPr id="185390" name="Line 71"/>
            <p:cNvSpPr>
              <a:spLocks noChangeShapeType="1"/>
            </p:cNvSpPr>
            <p:nvPr/>
          </p:nvSpPr>
          <p:spPr bwMode="auto">
            <a:xfrm>
              <a:off x="930" y="3974"/>
              <a:ext cx="144" cy="0"/>
            </a:xfrm>
            <a:prstGeom prst="line">
              <a:avLst/>
            </a:prstGeom>
            <a:noFill/>
            <a:ln w="25400">
              <a:solidFill>
                <a:schemeClr val="tx1"/>
              </a:solidFill>
              <a:miter lim="800000"/>
              <a:headEnd/>
              <a:tailEnd/>
            </a:ln>
          </p:spPr>
          <p:txBody>
            <a:bodyPr wrap="none"/>
            <a:lstStyle/>
            <a:p>
              <a:endParaRPr lang="he-IL"/>
            </a:p>
          </p:txBody>
        </p:sp>
      </p:grpSp>
      <p:sp>
        <p:nvSpPr>
          <p:cNvPr id="332872" name="Line 72"/>
          <p:cNvSpPr>
            <a:spLocks noChangeShapeType="1"/>
          </p:cNvSpPr>
          <p:nvPr/>
        </p:nvSpPr>
        <p:spPr bwMode="auto">
          <a:xfrm>
            <a:off x="6443663" y="2276475"/>
            <a:ext cx="228600" cy="0"/>
          </a:xfrm>
          <a:prstGeom prst="line">
            <a:avLst/>
          </a:prstGeom>
          <a:noFill/>
          <a:ln w="25400">
            <a:solidFill>
              <a:schemeClr val="tx1"/>
            </a:solidFill>
            <a:miter lim="800000"/>
            <a:headEnd/>
            <a:tailEnd/>
          </a:ln>
        </p:spPr>
        <p:txBody>
          <a:bodyPr wrap="none"/>
          <a:lstStyle/>
          <a:p>
            <a:endParaRPr lang="he-IL"/>
          </a:p>
        </p:txBody>
      </p:sp>
      <p:sp>
        <p:nvSpPr>
          <p:cNvPr id="332873" name="Line 73"/>
          <p:cNvSpPr>
            <a:spLocks noChangeShapeType="1"/>
          </p:cNvSpPr>
          <p:nvPr/>
        </p:nvSpPr>
        <p:spPr bwMode="auto">
          <a:xfrm>
            <a:off x="2484438" y="1916113"/>
            <a:ext cx="228600" cy="0"/>
          </a:xfrm>
          <a:prstGeom prst="line">
            <a:avLst/>
          </a:prstGeom>
          <a:noFill/>
          <a:ln w="25400">
            <a:solidFill>
              <a:schemeClr val="tx1"/>
            </a:solidFill>
            <a:miter lim="800000"/>
            <a:headEnd/>
            <a:tailEnd/>
          </a:ln>
        </p:spPr>
        <p:txBody>
          <a:bodyPr wrap="none"/>
          <a:lstStyle/>
          <a:p>
            <a:endParaRPr lang="he-IL"/>
          </a:p>
        </p:txBody>
      </p:sp>
      <p:sp>
        <p:nvSpPr>
          <p:cNvPr id="332874" name="AutoShape 7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332875" name="Rectangle 75"/>
          <p:cNvSpPr>
            <a:spLocks noChangeArrowheads="1"/>
          </p:cNvSpPr>
          <p:nvPr/>
        </p:nvSpPr>
        <p:spPr bwMode="auto">
          <a:xfrm>
            <a:off x="323850" y="4005263"/>
            <a:ext cx="1152525" cy="360362"/>
          </a:xfrm>
          <a:prstGeom prst="rect">
            <a:avLst/>
          </a:prstGeom>
          <a:noFill/>
          <a:ln w="25400">
            <a:solidFill>
              <a:schemeClr val="tx1"/>
            </a:solidFill>
            <a:miter lim="800000"/>
            <a:headEnd/>
            <a:tailEnd/>
          </a:ln>
        </p:spPr>
        <p:txBody>
          <a:bodyPr wrap="none" anchor="ctr"/>
          <a:lstStyle/>
          <a:p>
            <a:pPr algn="ctr"/>
            <a:r>
              <a:rPr lang="en-US" sz="2400">
                <a:sym typeface="Symbol" pitchFamily="18" charset="2"/>
              </a:rPr>
              <a:t> = </a:t>
            </a:r>
            <a:r>
              <a:rPr lang="en-US" sz="1800"/>
              <a:t>0.91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2836">
                                            <p:txEl>
                                              <p:pRg st="0" end="0"/>
                                            </p:txEl>
                                          </p:spTgt>
                                        </p:tgtEl>
                                        <p:attrNameLst>
                                          <p:attrName>style.visibility</p:attrName>
                                        </p:attrNameLst>
                                      </p:cBhvr>
                                      <p:to>
                                        <p:strVal val="visible"/>
                                      </p:to>
                                    </p:set>
                                    <p:animEffect transition="in" filter="fade">
                                      <p:cBhvr>
                                        <p:cTn id="7" dur="2000"/>
                                        <p:tgtEl>
                                          <p:spTgt spid="3328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2873"/>
                                        </p:tgtEl>
                                        <p:attrNameLst>
                                          <p:attrName>style.visibility</p:attrName>
                                        </p:attrNameLst>
                                      </p:cBhvr>
                                      <p:to>
                                        <p:strVal val="visible"/>
                                      </p:to>
                                    </p:set>
                                    <p:animEffect transition="in" filter="fade">
                                      <p:cBhvr>
                                        <p:cTn id="10" dur="2000"/>
                                        <p:tgtEl>
                                          <p:spTgt spid="3328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2836">
                                            <p:txEl>
                                              <p:pRg st="1" end="1"/>
                                            </p:txEl>
                                          </p:spTgt>
                                        </p:tgtEl>
                                        <p:attrNameLst>
                                          <p:attrName>style.visibility</p:attrName>
                                        </p:attrNameLst>
                                      </p:cBhvr>
                                      <p:to>
                                        <p:strVal val="visible"/>
                                      </p:to>
                                    </p:set>
                                    <p:animEffect transition="in" filter="fade">
                                      <p:cBhvr>
                                        <p:cTn id="15" dur="1000"/>
                                        <p:tgtEl>
                                          <p:spTgt spid="332836">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32872"/>
                                        </p:tgtEl>
                                        <p:attrNameLst>
                                          <p:attrName>style.visibility</p:attrName>
                                        </p:attrNameLst>
                                      </p:cBhvr>
                                      <p:to>
                                        <p:strVal val="visible"/>
                                      </p:to>
                                    </p:set>
                                    <p:animEffect transition="in" filter="fade">
                                      <p:cBhvr>
                                        <p:cTn id="19" dur="1000"/>
                                        <p:tgtEl>
                                          <p:spTgt spid="33287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32836">
                                            <p:txEl>
                                              <p:pRg st="2" end="2"/>
                                            </p:txEl>
                                          </p:spTgt>
                                        </p:tgtEl>
                                        <p:attrNameLst>
                                          <p:attrName>style.visibility</p:attrName>
                                        </p:attrNameLst>
                                      </p:cBhvr>
                                      <p:to>
                                        <p:strVal val="visible"/>
                                      </p:to>
                                    </p:set>
                                    <p:animEffect transition="in" filter="fade">
                                      <p:cBhvr>
                                        <p:cTn id="29" dur="1000"/>
                                        <p:tgtEl>
                                          <p:spTgt spid="332836">
                                            <p:txEl>
                                              <p:pRg st="2" end="2"/>
                                            </p:tx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32838"/>
                                        </p:tgtEl>
                                        <p:attrNameLst>
                                          <p:attrName>style.visibility</p:attrName>
                                        </p:attrNameLst>
                                      </p:cBhvr>
                                      <p:to>
                                        <p:strVal val="visible"/>
                                      </p:to>
                                    </p:set>
                                    <p:animEffect transition="in" filter="fade">
                                      <p:cBhvr>
                                        <p:cTn id="33" dur="1000"/>
                                        <p:tgtEl>
                                          <p:spTgt spid="332838"/>
                                        </p:tgtEl>
                                      </p:cBhvr>
                                    </p:animEffect>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332836">
                                            <p:txEl>
                                              <p:pRg st="3" end="3"/>
                                            </p:txEl>
                                          </p:spTgt>
                                        </p:tgtEl>
                                        <p:attrNameLst>
                                          <p:attrName>style.visibility</p:attrName>
                                        </p:attrNameLst>
                                      </p:cBhvr>
                                      <p:to>
                                        <p:strVal val="visible"/>
                                      </p:to>
                                    </p:set>
                                    <p:animEffect transition="in" filter="fade">
                                      <p:cBhvr>
                                        <p:cTn id="43" dur="1000"/>
                                        <p:tgtEl>
                                          <p:spTgt spid="332836">
                                            <p:txEl>
                                              <p:pRg st="3" end="3"/>
                                            </p:txEl>
                                          </p:spTgt>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32839"/>
                                        </p:tgtEl>
                                        <p:attrNameLst>
                                          <p:attrName>style.visibility</p:attrName>
                                        </p:attrNameLst>
                                      </p:cBhvr>
                                      <p:to>
                                        <p:strVal val="visible"/>
                                      </p:to>
                                    </p:set>
                                    <p:animEffect transition="in" filter="fade">
                                      <p:cBhvr>
                                        <p:cTn id="47" dur="1000"/>
                                        <p:tgtEl>
                                          <p:spTgt spid="332839"/>
                                        </p:tgtEl>
                                      </p:cBhvr>
                                    </p:animEffect>
                                  </p:childTnLst>
                                </p:cTn>
                              </p:par>
                            </p:childTnLst>
                          </p:cTn>
                        </p:par>
                        <p:par>
                          <p:cTn id="48" fill="hold">
                            <p:stCondLst>
                              <p:cond delay="8000"/>
                            </p:stCondLst>
                            <p:childTnLst>
                              <p:par>
                                <p:cTn id="49" presetID="42"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par>
                          <p:cTn id="54" fill="hold">
                            <p:stCondLst>
                              <p:cond delay="9000"/>
                            </p:stCondLst>
                            <p:childTnLst>
                              <p:par>
                                <p:cTn id="55" presetID="10" presetClass="entr" presetSubtype="0" fill="hold" grpId="0" nodeType="afterEffect">
                                  <p:stCondLst>
                                    <p:cond delay="0"/>
                                  </p:stCondLst>
                                  <p:childTnLst>
                                    <p:set>
                                      <p:cBhvr>
                                        <p:cTn id="56" dur="1" fill="hold">
                                          <p:stCondLst>
                                            <p:cond delay="0"/>
                                          </p:stCondLst>
                                        </p:cTn>
                                        <p:tgtEl>
                                          <p:spTgt spid="332836">
                                            <p:txEl>
                                              <p:pRg st="4" end="4"/>
                                            </p:txEl>
                                          </p:spTgt>
                                        </p:tgtEl>
                                        <p:attrNameLst>
                                          <p:attrName>style.visibility</p:attrName>
                                        </p:attrNameLst>
                                      </p:cBhvr>
                                      <p:to>
                                        <p:strVal val="visible"/>
                                      </p:to>
                                    </p:set>
                                    <p:animEffect transition="in" filter="fade">
                                      <p:cBhvr>
                                        <p:cTn id="57" dur="1000"/>
                                        <p:tgtEl>
                                          <p:spTgt spid="332836">
                                            <p:txEl>
                                              <p:pRg st="4" end="4"/>
                                            </p:txEl>
                                          </p:spTgt>
                                        </p:tgtEl>
                                      </p:cBhvr>
                                    </p:animEffect>
                                  </p:childTnLst>
                                </p:cTn>
                              </p:par>
                            </p:childTnLst>
                          </p:cTn>
                        </p:par>
                        <p:par>
                          <p:cTn id="58" fill="hold">
                            <p:stCondLst>
                              <p:cond delay="10000"/>
                            </p:stCondLst>
                            <p:childTnLst>
                              <p:par>
                                <p:cTn id="59" presetID="10" presetClass="entr" presetSubtype="0" fill="hold" grpId="0" nodeType="afterEffect">
                                  <p:stCondLst>
                                    <p:cond delay="0"/>
                                  </p:stCondLst>
                                  <p:childTnLst>
                                    <p:set>
                                      <p:cBhvr>
                                        <p:cTn id="60" dur="1" fill="hold">
                                          <p:stCondLst>
                                            <p:cond delay="0"/>
                                          </p:stCondLst>
                                        </p:cTn>
                                        <p:tgtEl>
                                          <p:spTgt spid="332840"/>
                                        </p:tgtEl>
                                        <p:attrNameLst>
                                          <p:attrName>style.visibility</p:attrName>
                                        </p:attrNameLst>
                                      </p:cBhvr>
                                      <p:to>
                                        <p:strVal val="visible"/>
                                      </p:to>
                                    </p:set>
                                    <p:animEffect transition="in" filter="fade">
                                      <p:cBhvr>
                                        <p:cTn id="61" dur="1000"/>
                                        <p:tgtEl>
                                          <p:spTgt spid="332840"/>
                                        </p:tgtEl>
                                      </p:cBhvr>
                                    </p:animEffect>
                                  </p:childTnLst>
                                </p:cTn>
                              </p:par>
                            </p:childTnLst>
                          </p:cTn>
                        </p:par>
                        <p:par>
                          <p:cTn id="62" fill="hold">
                            <p:stCondLst>
                              <p:cond delay="11000"/>
                            </p:stCondLst>
                            <p:childTnLst>
                              <p:par>
                                <p:cTn id="63" presetID="42"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12000"/>
                            </p:stCondLst>
                            <p:childTnLst>
                              <p:par>
                                <p:cTn id="69" presetID="10" presetClass="entr" presetSubtype="0" fill="hold" grpId="0" nodeType="afterEffect">
                                  <p:stCondLst>
                                    <p:cond delay="0"/>
                                  </p:stCondLst>
                                  <p:childTnLst>
                                    <p:set>
                                      <p:cBhvr>
                                        <p:cTn id="70" dur="1" fill="hold">
                                          <p:stCondLst>
                                            <p:cond delay="0"/>
                                          </p:stCondLst>
                                        </p:cTn>
                                        <p:tgtEl>
                                          <p:spTgt spid="332836">
                                            <p:txEl>
                                              <p:pRg st="5" end="5"/>
                                            </p:txEl>
                                          </p:spTgt>
                                        </p:tgtEl>
                                        <p:attrNameLst>
                                          <p:attrName>style.visibility</p:attrName>
                                        </p:attrNameLst>
                                      </p:cBhvr>
                                      <p:to>
                                        <p:strVal val="visible"/>
                                      </p:to>
                                    </p:set>
                                    <p:animEffect transition="in" filter="fade">
                                      <p:cBhvr>
                                        <p:cTn id="71" dur="1000"/>
                                        <p:tgtEl>
                                          <p:spTgt spid="332836">
                                            <p:txEl>
                                              <p:pRg st="5" end="5"/>
                                            </p:txEl>
                                          </p:spTgt>
                                        </p:tgtEl>
                                      </p:cBhvr>
                                    </p:animEffect>
                                  </p:childTnLst>
                                </p:cTn>
                              </p:par>
                            </p:childTnLst>
                          </p:cTn>
                        </p:par>
                        <p:par>
                          <p:cTn id="72" fill="hold">
                            <p:stCondLst>
                              <p:cond delay="13000"/>
                            </p:stCondLst>
                            <p:childTnLst>
                              <p:par>
                                <p:cTn id="73" presetID="10" presetClass="entr" presetSubtype="0" fill="hold" grpId="0" nodeType="afterEffect">
                                  <p:stCondLst>
                                    <p:cond delay="0"/>
                                  </p:stCondLst>
                                  <p:childTnLst>
                                    <p:set>
                                      <p:cBhvr>
                                        <p:cTn id="74" dur="1" fill="hold">
                                          <p:stCondLst>
                                            <p:cond delay="0"/>
                                          </p:stCondLst>
                                        </p:cTn>
                                        <p:tgtEl>
                                          <p:spTgt spid="332841"/>
                                        </p:tgtEl>
                                        <p:attrNameLst>
                                          <p:attrName>style.visibility</p:attrName>
                                        </p:attrNameLst>
                                      </p:cBhvr>
                                      <p:to>
                                        <p:strVal val="visible"/>
                                      </p:to>
                                    </p:set>
                                    <p:animEffect transition="in" filter="fade">
                                      <p:cBhvr>
                                        <p:cTn id="75" dur="1000"/>
                                        <p:tgtEl>
                                          <p:spTgt spid="332841"/>
                                        </p:tgtEl>
                                      </p:cBhvr>
                                    </p:animEffect>
                                  </p:childTnLst>
                                </p:cTn>
                              </p:par>
                            </p:childTnLst>
                          </p:cTn>
                        </p:par>
                        <p:par>
                          <p:cTn id="76" fill="hold">
                            <p:stCondLst>
                              <p:cond delay="14000"/>
                            </p:stCondLst>
                            <p:childTnLst>
                              <p:par>
                                <p:cTn id="77" presetID="42"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childTnLst>
                          </p:cTn>
                        </p:par>
                        <p:par>
                          <p:cTn id="82" fill="hold">
                            <p:stCondLst>
                              <p:cond delay="15000"/>
                            </p:stCondLst>
                            <p:childTnLst>
                              <p:par>
                                <p:cTn id="83" presetID="10" presetClass="entr" presetSubtype="0" fill="hold" grpId="0" nodeType="afterEffect">
                                  <p:stCondLst>
                                    <p:cond delay="0"/>
                                  </p:stCondLst>
                                  <p:childTnLst>
                                    <p:set>
                                      <p:cBhvr>
                                        <p:cTn id="84" dur="1" fill="hold">
                                          <p:stCondLst>
                                            <p:cond delay="0"/>
                                          </p:stCondLst>
                                        </p:cTn>
                                        <p:tgtEl>
                                          <p:spTgt spid="332836">
                                            <p:txEl>
                                              <p:pRg st="6" end="6"/>
                                            </p:txEl>
                                          </p:spTgt>
                                        </p:tgtEl>
                                        <p:attrNameLst>
                                          <p:attrName>style.visibility</p:attrName>
                                        </p:attrNameLst>
                                      </p:cBhvr>
                                      <p:to>
                                        <p:strVal val="visible"/>
                                      </p:to>
                                    </p:set>
                                    <p:animEffect transition="in" filter="fade">
                                      <p:cBhvr>
                                        <p:cTn id="85" dur="1000"/>
                                        <p:tgtEl>
                                          <p:spTgt spid="332836">
                                            <p:txEl>
                                              <p:pRg st="6" end="6"/>
                                            </p:txEl>
                                          </p:spTgt>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332842"/>
                                        </p:tgtEl>
                                        <p:attrNameLst>
                                          <p:attrName>style.visibility</p:attrName>
                                        </p:attrNameLst>
                                      </p:cBhvr>
                                      <p:to>
                                        <p:strVal val="visible"/>
                                      </p:to>
                                    </p:set>
                                    <p:animEffect transition="in" filter="fade">
                                      <p:cBhvr>
                                        <p:cTn id="88" dur="2000"/>
                                        <p:tgtEl>
                                          <p:spTgt spid="332842"/>
                                        </p:tgtEl>
                                      </p:cBhvr>
                                    </p:animEffect>
                                  </p:childTnLst>
                                </p:cTn>
                              </p:par>
                            </p:childTnLst>
                          </p:cTn>
                        </p:par>
                        <p:par>
                          <p:cTn id="89" fill="hold">
                            <p:stCondLst>
                              <p:cond delay="18000"/>
                            </p:stCondLst>
                            <p:childTnLst>
                              <p:par>
                                <p:cTn id="90" presetID="29" presetClass="entr" presetSubtype="0" fill="hold" grpId="0" nodeType="afterEffect">
                                  <p:stCondLst>
                                    <p:cond delay="0"/>
                                  </p:stCondLst>
                                  <p:childTnLst>
                                    <p:set>
                                      <p:cBhvr>
                                        <p:cTn id="91" dur="1" fill="hold">
                                          <p:stCondLst>
                                            <p:cond delay="0"/>
                                          </p:stCondLst>
                                        </p:cTn>
                                        <p:tgtEl>
                                          <p:spTgt spid="332837"/>
                                        </p:tgtEl>
                                        <p:attrNameLst>
                                          <p:attrName>style.visibility</p:attrName>
                                        </p:attrNameLst>
                                      </p:cBhvr>
                                      <p:to>
                                        <p:strVal val="visible"/>
                                      </p:to>
                                    </p:set>
                                    <p:anim calcmode="lin" valueType="num">
                                      <p:cBhvr>
                                        <p:cTn id="92" dur="1000" fill="hold"/>
                                        <p:tgtEl>
                                          <p:spTgt spid="332837"/>
                                        </p:tgtEl>
                                        <p:attrNameLst>
                                          <p:attrName>ppt_x</p:attrName>
                                        </p:attrNameLst>
                                      </p:cBhvr>
                                      <p:tavLst>
                                        <p:tav tm="0">
                                          <p:val>
                                            <p:strVal val="#ppt_x-.2"/>
                                          </p:val>
                                        </p:tav>
                                        <p:tav tm="100000">
                                          <p:val>
                                            <p:strVal val="#ppt_x"/>
                                          </p:val>
                                        </p:tav>
                                      </p:tavLst>
                                    </p:anim>
                                    <p:anim calcmode="lin" valueType="num">
                                      <p:cBhvr>
                                        <p:cTn id="93" dur="1000" fill="hold"/>
                                        <p:tgtEl>
                                          <p:spTgt spid="332837"/>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32837"/>
                                        </p:tgtEl>
                                      </p:cBhvr>
                                    </p:animEffect>
                                  </p:childTnLst>
                                </p:cTn>
                              </p:par>
                            </p:childTnLst>
                          </p:cTn>
                        </p:par>
                        <p:par>
                          <p:cTn id="95" fill="hold">
                            <p:stCondLst>
                              <p:cond delay="19000"/>
                            </p:stCondLst>
                            <p:childTnLst>
                              <p:par>
                                <p:cTn id="96" presetID="29" presetClass="entr" presetSubtype="0" fill="hold" grpId="0" nodeType="afterEffect">
                                  <p:stCondLst>
                                    <p:cond delay="0"/>
                                  </p:stCondLst>
                                  <p:childTnLst>
                                    <p:set>
                                      <p:cBhvr>
                                        <p:cTn id="97" dur="1" fill="hold">
                                          <p:stCondLst>
                                            <p:cond delay="0"/>
                                          </p:stCondLst>
                                        </p:cTn>
                                        <p:tgtEl>
                                          <p:spTgt spid="332875"/>
                                        </p:tgtEl>
                                        <p:attrNameLst>
                                          <p:attrName>style.visibility</p:attrName>
                                        </p:attrNameLst>
                                      </p:cBhvr>
                                      <p:to>
                                        <p:strVal val="visible"/>
                                      </p:to>
                                    </p:set>
                                    <p:anim calcmode="lin" valueType="num">
                                      <p:cBhvr>
                                        <p:cTn id="98" dur="1000" fill="hold"/>
                                        <p:tgtEl>
                                          <p:spTgt spid="332875"/>
                                        </p:tgtEl>
                                        <p:attrNameLst>
                                          <p:attrName>ppt_x</p:attrName>
                                        </p:attrNameLst>
                                      </p:cBhvr>
                                      <p:tavLst>
                                        <p:tav tm="0">
                                          <p:val>
                                            <p:strVal val="#ppt_x-.2"/>
                                          </p:val>
                                        </p:tav>
                                        <p:tav tm="100000">
                                          <p:val>
                                            <p:strVal val="#ppt_x"/>
                                          </p:val>
                                        </p:tav>
                                      </p:tavLst>
                                    </p:anim>
                                    <p:anim calcmode="lin" valueType="num">
                                      <p:cBhvr>
                                        <p:cTn id="99" dur="1000" fill="hold"/>
                                        <p:tgtEl>
                                          <p:spTgt spid="332875"/>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32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36" grpId="0" build="p" bldLvl="2" autoUpdateAnimBg="0"/>
      <p:bldP spid="332837" grpId="0" animBg="1"/>
      <p:bldP spid="332838" grpId="0" animBg="1"/>
      <p:bldP spid="332839" grpId="0" animBg="1"/>
      <p:bldP spid="332840" grpId="0" animBg="1"/>
      <p:bldP spid="332841" grpId="0" animBg="1"/>
      <p:bldP spid="332842" grpId="0" animBg="1"/>
      <p:bldP spid="332872" grpId="0" animBg="1"/>
      <p:bldP spid="332873" grpId="0" animBg="1"/>
      <p:bldP spid="332875"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r" eaLnBrk="1" hangingPunct="1"/>
            <a:r>
              <a:rPr lang="he-IL" smtClean="0"/>
              <a:t>מדדי פיזור (2)</a:t>
            </a:r>
            <a:endParaRPr lang="en-US" smtClean="0"/>
          </a:p>
        </p:txBody>
      </p:sp>
      <p:sp>
        <p:nvSpPr>
          <p:cNvPr id="261123" name="Rectangle 3"/>
          <p:cNvSpPr>
            <a:spLocks noGrp="1" noChangeArrowheads="1"/>
          </p:cNvSpPr>
          <p:nvPr>
            <p:ph type="body" idx="1"/>
          </p:nvPr>
        </p:nvSpPr>
        <p:spPr>
          <a:xfrm>
            <a:off x="468313" y="1773238"/>
            <a:ext cx="8486775" cy="5084762"/>
          </a:xfrm>
        </p:spPr>
        <p:txBody>
          <a:bodyPr/>
          <a:lstStyle/>
          <a:p>
            <a:pPr eaLnBrk="1" hangingPunct="1">
              <a:lnSpc>
                <a:spcPct val="85000"/>
              </a:lnSpc>
            </a:pPr>
            <a:r>
              <a:rPr lang="he-IL" sz="2000" smtClean="0"/>
              <a:t>תחום בין רבעוני</a:t>
            </a:r>
          </a:p>
          <a:p>
            <a:pPr lvl="1" eaLnBrk="1" hangingPunct="1">
              <a:lnSpc>
                <a:spcPct val="85000"/>
              </a:lnSpc>
            </a:pPr>
            <a:r>
              <a:rPr lang="he-IL" sz="1800" smtClean="0"/>
              <a:t>ההפרש בין </a:t>
            </a:r>
            <a:r>
              <a:rPr lang="he-IL" sz="1800" baseline="-25000" smtClean="0"/>
              <a:t>1</a:t>
            </a:r>
            <a:r>
              <a:rPr lang="en-US" sz="1800" smtClean="0"/>
              <a:t>Q</a:t>
            </a:r>
            <a:r>
              <a:rPr lang="he-IL" sz="1800" smtClean="0"/>
              <a:t> ל </a:t>
            </a:r>
            <a:r>
              <a:rPr lang="he-IL" sz="1800" baseline="-25000" smtClean="0"/>
              <a:t>3</a:t>
            </a:r>
            <a:r>
              <a:rPr lang="en-US" sz="1800" smtClean="0"/>
              <a:t>Q</a:t>
            </a:r>
            <a:r>
              <a:rPr lang="he-IL" sz="1800" smtClean="0"/>
              <a:t>.  </a:t>
            </a:r>
          </a:p>
          <a:p>
            <a:pPr lvl="1" eaLnBrk="1" hangingPunct="1">
              <a:lnSpc>
                <a:spcPct val="85000"/>
              </a:lnSpc>
            </a:pPr>
            <a:r>
              <a:rPr lang="he-IL" sz="1800" smtClean="0"/>
              <a:t>חישוב: </a:t>
            </a:r>
          </a:p>
          <a:p>
            <a:pPr lvl="2" eaLnBrk="1" hangingPunct="1">
              <a:lnSpc>
                <a:spcPct val="85000"/>
              </a:lnSpc>
            </a:pPr>
            <a:r>
              <a:rPr lang="he-IL" sz="1600" smtClean="0"/>
              <a:t>מציאת קבוצת ה </a:t>
            </a:r>
            <a:r>
              <a:rPr lang="he-IL" sz="1600" baseline="-25000" smtClean="0"/>
              <a:t>1</a:t>
            </a:r>
            <a:r>
              <a:rPr lang="en-US" sz="1600" smtClean="0"/>
              <a:t>Q</a:t>
            </a:r>
            <a:r>
              <a:rPr lang="he-IL" sz="1600" smtClean="0"/>
              <a:t> ואח"כ ע"פ נוסחה </a:t>
            </a:r>
            <a:r>
              <a:rPr lang="en-US" sz="1600" baseline="-25000" smtClean="0"/>
              <a:t>1</a:t>
            </a:r>
            <a:r>
              <a:rPr lang="en-US" sz="1600" smtClean="0"/>
              <a:t>Q</a:t>
            </a:r>
            <a:r>
              <a:rPr lang="en-US" sz="1200" smtClean="0"/>
              <a:t> </a:t>
            </a:r>
            <a:r>
              <a:rPr lang="en-US" sz="1600" smtClean="0"/>
              <a:t>= L + l/f * (n/4 – F)</a:t>
            </a:r>
            <a:endParaRPr lang="he-IL" sz="1200" smtClean="0"/>
          </a:p>
          <a:p>
            <a:pPr lvl="2" eaLnBrk="1" hangingPunct="1">
              <a:lnSpc>
                <a:spcPct val="85000"/>
              </a:lnSpc>
            </a:pPr>
            <a:r>
              <a:rPr lang="he-IL" sz="1600" smtClean="0"/>
              <a:t>מציאת קבוצת ה </a:t>
            </a:r>
            <a:r>
              <a:rPr lang="he-IL" sz="1600" baseline="-25000" smtClean="0"/>
              <a:t>3</a:t>
            </a:r>
            <a:r>
              <a:rPr lang="en-US" sz="1600" smtClean="0"/>
              <a:t>Q</a:t>
            </a:r>
            <a:r>
              <a:rPr lang="he-IL" sz="1600" smtClean="0"/>
              <a:t> ואח"כ ע"פ נוסחה </a:t>
            </a:r>
            <a:r>
              <a:rPr lang="en-US" sz="1600" baseline="-25000" smtClean="0"/>
              <a:t>3</a:t>
            </a:r>
            <a:r>
              <a:rPr lang="en-US" sz="1600" smtClean="0"/>
              <a:t>Q</a:t>
            </a:r>
            <a:r>
              <a:rPr lang="en-US" sz="1200" smtClean="0"/>
              <a:t> </a:t>
            </a:r>
            <a:r>
              <a:rPr lang="en-US" sz="1600" smtClean="0"/>
              <a:t>= L + l/f * (n*3/4 – F)</a:t>
            </a:r>
          </a:p>
          <a:p>
            <a:pPr lvl="2" eaLnBrk="1" hangingPunct="1">
              <a:lnSpc>
                <a:spcPct val="85000"/>
              </a:lnSpc>
            </a:pPr>
            <a:r>
              <a:rPr lang="he-IL" sz="1600" smtClean="0"/>
              <a:t>ההפרש בין </a:t>
            </a:r>
            <a:r>
              <a:rPr lang="he-IL" sz="1600" baseline="-25000" smtClean="0"/>
              <a:t>1</a:t>
            </a:r>
            <a:r>
              <a:rPr lang="en-US" sz="1600" smtClean="0"/>
              <a:t>Q</a:t>
            </a:r>
            <a:r>
              <a:rPr lang="he-IL" sz="1600" smtClean="0"/>
              <a:t> ל </a:t>
            </a:r>
            <a:r>
              <a:rPr lang="he-IL" sz="1600" baseline="-25000" smtClean="0"/>
              <a:t>3</a:t>
            </a:r>
            <a:r>
              <a:rPr lang="en-US" sz="1600" smtClean="0"/>
              <a:t>Q</a:t>
            </a:r>
            <a:r>
              <a:rPr lang="he-IL" sz="1600" smtClean="0"/>
              <a:t>.</a:t>
            </a:r>
          </a:p>
          <a:p>
            <a:pPr eaLnBrk="1" hangingPunct="1">
              <a:lnSpc>
                <a:spcPct val="85000"/>
              </a:lnSpc>
            </a:pPr>
            <a:r>
              <a:rPr lang="he-IL" sz="2000" smtClean="0"/>
              <a:t>מאון</a:t>
            </a:r>
          </a:p>
          <a:p>
            <a:pPr lvl="1" eaLnBrk="1" hangingPunct="1">
              <a:lnSpc>
                <a:spcPct val="85000"/>
              </a:lnSpc>
            </a:pPr>
            <a:r>
              <a:rPr lang="he-IL" sz="1800" smtClean="0"/>
              <a:t>מהו המקרה שעד אליו מתפלגים  </a:t>
            </a:r>
            <a:r>
              <a:rPr lang="en-US" sz="1800" smtClean="0"/>
              <a:t>X</a:t>
            </a:r>
            <a:r>
              <a:rPr lang="he-IL" sz="1800" smtClean="0"/>
              <a:t> % מהמקרים. חישוב:</a:t>
            </a:r>
          </a:p>
          <a:p>
            <a:pPr lvl="2" algn="just" eaLnBrk="1" hangingPunct="1">
              <a:lnSpc>
                <a:spcPct val="80000"/>
              </a:lnSpc>
            </a:pPr>
            <a:r>
              <a:rPr lang="he-IL" sz="1600" smtClean="0"/>
              <a:t>יש למצוא גבולות אמיתיים. </a:t>
            </a:r>
          </a:p>
          <a:p>
            <a:pPr lvl="2" algn="just" eaLnBrk="1" hangingPunct="1">
              <a:lnSpc>
                <a:spcPct val="80000"/>
              </a:lnSpc>
            </a:pPr>
            <a:r>
              <a:rPr lang="he-IL" sz="1600" smtClean="0"/>
              <a:t>יש לחשב שכיחות מצטברת.</a:t>
            </a:r>
          </a:p>
          <a:p>
            <a:pPr lvl="2" algn="just" eaLnBrk="1" hangingPunct="1">
              <a:lnSpc>
                <a:spcPct val="80000"/>
              </a:lnSpc>
            </a:pPr>
            <a:r>
              <a:rPr lang="he-IL" sz="1600" smtClean="0"/>
              <a:t>יש למצוא את קבוצת ה </a:t>
            </a:r>
            <a:r>
              <a:rPr lang="en-US" sz="1600" smtClean="0"/>
              <a:t>x</a:t>
            </a:r>
            <a:r>
              <a:rPr lang="he-IL" sz="1600" smtClean="0"/>
              <a:t>% (ע"פ</a:t>
            </a:r>
            <a:r>
              <a:rPr lang="en-US" sz="1600" smtClean="0"/>
              <a:t>n*x% = # </a:t>
            </a:r>
            <a:r>
              <a:rPr lang="he-IL" sz="1600" smtClean="0"/>
              <a:t>).</a:t>
            </a:r>
          </a:p>
          <a:p>
            <a:pPr lvl="2" algn="just" eaLnBrk="1" hangingPunct="1">
              <a:lnSpc>
                <a:spcPct val="80000"/>
              </a:lnSpc>
            </a:pPr>
            <a:r>
              <a:rPr lang="he-IL" sz="1600" smtClean="0"/>
              <a:t>יש חשב על פי הנוסחה: </a:t>
            </a:r>
            <a:r>
              <a:rPr lang="en-US" sz="1600" smtClean="0"/>
              <a:t>n</a:t>
            </a:r>
            <a:r>
              <a:rPr lang="en-US" sz="1600" baseline="-25000" smtClean="0"/>
              <a:t>x</a:t>
            </a:r>
            <a:r>
              <a:rPr lang="en-US" sz="1600" smtClean="0"/>
              <a:t> = L + l/f * (n*x% – F)</a:t>
            </a:r>
            <a:endParaRPr lang="he-IL" sz="1600" smtClean="0"/>
          </a:p>
          <a:p>
            <a:pPr eaLnBrk="1" hangingPunct="1">
              <a:lnSpc>
                <a:spcPct val="85000"/>
              </a:lnSpc>
            </a:pPr>
            <a:r>
              <a:rPr lang="he-IL" sz="2000" smtClean="0"/>
              <a:t>מדדי פיזור - טרנספורמציה ליניארית</a:t>
            </a:r>
          </a:p>
          <a:p>
            <a:pPr lvl="1" algn="just" eaLnBrk="1" hangingPunct="1">
              <a:lnSpc>
                <a:spcPct val="85000"/>
              </a:lnSpc>
            </a:pPr>
            <a:r>
              <a:rPr lang="he-IL" sz="1600" b="1" smtClean="0"/>
              <a:t>הוספה</a:t>
            </a:r>
            <a:r>
              <a:rPr lang="he-IL" sz="1600" smtClean="0"/>
              <a:t> (או הפחתה) בקבוע של כל ערכי הסדרה הפיזור לא משתנה ועל כן גם מדדי הפיזור לא ישתנו.</a:t>
            </a:r>
          </a:p>
          <a:p>
            <a:pPr lvl="1" algn="just" eaLnBrk="1" hangingPunct="1">
              <a:lnSpc>
                <a:spcPct val="85000"/>
              </a:lnSpc>
            </a:pPr>
            <a:r>
              <a:rPr lang="he-IL" sz="1600" b="1" smtClean="0"/>
              <a:t>הכפלה</a:t>
            </a:r>
            <a:r>
              <a:rPr lang="he-IL" sz="1600" smtClean="0"/>
              <a:t> (או חילוק) בקבוע של כל ערכי הסדרה תגרום להכפלה (או חילוק) זהה בערך מדד הפיזור. [השונות תגדל באותו קבוע בריבוע / תקטן באותו קבוע בריבוע].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2000"/>
                                        <p:tgtEl>
                                          <p:spTgt spid="261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1123">
                                            <p:txEl>
                                              <p:pRg st="1" end="1"/>
                                            </p:txEl>
                                          </p:spTgt>
                                        </p:tgtEl>
                                        <p:attrNameLst>
                                          <p:attrName>style.visibility</p:attrName>
                                        </p:attrNameLst>
                                      </p:cBhvr>
                                      <p:to>
                                        <p:strVal val="visible"/>
                                      </p:to>
                                    </p:set>
                                    <p:animEffect transition="in" filter="fade">
                                      <p:cBhvr>
                                        <p:cTn id="10" dur="2000"/>
                                        <p:tgtEl>
                                          <p:spTgt spid="261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1123">
                                            <p:txEl>
                                              <p:pRg st="2" end="2"/>
                                            </p:txEl>
                                          </p:spTgt>
                                        </p:tgtEl>
                                        <p:attrNameLst>
                                          <p:attrName>style.visibility</p:attrName>
                                        </p:attrNameLst>
                                      </p:cBhvr>
                                      <p:to>
                                        <p:strVal val="visible"/>
                                      </p:to>
                                    </p:set>
                                    <p:animEffect transition="in" filter="fade">
                                      <p:cBhvr>
                                        <p:cTn id="13" dur="2000"/>
                                        <p:tgtEl>
                                          <p:spTgt spid="2611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1123">
                                            <p:txEl>
                                              <p:pRg st="3" end="3"/>
                                            </p:txEl>
                                          </p:spTgt>
                                        </p:tgtEl>
                                        <p:attrNameLst>
                                          <p:attrName>style.visibility</p:attrName>
                                        </p:attrNameLst>
                                      </p:cBhvr>
                                      <p:to>
                                        <p:strVal val="visible"/>
                                      </p:to>
                                    </p:set>
                                    <p:animEffect transition="in" filter="fade">
                                      <p:cBhvr>
                                        <p:cTn id="16" dur="2000"/>
                                        <p:tgtEl>
                                          <p:spTgt spid="26112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1123">
                                            <p:txEl>
                                              <p:pRg st="4" end="4"/>
                                            </p:txEl>
                                          </p:spTgt>
                                        </p:tgtEl>
                                        <p:attrNameLst>
                                          <p:attrName>style.visibility</p:attrName>
                                        </p:attrNameLst>
                                      </p:cBhvr>
                                      <p:to>
                                        <p:strVal val="visible"/>
                                      </p:to>
                                    </p:set>
                                    <p:animEffect transition="in" filter="fade">
                                      <p:cBhvr>
                                        <p:cTn id="19" dur="2000"/>
                                        <p:tgtEl>
                                          <p:spTgt spid="26112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123">
                                            <p:txEl>
                                              <p:pRg st="5" end="5"/>
                                            </p:txEl>
                                          </p:spTgt>
                                        </p:tgtEl>
                                        <p:attrNameLst>
                                          <p:attrName>style.visibility</p:attrName>
                                        </p:attrNameLst>
                                      </p:cBhvr>
                                      <p:to>
                                        <p:strVal val="visible"/>
                                      </p:to>
                                    </p:set>
                                    <p:animEffect transition="in" filter="fade">
                                      <p:cBhvr>
                                        <p:cTn id="22" dur="2000"/>
                                        <p:tgtEl>
                                          <p:spTgt spid="261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1123">
                                            <p:txEl>
                                              <p:pRg st="6" end="6"/>
                                            </p:txEl>
                                          </p:spTgt>
                                        </p:tgtEl>
                                        <p:attrNameLst>
                                          <p:attrName>style.visibility</p:attrName>
                                        </p:attrNameLst>
                                      </p:cBhvr>
                                      <p:to>
                                        <p:strVal val="visible"/>
                                      </p:to>
                                    </p:set>
                                    <p:animEffect transition="in" filter="fade">
                                      <p:cBhvr>
                                        <p:cTn id="27" dur="2000"/>
                                        <p:tgtEl>
                                          <p:spTgt spid="26112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1123">
                                            <p:txEl>
                                              <p:pRg st="7" end="7"/>
                                            </p:txEl>
                                          </p:spTgt>
                                        </p:tgtEl>
                                        <p:attrNameLst>
                                          <p:attrName>style.visibility</p:attrName>
                                        </p:attrNameLst>
                                      </p:cBhvr>
                                      <p:to>
                                        <p:strVal val="visible"/>
                                      </p:to>
                                    </p:set>
                                    <p:animEffect transition="in" filter="fade">
                                      <p:cBhvr>
                                        <p:cTn id="30" dur="2000"/>
                                        <p:tgtEl>
                                          <p:spTgt spid="26112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1123">
                                            <p:txEl>
                                              <p:pRg st="8" end="8"/>
                                            </p:txEl>
                                          </p:spTgt>
                                        </p:tgtEl>
                                        <p:attrNameLst>
                                          <p:attrName>style.visibility</p:attrName>
                                        </p:attrNameLst>
                                      </p:cBhvr>
                                      <p:to>
                                        <p:strVal val="visible"/>
                                      </p:to>
                                    </p:set>
                                    <p:animEffect transition="in" filter="fade">
                                      <p:cBhvr>
                                        <p:cTn id="33" dur="2000"/>
                                        <p:tgtEl>
                                          <p:spTgt spid="26112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1123">
                                            <p:txEl>
                                              <p:pRg st="9" end="9"/>
                                            </p:txEl>
                                          </p:spTgt>
                                        </p:tgtEl>
                                        <p:attrNameLst>
                                          <p:attrName>style.visibility</p:attrName>
                                        </p:attrNameLst>
                                      </p:cBhvr>
                                      <p:to>
                                        <p:strVal val="visible"/>
                                      </p:to>
                                    </p:set>
                                    <p:animEffect transition="in" filter="fade">
                                      <p:cBhvr>
                                        <p:cTn id="36" dur="2000"/>
                                        <p:tgtEl>
                                          <p:spTgt spid="26112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1123">
                                            <p:txEl>
                                              <p:pRg st="10" end="10"/>
                                            </p:txEl>
                                          </p:spTgt>
                                        </p:tgtEl>
                                        <p:attrNameLst>
                                          <p:attrName>style.visibility</p:attrName>
                                        </p:attrNameLst>
                                      </p:cBhvr>
                                      <p:to>
                                        <p:strVal val="visible"/>
                                      </p:to>
                                    </p:set>
                                    <p:animEffect transition="in" filter="fade">
                                      <p:cBhvr>
                                        <p:cTn id="39" dur="2000"/>
                                        <p:tgtEl>
                                          <p:spTgt spid="26112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1123">
                                            <p:txEl>
                                              <p:pRg st="11" end="11"/>
                                            </p:txEl>
                                          </p:spTgt>
                                        </p:tgtEl>
                                        <p:attrNameLst>
                                          <p:attrName>style.visibility</p:attrName>
                                        </p:attrNameLst>
                                      </p:cBhvr>
                                      <p:to>
                                        <p:strVal val="visible"/>
                                      </p:to>
                                    </p:set>
                                    <p:animEffect transition="in" filter="fade">
                                      <p:cBhvr>
                                        <p:cTn id="42" dur="2000"/>
                                        <p:tgtEl>
                                          <p:spTgt spid="26112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1123">
                                            <p:txEl>
                                              <p:pRg st="12" end="12"/>
                                            </p:txEl>
                                          </p:spTgt>
                                        </p:tgtEl>
                                        <p:attrNameLst>
                                          <p:attrName>style.visibility</p:attrName>
                                        </p:attrNameLst>
                                      </p:cBhvr>
                                      <p:to>
                                        <p:strVal val="visible"/>
                                      </p:to>
                                    </p:set>
                                    <p:animEffect transition="in" filter="fade">
                                      <p:cBhvr>
                                        <p:cTn id="47" dur="2000"/>
                                        <p:tgtEl>
                                          <p:spTgt spid="26112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1123">
                                            <p:txEl>
                                              <p:pRg st="13" end="13"/>
                                            </p:txEl>
                                          </p:spTgt>
                                        </p:tgtEl>
                                        <p:attrNameLst>
                                          <p:attrName>style.visibility</p:attrName>
                                        </p:attrNameLst>
                                      </p:cBhvr>
                                      <p:to>
                                        <p:strVal val="visible"/>
                                      </p:to>
                                    </p:set>
                                    <p:animEffect transition="in" filter="fade">
                                      <p:cBhvr>
                                        <p:cTn id="50" dur="2000"/>
                                        <p:tgtEl>
                                          <p:spTgt spid="261123">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1123">
                                            <p:txEl>
                                              <p:pRg st="14" end="14"/>
                                            </p:txEl>
                                          </p:spTgt>
                                        </p:tgtEl>
                                        <p:attrNameLst>
                                          <p:attrName>style.visibility</p:attrName>
                                        </p:attrNameLst>
                                      </p:cBhvr>
                                      <p:to>
                                        <p:strVal val="visible"/>
                                      </p:to>
                                    </p:set>
                                    <p:animEffect transition="in" filter="fade">
                                      <p:cBhvr>
                                        <p:cTn id="53" dur="2000"/>
                                        <p:tgtEl>
                                          <p:spTgt spid="26112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838200" y="2017713"/>
            <a:ext cx="8116888" cy="2020887"/>
          </a:xfrm>
        </p:spPr>
        <p:txBody>
          <a:bodyPr/>
          <a:lstStyle/>
          <a:p>
            <a:pPr algn="just" eaLnBrk="1" hangingPunct="1">
              <a:lnSpc>
                <a:spcPct val="80000"/>
              </a:lnSpc>
            </a:pPr>
            <a:r>
              <a:rPr lang="he-IL" sz="2000" smtClean="0"/>
              <a:t>מהו הגובה שעד אליו מתפלגים  60% מהמקרים?</a:t>
            </a:r>
          </a:p>
          <a:p>
            <a:pPr lvl="1" algn="just" eaLnBrk="1" hangingPunct="1">
              <a:lnSpc>
                <a:spcPct val="80000"/>
              </a:lnSpc>
            </a:pPr>
            <a:r>
              <a:rPr lang="he-IL" sz="1800" smtClean="0"/>
              <a:t>כדאי למצוא גבולות אמיתיים. </a:t>
            </a:r>
          </a:p>
          <a:p>
            <a:pPr lvl="1" algn="just" eaLnBrk="1" hangingPunct="1">
              <a:lnSpc>
                <a:spcPct val="80000"/>
              </a:lnSpc>
            </a:pPr>
            <a:r>
              <a:rPr lang="he-IL" sz="1800" smtClean="0"/>
              <a:t>יש לחשב שכיחות מצטברת.</a:t>
            </a:r>
          </a:p>
          <a:p>
            <a:pPr lvl="1" algn="just" eaLnBrk="1" hangingPunct="1">
              <a:lnSpc>
                <a:spcPct val="80000"/>
              </a:lnSpc>
            </a:pPr>
            <a:r>
              <a:rPr lang="he-IL" sz="1800" smtClean="0"/>
              <a:t>יש למצוא את קבוצת ה 60% (ע"פ</a:t>
            </a:r>
            <a:r>
              <a:rPr lang="en-US" sz="1800" smtClean="0"/>
              <a:t>n*6/10 = 36 </a:t>
            </a:r>
            <a:r>
              <a:rPr lang="he-IL" sz="1800" smtClean="0"/>
              <a:t>). </a:t>
            </a:r>
            <a:r>
              <a:rPr lang="en-US" sz="1800" smtClean="0"/>
              <a:t>[6/10=60%]</a:t>
            </a:r>
            <a:r>
              <a:rPr lang="he-IL" sz="1800" smtClean="0"/>
              <a:t>.</a:t>
            </a:r>
          </a:p>
          <a:p>
            <a:pPr lvl="1" algn="just" eaLnBrk="1" hangingPunct="1">
              <a:lnSpc>
                <a:spcPct val="80000"/>
              </a:lnSpc>
            </a:pPr>
            <a:r>
              <a:rPr lang="he-IL" sz="1800" smtClean="0"/>
              <a:t>יש חשב על פי הנוסחה: </a:t>
            </a:r>
            <a:r>
              <a:rPr lang="en-US" sz="1800" smtClean="0"/>
              <a:t>60% = L + l/f * (N*6/10 – F)</a:t>
            </a:r>
            <a:endParaRPr lang="he-IL" sz="1800" smtClean="0"/>
          </a:p>
          <a:p>
            <a:pPr lvl="2" algn="just" eaLnBrk="1" hangingPunct="1">
              <a:lnSpc>
                <a:spcPct val="80000"/>
              </a:lnSpc>
            </a:pPr>
            <a:r>
              <a:rPr lang="en-US" sz="1800" b="1" smtClean="0">
                <a:solidFill>
                  <a:schemeClr val="tx2"/>
                </a:solidFill>
              </a:rPr>
              <a:t>L</a:t>
            </a:r>
            <a:r>
              <a:rPr lang="he-IL" sz="1800" smtClean="0"/>
              <a:t> – גבול תחתון של קבוצת 60%. </a:t>
            </a:r>
            <a:r>
              <a:rPr lang="en-US" sz="1800" b="1" smtClean="0">
                <a:solidFill>
                  <a:schemeClr val="tx2"/>
                </a:solidFill>
              </a:rPr>
              <a:t>l</a:t>
            </a:r>
            <a:r>
              <a:rPr lang="he-IL" sz="1800" smtClean="0"/>
              <a:t> – רוחב קבוצת 60%. </a:t>
            </a:r>
            <a:r>
              <a:rPr lang="en-US" sz="1800" b="1" smtClean="0">
                <a:solidFill>
                  <a:schemeClr val="tx2"/>
                </a:solidFill>
              </a:rPr>
              <a:t>F</a:t>
            </a:r>
            <a:r>
              <a:rPr lang="he-IL" sz="1800" smtClean="0"/>
              <a:t> - שכיחות מצטברת עד קבוצת ה 60% </a:t>
            </a:r>
            <a:r>
              <a:rPr lang="en-US" sz="1800" b="1" smtClean="0">
                <a:solidFill>
                  <a:schemeClr val="tx2"/>
                </a:solidFill>
              </a:rPr>
              <a:t>f</a:t>
            </a:r>
            <a:r>
              <a:rPr lang="he-IL" sz="1800" smtClean="0"/>
              <a:t> – שכיחות בתוך קבוצת ה 60%. </a:t>
            </a:r>
            <a:r>
              <a:rPr lang="en-US" sz="1800" b="1" smtClean="0">
                <a:solidFill>
                  <a:schemeClr val="tx2"/>
                </a:solidFill>
              </a:rPr>
              <a:t>N</a:t>
            </a:r>
            <a:r>
              <a:rPr lang="he-IL" sz="1800" smtClean="0"/>
              <a:t> – מספר המקרים.</a:t>
            </a:r>
          </a:p>
        </p:txBody>
      </p:sp>
      <p:grpSp>
        <p:nvGrpSpPr>
          <p:cNvPr id="2" name="Group 3"/>
          <p:cNvGrpSpPr>
            <a:grpSpLocks/>
          </p:cNvGrpSpPr>
          <p:nvPr/>
        </p:nvGrpSpPr>
        <p:grpSpPr bwMode="auto">
          <a:xfrm>
            <a:off x="5391150" y="4191000"/>
            <a:ext cx="1628775" cy="1690688"/>
            <a:chOff x="3396" y="2640"/>
            <a:chExt cx="1026" cy="1065"/>
          </a:xfrm>
        </p:grpSpPr>
        <p:sp>
          <p:nvSpPr>
            <p:cNvPr id="187430" name="Rectangle 4"/>
            <p:cNvSpPr>
              <a:spLocks noChangeArrowheads="1"/>
            </p:cNvSpPr>
            <p:nvPr/>
          </p:nvSpPr>
          <p:spPr bwMode="auto">
            <a:xfrm>
              <a:off x="3396"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140 - 150</a:t>
              </a:r>
            </a:p>
          </p:txBody>
        </p:sp>
        <p:sp>
          <p:nvSpPr>
            <p:cNvPr id="187431" name="Rectangle 5"/>
            <p:cNvSpPr>
              <a:spLocks noChangeArrowheads="1"/>
            </p:cNvSpPr>
            <p:nvPr/>
          </p:nvSpPr>
          <p:spPr bwMode="auto">
            <a:xfrm>
              <a:off x="3396" y="3279"/>
              <a:ext cx="1026"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130 - 140</a:t>
              </a:r>
            </a:p>
          </p:txBody>
        </p:sp>
        <p:sp>
          <p:nvSpPr>
            <p:cNvPr id="187432" name="Rectangle 6"/>
            <p:cNvSpPr>
              <a:spLocks noChangeArrowheads="1"/>
            </p:cNvSpPr>
            <p:nvPr/>
          </p:nvSpPr>
          <p:spPr bwMode="auto">
            <a:xfrm>
              <a:off x="3396"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120 - 130</a:t>
              </a:r>
            </a:p>
          </p:txBody>
        </p:sp>
        <p:sp>
          <p:nvSpPr>
            <p:cNvPr id="187433" name="Rectangle 7"/>
            <p:cNvSpPr>
              <a:spLocks noChangeArrowheads="1"/>
            </p:cNvSpPr>
            <p:nvPr/>
          </p:nvSpPr>
          <p:spPr bwMode="auto">
            <a:xfrm>
              <a:off x="3396"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110 - 120</a:t>
              </a:r>
            </a:p>
          </p:txBody>
        </p:sp>
        <p:sp>
          <p:nvSpPr>
            <p:cNvPr id="187434" name="Rectangle 8"/>
            <p:cNvSpPr>
              <a:spLocks noChangeArrowheads="1"/>
            </p:cNvSpPr>
            <p:nvPr/>
          </p:nvSpPr>
          <p:spPr bwMode="auto">
            <a:xfrm>
              <a:off x="3396"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גבולות אמיתיים</a:t>
              </a:r>
              <a:endParaRPr lang="en-US" sz="1800">
                <a:latin typeface="Times New Roman" pitchFamily="18" charset="0"/>
              </a:endParaRPr>
            </a:p>
          </p:txBody>
        </p:sp>
      </p:grpSp>
      <p:grpSp>
        <p:nvGrpSpPr>
          <p:cNvPr id="187396" name="Group 9"/>
          <p:cNvGrpSpPr>
            <a:grpSpLocks/>
          </p:cNvGrpSpPr>
          <p:nvPr/>
        </p:nvGrpSpPr>
        <p:grpSpPr bwMode="auto">
          <a:xfrm>
            <a:off x="3762375" y="4191000"/>
            <a:ext cx="4886325" cy="1690688"/>
            <a:chOff x="2370" y="2640"/>
            <a:chExt cx="3078" cy="1065"/>
          </a:xfrm>
        </p:grpSpPr>
        <p:sp>
          <p:nvSpPr>
            <p:cNvPr id="187420" name="Rectangle 10"/>
            <p:cNvSpPr>
              <a:spLocks noChangeArrowheads="1"/>
            </p:cNvSpPr>
            <p:nvPr/>
          </p:nvSpPr>
          <p:spPr bwMode="auto">
            <a:xfrm>
              <a:off x="2370"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15</a:t>
              </a:r>
            </a:p>
          </p:txBody>
        </p:sp>
        <p:sp>
          <p:nvSpPr>
            <p:cNvPr id="187421" name="Rectangle 11"/>
            <p:cNvSpPr>
              <a:spLocks noChangeArrowheads="1"/>
            </p:cNvSpPr>
            <p:nvPr/>
          </p:nvSpPr>
          <p:spPr bwMode="auto">
            <a:xfrm>
              <a:off x="2370"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87422" name="Rectangle 12"/>
            <p:cNvSpPr>
              <a:spLocks noChangeArrowheads="1"/>
            </p:cNvSpPr>
            <p:nvPr/>
          </p:nvSpPr>
          <p:spPr bwMode="auto">
            <a:xfrm>
              <a:off x="2370"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87423" name="Rectangle 13"/>
            <p:cNvSpPr>
              <a:spLocks noChangeArrowheads="1"/>
            </p:cNvSpPr>
            <p:nvPr/>
          </p:nvSpPr>
          <p:spPr bwMode="auto">
            <a:xfrm>
              <a:off x="2370"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87424" name="Rectangle 14"/>
            <p:cNvSpPr>
              <a:spLocks noChangeArrowheads="1"/>
            </p:cNvSpPr>
            <p:nvPr/>
          </p:nvSpPr>
          <p:spPr bwMode="auto">
            <a:xfrm>
              <a:off x="2370"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87425" name="Rectangle 15"/>
            <p:cNvSpPr>
              <a:spLocks noChangeArrowheads="1"/>
            </p:cNvSpPr>
            <p:nvPr/>
          </p:nvSpPr>
          <p:spPr bwMode="auto">
            <a:xfrm>
              <a:off x="4422"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140-149</a:t>
              </a:r>
            </a:p>
          </p:txBody>
        </p:sp>
        <p:sp>
          <p:nvSpPr>
            <p:cNvPr id="187426" name="Rectangle 16"/>
            <p:cNvSpPr>
              <a:spLocks noChangeArrowheads="1"/>
            </p:cNvSpPr>
            <p:nvPr/>
          </p:nvSpPr>
          <p:spPr bwMode="auto">
            <a:xfrm>
              <a:off x="4422"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130-139</a:t>
              </a:r>
            </a:p>
          </p:txBody>
        </p:sp>
        <p:sp>
          <p:nvSpPr>
            <p:cNvPr id="187427" name="Rectangle 17"/>
            <p:cNvSpPr>
              <a:spLocks noChangeArrowheads="1"/>
            </p:cNvSpPr>
            <p:nvPr/>
          </p:nvSpPr>
          <p:spPr bwMode="auto">
            <a:xfrm>
              <a:off x="4422"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120-129</a:t>
              </a:r>
            </a:p>
          </p:txBody>
        </p:sp>
        <p:sp>
          <p:nvSpPr>
            <p:cNvPr id="187428" name="Rectangle 18"/>
            <p:cNvSpPr>
              <a:spLocks noChangeArrowheads="1"/>
            </p:cNvSpPr>
            <p:nvPr/>
          </p:nvSpPr>
          <p:spPr bwMode="auto">
            <a:xfrm>
              <a:off x="4422"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110-119</a:t>
              </a:r>
            </a:p>
          </p:txBody>
        </p:sp>
        <p:sp>
          <p:nvSpPr>
            <p:cNvPr id="187429" name="Rectangle 19"/>
            <p:cNvSpPr>
              <a:spLocks noChangeArrowheads="1"/>
            </p:cNvSpPr>
            <p:nvPr/>
          </p:nvSpPr>
          <p:spPr bwMode="auto">
            <a:xfrm>
              <a:off x="4422"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גובה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grpSp>
      <p:grpSp>
        <p:nvGrpSpPr>
          <p:cNvPr id="4" name="Group 20"/>
          <p:cNvGrpSpPr>
            <a:grpSpLocks/>
          </p:cNvGrpSpPr>
          <p:nvPr/>
        </p:nvGrpSpPr>
        <p:grpSpPr bwMode="auto">
          <a:xfrm>
            <a:off x="1828800" y="4191000"/>
            <a:ext cx="1933575" cy="1690688"/>
            <a:chOff x="1152" y="2640"/>
            <a:chExt cx="1218" cy="1065"/>
          </a:xfrm>
        </p:grpSpPr>
        <p:sp>
          <p:nvSpPr>
            <p:cNvPr id="187415" name="Rectangle 21"/>
            <p:cNvSpPr>
              <a:spLocks noChangeArrowheads="1"/>
            </p:cNvSpPr>
            <p:nvPr/>
          </p:nvSpPr>
          <p:spPr bwMode="auto">
            <a:xfrm>
              <a:off x="1152" y="3492"/>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N=60</a:t>
              </a:r>
            </a:p>
          </p:txBody>
        </p:sp>
        <p:sp>
          <p:nvSpPr>
            <p:cNvPr id="187416" name="Rectangle 22"/>
            <p:cNvSpPr>
              <a:spLocks noChangeArrowheads="1"/>
            </p:cNvSpPr>
            <p:nvPr/>
          </p:nvSpPr>
          <p:spPr bwMode="auto">
            <a:xfrm>
              <a:off x="1152" y="3279"/>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45</a:t>
              </a:r>
            </a:p>
          </p:txBody>
        </p:sp>
        <p:sp>
          <p:nvSpPr>
            <p:cNvPr id="187417" name="Rectangle 23"/>
            <p:cNvSpPr>
              <a:spLocks noChangeArrowheads="1"/>
            </p:cNvSpPr>
            <p:nvPr/>
          </p:nvSpPr>
          <p:spPr bwMode="auto">
            <a:xfrm>
              <a:off x="1152" y="3066"/>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25</a:t>
              </a:r>
            </a:p>
          </p:txBody>
        </p:sp>
        <p:sp>
          <p:nvSpPr>
            <p:cNvPr id="187418" name="Rectangle 24"/>
            <p:cNvSpPr>
              <a:spLocks noChangeArrowheads="1"/>
            </p:cNvSpPr>
            <p:nvPr/>
          </p:nvSpPr>
          <p:spPr bwMode="auto">
            <a:xfrm>
              <a:off x="1152" y="2853"/>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87419" name="Rectangle 25"/>
            <p:cNvSpPr>
              <a:spLocks noChangeArrowheads="1"/>
            </p:cNvSpPr>
            <p:nvPr/>
          </p:nvSpPr>
          <p:spPr bwMode="auto">
            <a:xfrm>
              <a:off x="1152" y="2640"/>
              <a:ext cx="1218" cy="213"/>
            </a:xfrm>
            <a:prstGeom prst="rect">
              <a:avLst/>
            </a:prstGeom>
            <a:solidFill>
              <a:schemeClr val="accent2">
                <a:alpha val="50195"/>
              </a:schemeClr>
            </a:solid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he-IL" sz="1800">
                  <a:latin typeface="Times New Roman" pitchFamily="18" charset="0"/>
                </a:rPr>
                <a:t>שכיחות מצטברת </a:t>
              </a:r>
              <a:r>
                <a:rPr lang="en-US" sz="1800">
                  <a:latin typeface="Times New Roman" pitchFamily="18" charset="0"/>
                </a:rPr>
                <a:t>(F)</a:t>
              </a:r>
            </a:p>
          </p:txBody>
        </p:sp>
      </p:grpSp>
      <p:sp>
        <p:nvSpPr>
          <p:cNvPr id="187398" name="Line 26"/>
          <p:cNvSpPr>
            <a:spLocks noChangeShapeType="1"/>
          </p:cNvSpPr>
          <p:nvPr/>
        </p:nvSpPr>
        <p:spPr bwMode="auto">
          <a:xfrm>
            <a:off x="1828800" y="4191000"/>
            <a:ext cx="6819900" cy="0"/>
          </a:xfrm>
          <a:prstGeom prst="line">
            <a:avLst/>
          </a:prstGeom>
          <a:noFill/>
          <a:ln w="28575" cap="sq">
            <a:solidFill>
              <a:schemeClr val="tx1"/>
            </a:solidFill>
            <a:miter lim="800000"/>
            <a:headEnd/>
            <a:tailEnd/>
          </a:ln>
        </p:spPr>
        <p:txBody>
          <a:bodyPr wrap="none"/>
          <a:lstStyle/>
          <a:p>
            <a:endParaRPr lang="he-IL"/>
          </a:p>
        </p:txBody>
      </p:sp>
      <p:sp>
        <p:nvSpPr>
          <p:cNvPr id="187399" name="Line 27"/>
          <p:cNvSpPr>
            <a:spLocks noChangeShapeType="1"/>
          </p:cNvSpPr>
          <p:nvPr/>
        </p:nvSpPr>
        <p:spPr bwMode="auto">
          <a:xfrm>
            <a:off x="1828800" y="4529138"/>
            <a:ext cx="6819900" cy="0"/>
          </a:xfrm>
          <a:prstGeom prst="line">
            <a:avLst/>
          </a:prstGeom>
          <a:noFill/>
          <a:ln w="12700">
            <a:solidFill>
              <a:schemeClr val="tx1"/>
            </a:solidFill>
            <a:miter lim="800000"/>
            <a:headEnd/>
            <a:tailEnd/>
          </a:ln>
        </p:spPr>
        <p:txBody>
          <a:bodyPr wrap="none"/>
          <a:lstStyle/>
          <a:p>
            <a:endParaRPr lang="he-IL"/>
          </a:p>
        </p:txBody>
      </p:sp>
      <p:sp>
        <p:nvSpPr>
          <p:cNvPr id="187400" name="Line 28"/>
          <p:cNvSpPr>
            <a:spLocks noChangeShapeType="1"/>
          </p:cNvSpPr>
          <p:nvPr/>
        </p:nvSpPr>
        <p:spPr bwMode="auto">
          <a:xfrm>
            <a:off x="1828800" y="4867275"/>
            <a:ext cx="6819900" cy="0"/>
          </a:xfrm>
          <a:prstGeom prst="line">
            <a:avLst/>
          </a:prstGeom>
          <a:noFill/>
          <a:ln w="12700">
            <a:solidFill>
              <a:schemeClr val="tx1"/>
            </a:solidFill>
            <a:miter lim="800000"/>
            <a:headEnd/>
            <a:tailEnd/>
          </a:ln>
        </p:spPr>
        <p:txBody>
          <a:bodyPr wrap="none"/>
          <a:lstStyle/>
          <a:p>
            <a:endParaRPr lang="he-IL"/>
          </a:p>
        </p:txBody>
      </p:sp>
      <p:sp>
        <p:nvSpPr>
          <p:cNvPr id="187401" name="Line 29"/>
          <p:cNvSpPr>
            <a:spLocks noChangeShapeType="1"/>
          </p:cNvSpPr>
          <p:nvPr/>
        </p:nvSpPr>
        <p:spPr bwMode="auto">
          <a:xfrm>
            <a:off x="1828800" y="5205413"/>
            <a:ext cx="6819900" cy="0"/>
          </a:xfrm>
          <a:prstGeom prst="line">
            <a:avLst/>
          </a:prstGeom>
          <a:noFill/>
          <a:ln w="12700">
            <a:solidFill>
              <a:schemeClr val="tx1"/>
            </a:solidFill>
            <a:miter lim="800000"/>
            <a:headEnd/>
            <a:tailEnd/>
          </a:ln>
        </p:spPr>
        <p:txBody>
          <a:bodyPr wrap="none"/>
          <a:lstStyle/>
          <a:p>
            <a:endParaRPr lang="he-IL"/>
          </a:p>
        </p:txBody>
      </p:sp>
      <p:sp>
        <p:nvSpPr>
          <p:cNvPr id="187402" name="Line 30"/>
          <p:cNvSpPr>
            <a:spLocks noChangeShapeType="1"/>
          </p:cNvSpPr>
          <p:nvPr/>
        </p:nvSpPr>
        <p:spPr bwMode="auto">
          <a:xfrm>
            <a:off x="1828800" y="5543550"/>
            <a:ext cx="6819900" cy="0"/>
          </a:xfrm>
          <a:prstGeom prst="line">
            <a:avLst/>
          </a:prstGeom>
          <a:noFill/>
          <a:ln w="12700">
            <a:solidFill>
              <a:schemeClr val="tx1"/>
            </a:solidFill>
            <a:miter lim="800000"/>
            <a:headEnd/>
            <a:tailEnd/>
          </a:ln>
        </p:spPr>
        <p:txBody>
          <a:bodyPr wrap="none"/>
          <a:lstStyle/>
          <a:p>
            <a:endParaRPr lang="he-IL"/>
          </a:p>
        </p:txBody>
      </p:sp>
      <p:sp>
        <p:nvSpPr>
          <p:cNvPr id="187403" name="Line 31"/>
          <p:cNvSpPr>
            <a:spLocks noChangeShapeType="1"/>
          </p:cNvSpPr>
          <p:nvPr/>
        </p:nvSpPr>
        <p:spPr bwMode="auto">
          <a:xfrm>
            <a:off x="1828800" y="5881688"/>
            <a:ext cx="6819900" cy="0"/>
          </a:xfrm>
          <a:prstGeom prst="line">
            <a:avLst/>
          </a:prstGeom>
          <a:noFill/>
          <a:ln w="28575" cap="sq">
            <a:solidFill>
              <a:schemeClr val="tx1"/>
            </a:solidFill>
            <a:miter lim="800000"/>
            <a:headEnd/>
            <a:tailEnd/>
          </a:ln>
        </p:spPr>
        <p:txBody>
          <a:bodyPr wrap="none"/>
          <a:lstStyle/>
          <a:p>
            <a:endParaRPr lang="he-IL"/>
          </a:p>
        </p:txBody>
      </p:sp>
      <p:sp>
        <p:nvSpPr>
          <p:cNvPr id="187404" name="Line 32"/>
          <p:cNvSpPr>
            <a:spLocks noChangeShapeType="1"/>
          </p:cNvSpPr>
          <p:nvPr/>
        </p:nvSpPr>
        <p:spPr bwMode="auto">
          <a:xfrm>
            <a:off x="1828800" y="4191000"/>
            <a:ext cx="0" cy="1690688"/>
          </a:xfrm>
          <a:prstGeom prst="line">
            <a:avLst/>
          </a:prstGeom>
          <a:noFill/>
          <a:ln w="28575" cap="sq">
            <a:solidFill>
              <a:schemeClr val="tx1"/>
            </a:solidFill>
            <a:miter lim="800000"/>
            <a:headEnd/>
            <a:tailEnd/>
          </a:ln>
        </p:spPr>
        <p:txBody>
          <a:bodyPr wrap="none"/>
          <a:lstStyle/>
          <a:p>
            <a:endParaRPr lang="he-IL"/>
          </a:p>
        </p:txBody>
      </p:sp>
      <p:sp>
        <p:nvSpPr>
          <p:cNvPr id="187405" name="Line 33"/>
          <p:cNvSpPr>
            <a:spLocks noChangeShapeType="1"/>
          </p:cNvSpPr>
          <p:nvPr/>
        </p:nvSpPr>
        <p:spPr bwMode="auto">
          <a:xfrm>
            <a:off x="7019925" y="4191000"/>
            <a:ext cx="0" cy="1690688"/>
          </a:xfrm>
          <a:prstGeom prst="line">
            <a:avLst/>
          </a:prstGeom>
          <a:noFill/>
          <a:ln w="12700">
            <a:solidFill>
              <a:schemeClr val="tx1"/>
            </a:solidFill>
            <a:miter lim="800000"/>
            <a:headEnd/>
            <a:tailEnd/>
          </a:ln>
        </p:spPr>
        <p:txBody>
          <a:bodyPr wrap="none"/>
          <a:lstStyle/>
          <a:p>
            <a:endParaRPr lang="he-IL"/>
          </a:p>
        </p:txBody>
      </p:sp>
      <p:sp>
        <p:nvSpPr>
          <p:cNvPr id="187406" name="Line 34"/>
          <p:cNvSpPr>
            <a:spLocks noChangeShapeType="1"/>
          </p:cNvSpPr>
          <p:nvPr/>
        </p:nvSpPr>
        <p:spPr bwMode="auto">
          <a:xfrm>
            <a:off x="8648700" y="4191000"/>
            <a:ext cx="0" cy="1690688"/>
          </a:xfrm>
          <a:prstGeom prst="line">
            <a:avLst/>
          </a:prstGeom>
          <a:noFill/>
          <a:ln w="28575" cap="sq">
            <a:solidFill>
              <a:schemeClr val="tx1"/>
            </a:solidFill>
            <a:miter lim="800000"/>
            <a:headEnd/>
            <a:tailEnd/>
          </a:ln>
        </p:spPr>
        <p:txBody>
          <a:bodyPr wrap="none"/>
          <a:lstStyle/>
          <a:p>
            <a:endParaRPr lang="he-IL"/>
          </a:p>
        </p:txBody>
      </p:sp>
      <p:sp>
        <p:nvSpPr>
          <p:cNvPr id="187407" name="Line 35"/>
          <p:cNvSpPr>
            <a:spLocks noChangeShapeType="1"/>
          </p:cNvSpPr>
          <p:nvPr/>
        </p:nvSpPr>
        <p:spPr bwMode="auto">
          <a:xfrm>
            <a:off x="3762375" y="4191000"/>
            <a:ext cx="0" cy="1690688"/>
          </a:xfrm>
          <a:prstGeom prst="line">
            <a:avLst/>
          </a:prstGeom>
          <a:noFill/>
          <a:ln w="12700">
            <a:solidFill>
              <a:schemeClr val="tx1"/>
            </a:solidFill>
            <a:miter lim="800000"/>
            <a:headEnd/>
            <a:tailEnd/>
          </a:ln>
        </p:spPr>
        <p:txBody>
          <a:bodyPr wrap="none"/>
          <a:lstStyle/>
          <a:p>
            <a:endParaRPr lang="he-IL"/>
          </a:p>
        </p:txBody>
      </p:sp>
      <p:sp>
        <p:nvSpPr>
          <p:cNvPr id="187408" name="Line 36"/>
          <p:cNvSpPr>
            <a:spLocks noChangeShapeType="1"/>
          </p:cNvSpPr>
          <p:nvPr/>
        </p:nvSpPr>
        <p:spPr bwMode="auto">
          <a:xfrm>
            <a:off x="5391150" y="4191000"/>
            <a:ext cx="0" cy="1690688"/>
          </a:xfrm>
          <a:prstGeom prst="line">
            <a:avLst/>
          </a:prstGeom>
          <a:noFill/>
          <a:ln w="12700">
            <a:solidFill>
              <a:schemeClr val="tx1"/>
            </a:solidFill>
            <a:miter lim="800000"/>
            <a:headEnd/>
            <a:tailEnd/>
          </a:ln>
        </p:spPr>
        <p:txBody>
          <a:bodyPr wrap="none"/>
          <a:lstStyle/>
          <a:p>
            <a:endParaRPr lang="he-IL"/>
          </a:p>
        </p:txBody>
      </p:sp>
      <p:sp>
        <p:nvSpPr>
          <p:cNvPr id="187409" name="Rectangle 37"/>
          <p:cNvSpPr>
            <a:spLocks noChangeArrowheads="1"/>
          </p:cNvSpPr>
          <p:nvPr/>
        </p:nvSpPr>
        <p:spPr bwMode="auto">
          <a:xfrm>
            <a:off x="2051050" y="549275"/>
            <a:ext cx="64770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מאון (אחוזון)</a:t>
            </a:r>
            <a:endParaRPr lang="en-US" sz="3600">
              <a:solidFill>
                <a:schemeClr val="hlink"/>
              </a:solidFill>
              <a:latin typeface="Times New Roman" pitchFamily="18" charset="0"/>
            </a:endParaRPr>
          </a:p>
        </p:txBody>
      </p:sp>
      <p:grpSp>
        <p:nvGrpSpPr>
          <p:cNvPr id="5" name="Group 38"/>
          <p:cNvGrpSpPr>
            <a:grpSpLocks/>
          </p:cNvGrpSpPr>
          <p:nvPr/>
        </p:nvGrpSpPr>
        <p:grpSpPr bwMode="auto">
          <a:xfrm>
            <a:off x="1828800" y="6019800"/>
            <a:ext cx="6858000" cy="609600"/>
            <a:chOff x="1152" y="3792"/>
            <a:chExt cx="4320" cy="384"/>
          </a:xfrm>
        </p:grpSpPr>
        <p:sp>
          <p:nvSpPr>
            <p:cNvPr id="187413" name="Rectangle 39"/>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60% = 130 + 0.5 * (36-25) = 134.5</a:t>
              </a:r>
            </a:p>
          </p:txBody>
        </p:sp>
        <p:sp>
          <p:nvSpPr>
            <p:cNvPr id="187414" name="Rectangle 40"/>
            <p:cNvSpPr>
              <a:spLocks noChangeArrowheads="1"/>
            </p:cNvSpPr>
            <p:nvPr/>
          </p:nvSpPr>
          <p:spPr bwMode="auto">
            <a:xfrm>
              <a:off x="2971"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10/20</a:t>
              </a:r>
            </a:p>
          </p:txBody>
        </p:sp>
      </p:grpSp>
      <p:sp>
        <p:nvSpPr>
          <p:cNvPr id="334889" name="Line 41"/>
          <p:cNvSpPr>
            <a:spLocks noChangeShapeType="1"/>
          </p:cNvSpPr>
          <p:nvPr/>
        </p:nvSpPr>
        <p:spPr bwMode="auto">
          <a:xfrm flipH="1">
            <a:off x="1403350" y="5373688"/>
            <a:ext cx="1295400" cy="0"/>
          </a:xfrm>
          <a:prstGeom prst="line">
            <a:avLst/>
          </a:prstGeom>
          <a:noFill/>
          <a:ln w="25400">
            <a:solidFill>
              <a:schemeClr val="hlink"/>
            </a:solidFill>
            <a:miter lim="800000"/>
            <a:headEnd type="stealth" w="lg" len="lg"/>
            <a:tailEnd type="oval" w="med" len="med"/>
          </a:ln>
        </p:spPr>
        <p:txBody>
          <a:bodyPr wrap="none"/>
          <a:lstStyle/>
          <a:p>
            <a:endParaRPr lang="he-IL"/>
          </a:p>
        </p:txBody>
      </p:sp>
      <p:sp>
        <p:nvSpPr>
          <p:cNvPr id="334890" name="AutoShape 4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4850">
                                            <p:txEl>
                                              <p:pRg st="0" end="0"/>
                                            </p:txEl>
                                          </p:spTgt>
                                        </p:tgtEl>
                                        <p:attrNameLst>
                                          <p:attrName>style.visibility</p:attrName>
                                        </p:attrNameLst>
                                      </p:cBhvr>
                                      <p:to>
                                        <p:strVal val="visible"/>
                                      </p:to>
                                    </p:set>
                                    <p:animEffect transition="in" filter="fade">
                                      <p:cBhvr>
                                        <p:cTn id="7" dur="2000"/>
                                        <p:tgtEl>
                                          <p:spTgt spid="334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50">
                                            <p:txEl>
                                              <p:pRg st="1" end="1"/>
                                            </p:txEl>
                                          </p:spTgt>
                                        </p:tgtEl>
                                        <p:attrNameLst>
                                          <p:attrName>style.visibility</p:attrName>
                                        </p:attrNameLst>
                                      </p:cBhvr>
                                      <p:to>
                                        <p:strVal val="visible"/>
                                      </p:to>
                                    </p:set>
                                    <p:animEffect transition="in" filter="fade">
                                      <p:cBhvr>
                                        <p:cTn id="12" dur="2000"/>
                                        <p:tgtEl>
                                          <p:spTgt spid="334850">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34850">
                                            <p:txEl>
                                              <p:pRg st="2" end="2"/>
                                            </p:txEl>
                                          </p:spTgt>
                                        </p:tgtEl>
                                        <p:attrNameLst>
                                          <p:attrName>style.visibility</p:attrName>
                                        </p:attrNameLst>
                                      </p:cBhvr>
                                      <p:to>
                                        <p:strVal val="visible"/>
                                      </p:to>
                                    </p:set>
                                    <p:animEffect transition="in" filter="fade">
                                      <p:cBhvr>
                                        <p:cTn id="20" dur="2000"/>
                                        <p:tgtEl>
                                          <p:spTgt spid="334850">
                                            <p:txEl>
                                              <p:pRg st="2" end="2"/>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334850">
                                            <p:txEl>
                                              <p:pRg st="3" end="3"/>
                                            </p:txEl>
                                          </p:spTgt>
                                        </p:tgtEl>
                                        <p:attrNameLst>
                                          <p:attrName>style.visibility</p:attrName>
                                        </p:attrNameLst>
                                      </p:cBhvr>
                                      <p:to>
                                        <p:strVal val="visible"/>
                                      </p:to>
                                    </p:set>
                                    <p:animEffect transition="in" filter="fade">
                                      <p:cBhvr>
                                        <p:cTn id="28" dur="2000"/>
                                        <p:tgtEl>
                                          <p:spTgt spid="334850">
                                            <p:txEl>
                                              <p:pRg st="3" end="3"/>
                                            </p:txEl>
                                          </p:spTgt>
                                        </p:tgtEl>
                                      </p:cBhvr>
                                    </p:animEffect>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334889"/>
                                        </p:tgtEl>
                                        <p:attrNameLst>
                                          <p:attrName>style.visibility</p:attrName>
                                        </p:attrNameLst>
                                      </p:cBhvr>
                                      <p:to>
                                        <p:strVal val="visible"/>
                                      </p:to>
                                    </p:set>
                                    <p:animEffect transition="in" filter="fade">
                                      <p:cBhvr>
                                        <p:cTn id="32" dur="2000"/>
                                        <p:tgtEl>
                                          <p:spTgt spid="334889"/>
                                        </p:tgtEl>
                                      </p:cBhvr>
                                    </p:animEffect>
                                  </p:childTnLst>
                                </p:cTn>
                              </p:par>
                            </p:childTnLst>
                          </p:cTn>
                        </p:par>
                        <p:par>
                          <p:cTn id="33" fill="hold">
                            <p:stCondLst>
                              <p:cond delay="12000"/>
                            </p:stCondLst>
                            <p:childTnLst>
                              <p:par>
                                <p:cTn id="34" presetID="10" presetClass="entr" presetSubtype="0" fill="hold" grpId="0" nodeType="afterEffect">
                                  <p:stCondLst>
                                    <p:cond delay="0"/>
                                  </p:stCondLst>
                                  <p:childTnLst>
                                    <p:set>
                                      <p:cBhvr>
                                        <p:cTn id="35" dur="1" fill="hold">
                                          <p:stCondLst>
                                            <p:cond delay="0"/>
                                          </p:stCondLst>
                                        </p:cTn>
                                        <p:tgtEl>
                                          <p:spTgt spid="334850">
                                            <p:txEl>
                                              <p:pRg st="4" end="4"/>
                                            </p:txEl>
                                          </p:spTgt>
                                        </p:tgtEl>
                                        <p:attrNameLst>
                                          <p:attrName>style.visibility</p:attrName>
                                        </p:attrNameLst>
                                      </p:cBhvr>
                                      <p:to>
                                        <p:strVal val="visible"/>
                                      </p:to>
                                    </p:set>
                                    <p:animEffect transition="in" filter="fade">
                                      <p:cBhvr>
                                        <p:cTn id="36" dur="2000"/>
                                        <p:tgtEl>
                                          <p:spTgt spid="334850">
                                            <p:txEl>
                                              <p:pRg st="4" end="4"/>
                                            </p:txEl>
                                          </p:spTgt>
                                        </p:tgtEl>
                                      </p:cBhvr>
                                    </p:animEffect>
                                  </p:childTnLst>
                                </p:cTn>
                              </p:par>
                            </p:childTnLst>
                          </p:cTn>
                        </p:par>
                        <p:par>
                          <p:cTn id="37" fill="hold">
                            <p:stCondLst>
                              <p:cond delay="14000"/>
                            </p:stCondLst>
                            <p:childTnLst>
                              <p:par>
                                <p:cTn id="38" presetID="10" presetClass="entr" presetSubtype="0" fill="hold" grpId="0" nodeType="afterEffect">
                                  <p:stCondLst>
                                    <p:cond delay="0"/>
                                  </p:stCondLst>
                                  <p:childTnLst>
                                    <p:set>
                                      <p:cBhvr>
                                        <p:cTn id="39" dur="1" fill="hold">
                                          <p:stCondLst>
                                            <p:cond delay="0"/>
                                          </p:stCondLst>
                                        </p:cTn>
                                        <p:tgtEl>
                                          <p:spTgt spid="334850">
                                            <p:txEl>
                                              <p:pRg st="5" end="5"/>
                                            </p:txEl>
                                          </p:spTgt>
                                        </p:tgtEl>
                                        <p:attrNameLst>
                                          <p:attrName>style.visibility</p:attrName>
                                        </p:attrNameLst>
                                      </p:cBhvr>
                                      <p:to>
                                        <p:strVal val="visible"/>
                                      </p:to>
                                    </p:set>
                                    <p:animEffect transition="in" filter="fade">
                                      <p:cBhvr>
                                        <p:cTn id="40" dur="2000"/>
                                        <p:tgtEl>
                                          <p:spTgt spid="334850">
                                            <p:txEl>
                                              <p:pRg st="5" end="5"/>
                                            </p:txEl>
                                          </p:spTgt>
                                        </p:tgtEl>
                                      </p:cBhvr>
                                    </p:animEffect>
                                  </p:childTnLst>
                                </p:cTn>
                              </p:par>
                            </p:childTnLst>
                          </p:cTn>
                        </p:par>
                        <p:par>
                          <p:cTn id="41" fill="hold">
                            <p:stCondLst>
                              <p:cond delay="16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build="p" autoUpdateAnimBg="0"/>
      <p:bldP spid="33488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r" eaLnBrk="1" hangingPunct="1"/>
            <a:r>
              <a:rPr lang="he-IL" smtClean="0"/>
              <a:t>התפלגות נורמאלית וציוני תקן</a:t>
            </a:r>
            <a:endParaRPr lang="en-US" smtClean="0"/>
          </a:p>
        </p:txBody>
      </p:sp>
      <p:sp>
        <p:nvSpPr>
          <p:cNvPr id="263171" name="Rectangle 3"/>
          <p:cNvSpPr>
            <a:spLocks noGrp="1" noChangeArrowheads="1"/>
          </p:cNvSpPr>
          <p:nvPr>
            <p:ph type="body" idx="1"/>
          </p:nvPr>
        </p:nvSpPr>
        <p:spPr>
          <a:xfrm>
            <a:off x="468313" y="1916113"/>
            <a:ext cx="8486775" cy="4941887"/>
          </a:xfrm>
        </p:spPr>
        <p:txBody>
          <a:bodyPr/>
          <a:lstStyle/>
          <a:p>
            <a:pPr eaLnBrk="1" hangingPunct="1">
              <a:lnSpc>
                <a:spcPct val="90000"/>
              </a:lnSpc>
            </a:pPr>
            <a:r>
              <a:rPr lang="he-IL" sz="2400" smtClean="0"/>
              <a:t>התפלגות נורמאלית</a:t>
            </a:r>
          </a:p>
          <a:p>
            <a:pPr lvl="1" eaLnBrk="1" hangingPunct="1">
              <a:lnSpc>
                <a:spcPct val="90000"/>
              </a:lnSpc>
            </a:pPr>
            <a:r>
              <a:rPr lang="he-IL" sz="1800" smtClean="0"/>
              <a:t>התפלגות סימטרית.</a:t>
            </a:r>
          </a:p>
          <a:p>
            <a:pPr lvl="1" eaLnBrk="1" hangingPunct="1">
              <a:lnSpc>
                <a:spcPct val="90000"/>
              </a:lnSpc>
            </a:pPr>
            <a:r>
              <a:rPr lang="he-IL" sz="1800" b="1" smtClean="0"/>
              <a:t>ממוצע חציון ושכיח מתאחדים (שווים).</a:t>
            </a:r>
          </a:p>
          <a:p>
            <a:pPr lvl="1" eaLnBrk="1" hangingPunct="1">
              <a:lnSpc>
                <a:spcPct val="90000"/>
              </a:lnSpc>
            </a:pPr>
            <a:r>
              <a:rPr lang="he-IL" sz="1800" smtClean="0"/>
              <a:t>חד שיאית דמוית פעמון. שכיחות גדולה סביב הממוצע והולכת ופוחתת באופן שווה ככל שמתרחקים מהממוצע.</a:t>
            </a:r>
          </a:p>
          <a:p>
            <a:pPr lvl="1" eaLnBrk="1" hangingPunct="1">
              <a:lnSpc>
                <a:spcPct val="90000"/>
              </a:lnSpc>
            </a:pPr>
            <a:r>
              <a:rPr lang="he-IL" sz="1800" smtClean="0"/>
              <a:t>התפלגות אין סופית.</a:t>
            </a:r>
          </a:p>
          <a:p>
            <a:pPr lvl="1" eaLnBrk="1" hangingPunct="1">
              <a:lnSpc>
                <a:spcPct val="90000"/>
              </a:lnSpc>
            </a:pPr>
            <a:r>
              <a:rPr lang="he-IL" sz="1800" smtClean="0"/>
              <a:t>מתוארת בטבלת ה </a:t>
            </a:r>
            <a:r>
              <a:rPr lang="en-US" sz="1800" smtClean="0"/>
              <a:t>Z</a:t>
            </a:r>
            <a:r>
              <a:rPr lang="he-IL" sz="1800" smtClean="0"/>
              <a:t>.</a:t>
            </a:r>
          </a:p>
          <a:p>
            <a:pPr eaLnBrk="1" hangingPunct="1">
              <a:lnSpc>
                <a:spcPct val="90000"/>
              </a:lnSpc>
            </a:pPr>
            <a:r>
              <a:rPr lang="he-IL" sz="2400" smtClean="0"/>
              <a:t>ציוני תקן.</a:t>
            </a:r>
          </a:p>
          <a:p>
            <a:pPr lvl="1" eaLnBrk="1" hangingPunct="1">
              <a:lnSpc>
                <a:spcPct val="90000"/>
              </a:lnSpc>
            </a:pPr>
            <a:r>
              <a:rPr lang="he-IL" sz="2000" smtClean="0"/>
              <a:t>המרחק של התצפית מהממוצע ביחידות של סטיות תקן.</a:t>
            </a:r>
          </a:p>
          <a:p>
            <a:pPr lvl="1" eaLnBrk="1" hangingPunct="1">
              <a:lnSpc>
                <a:spcPct val="90000"/>
              </a:lnSpc>
            </a:pPr>
            <a:r>
              <a:rPr lang="he-IL" sz="2000" smtClean="0"/>
              <a:t>חישוב:</a:t>
            </a:r>
          </a:p>
          <a:p>
            <a:pPr lvl="2" eaLnBrk="1" hangingPunct="1">
              <a:lnSpc>
                <a:spcPct val="90000"/>
              </a:lnSpc>
            </a:pPr>
            <a:r>
              <a:rPr lang="he-IL" sz="1600" smtClean="0"/>
              <a:t>לבדוק מה חסר על מנת להשלים את הנוסחה. בדרך כלל משוואה עם נעלם אחד. (</a:t>
            </a:r>
            <a:r>
              <a:rPr lang="en-US" sz="1600" smtClean="0"/>
              <a:t>Z</a:t>
            </a:r>
            <a:r>
              <a:rPr lang="he-IL" sz="1600" smtClean="0"/>
              <a:t> יכול להופיע הן בצורת אחוזים והן בצורת </a:t>
            </a:r>
            <a:r>
              <a:rPr lang="en-US" sz="1600" smtClean="0"/>
              <a:t>Z</a:t>
            </a:r>
            <a:r>
              <a:rPr lang="he-IL" sz="1600" smtClean="0"/>
              <a:t>).</a:t>
            </a:r>
          </a:p>
          <a:p>
            <a:pPr lvl="2" eaLnBrk="1" hangingPunct="1">
              <a:lnSpc>
                <a:spcPct val="90000"/>
              </a:lnSpc>
            </a:pPr>
            <a:r>
              <a:rPr lang="he-IL" sz="1600" smtClean="0"/>
              <a:t>לבדוק היטב מה נשאל בשאלה ואיזו תשובה אנחנו מחפשים.</a:t>
            </a:r>
          </a:p>
          <a:p>
            <a:pPr lvl="2" eaLnBrk="1" hangingPunct="1">
              <a:lnSpc>
                <a:spcPct val="90000"/>
              </a:lnSpc>
            </a:pPr>
            <a:r>
              <a:rPr lang="he-IL" sz="1600" smtClean="0"/>
              <a:t>רצוי לצייר התפלגות ולסמן את השטח המבוקש.</a:t>
            </a:r>
          </a:p>
          <a:p>
            <a:pPr lvl="1" eaLnBrk="1" hangingPunct="1">
              <a:lnSpc>
                <a:spcPct val="90000"/>
              </a:lnSpc>
            </a:pPr>
            <a:r>
              <a:rPr lang="he-IL" sz="1800" smtClean="0"/>
              <a:t>טרנספורמציה ליניארית: הוספה / הורדה / הכפלה / חילוק בקבוע של כל ערכי הסדרה לא משנה את ציון התקן.</a:t>
            </a:r>
          </a:p>
        </p:txBody>
      </p:sp>
      <p:grpSp>
        <p:nvGrpSpPr>
          <p:cNvPr id="2" name="Group 4"/>
          <p:cNvGrpSpPr>
            <a:grpSpLocks/>
          </p:cNvGrpSpPr>
          <p:nvPr/>
        </p:nvGrpSpPr>
        <p:grpSpPr bwMode="auto">
          <a:xfrm>
            <a:off x="323850" y="3933825"/>
            <a:ext cx="2895600" cy="1066800"/>
            <a:chOff x="3024" y="1680"/>
            <a:chExt cx="1824" cy="672"/>
          </a:xfrm>
        </p:grpSpPr>
        <p:grpSp>
          <p:nvGrpSpPr>
            <p:cNvPr id="188421" name="Group 5"/>
            <p:cNvGrpSpPr>
              <a:grpSpLocks/>
            </p:cNvGrpSpPr>
            <p:nvPr/>
          </p:nvGrpSpPr>
          <p:grpSpPr bwMode="auto">
            <a:xfrm>
              <a:off x="3024" y="1680"/>
              <a:ext cx="1824" cy="672"/>
              <a:chOff x="864" y="3072"/>
              <a:chExt cx="1824" cy="672"/>
            </a:xfrm>
          </p:grpSpPr>
          <p:sp>
            <p:nvSpPr>
              <p:cNvPr id="188423" name="Rectangle 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88424" name="Group 7"/>
              <p:cNvGrpSpPr>
                <a:grpSpLocks/>
              </p:cNvGrpSpPr>
              <p:nvPr/>
            </p:nvGrpSpPr>
            <p:grpSpPr bwMode="auto">
              <a:xfrm>
                <a:off x="1488" y="3120"/>
                <a:ext cx="1200" cy="624"/>
                <a:chOff x="2688" y="3264"/>
                <a:chExt cx="1200" cy="624"/>
              </a:xfrm>
            </p:grpSpPr>
            <p:sp>
              <p:nvSpPr>
                <p:cNvPr id="188425" name="Rectangle 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Xi </a:t>
                  </a:r>
                  <a:r>
                    <a:rPr lang="en-US" sz="2400">
                      <a:latin typeface="Times New Roman" pitchFamily="18" charset="0"/>
                    </a:rPr>
                    <a:t>–</a:t>
                  </a:r>
                  <a:r>
                    <a:rPr lang="en-US" sz="2400"/>
                    <a:t> X </a:t>
                  </a:r>
                </a:p>
                <a:p>
                  <a:pPr algn="ctr"/>
                  <a:r>
                    <a:rPr lang="en-US" sz="3600">
                      <a:sym typeface="Symbol" pitchFamily="18" charset="2"/>
                    </a:rPr>
                    <a:t></a:t>
                  </a:r>
                </a:p>
              </p:txBody>
            </p:sp>
            <p:sp>
              <p:nvSpPr>
                <p:cNvPr id="188426" name="Line 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88422" name="Line 10"/>
            <p:cNvSpPr>
              <a:spLocks noChangeShapeType="1"/>
            </p:cNvSpPr>
            <p:nvPr/>
          </p:nvSpPr>
          <p:spPr bwMode="auto">
            <a:xfrm>
              <a:off x="4320" y="1728"/>
              <a:ext cx="144" cy="0"/>
            </a:xfrm>
            <a:prstGeom prst="line">
              <a:avLst/>
            </a:prstGeom>
            <a:noFill/>
            <a:ln w="25400">
              <a:solidFill>
                <a:schemeClr val="tx1"/>
              </a:solidFill>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3171">
                                            <p:txEl>
                                              <p:pRg st="0" end="0"/>
                                            </p:txEl>
                                          </p:spTgt>
                                        </p:tgtEl>
                                        <p:attrNameLst>
                                          <p:attrName>style.visibility</p:attrName>
                                        </p:attrNameLst>
                                      </p:cBhvr>
                                      <p:to>
                                        <p:strVal val="visible"/>
                                      </p:to>
                                    </p:set>
                                    <p:animEffect transition="in" filter="fade">
                                      <p:cBhvr>
                                        <p:cTn id="11" dur="2000"/>
                                        <p:tgtEl>
                                          <p:spTgt spid="26317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3171">
                                            <p:txEl>
                                              <p:pRg st="1" end="1"/>
                                            </p:txEl>
                                          </p:spTgt>
                                        </p:tgtEl>
                                        <p:attrNameLst>
                                          <p:attrName>style.visibility</p:attrName>
                                        </p:attrNameLst>
                                      </p:cBhvr>
                                      <p:to>
                                        <p:strVal val="visible"/>
                                      </p:to>
                                    </p:set>
                                    <p:animEffect transition="in" filter="fade">
                                      <p:cBhvr>
                                        <p:cTn id="14" dur="2000"/>
                                        <p:tgtEl>
                                          <p:spTgt spid="26317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Effect transition="in" filter="fade">
                                      <p:cBhvr>
                                        <p:cTn id="17" dur="2000"/>
                                        <p:tgtEl>
                                          <p:spTgt spid="26317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3171">
                                            <p:txEl>
                                              <p:pRg st="3" end="3"/>
                                            </p:txEl>
                                          </p:spTgt>
                                        </p:tgtEl>
                                        <p:attrNameLst>
                                          <p:attrName>style.visibility</p:attrName>
                                        </p:attrNameLst>
                                      </p:cBhvr>
                                      <p:to>
                                        <p:strVal val="visible"/>
                                      </p:to>
                                    </p:set>
                                    <p:animEffect transition="in" filter="fade">
                                      <p:cBhvr>
                                        <p:cTn id="20" dur="2000"/>
                                        <p:tgtEl>
                                          <p:spTgt spid="26317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3171">
                                            <p:txEl>
                                              <p:pRg st="4" end="4"/>
                                            </p:txEl>
                                          </p:spTgt>
                                        </p:tgtEl>
                                        <p:attrNameLst>
                                          <p:attrName>style.visibility</p:attrName>
                                        </p:attrNameLst>
                                      </p:cBhvr>
                                      <p:to>
                                        <p:strVal val="visible"/>
                                      </p:to>
                                    </p:set>
                                    <p:animEffect transition="in" filter="fade">
                                      <p:cBhvr>
                                        <p:cTn id="23" dur="2000"/>
                                        <p:tgtEl>
                                          <p:spTgt spid="26317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3171">
                                            <p:txEl>
                                              <p:pRg st="5" end="5"/>
                                            </p:txEl>
                                          </p:spTgt>
                                        </p:tgtEl>
                                        <p:attrNameLst>
                                          <p:attrName>style.visibility</p:attrName>
                                        </p:attrNameLst>
                                      </p:cBhvr>
                                      <p:to>
                                        <p:strVal val="visible"/>
                                      </p:to>
                                    </p:set>
                                    <p:animEffect transition="in" filter="fade">
                                      <p:cBhvr>
                                        <p:cTn id="26" dur="2000"/>
                                        <p:tgtEl>
                                          <p:spTgt spid="263171">
                                            <p:txEl>
                                              <p:pRg st="5" end="5"/>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263171">
                                            <p:txEl>
                                              <p:pRg st="6" end="6"/>
                                            </p:txEl>
                                          </p:spTgt>
                                        </p:tgtEl>
                                        <p:attrNameLst>
                                          <p:attrName>style.visibility</p:attrName>
                                        </p:attrNameLst>
                                      </p:cBhvr>
                                      <p:to>
                                        <p:strVal val="visible"/>
                                      </p:to>
                                    </p:set>
                                    <p:animEffect transition="in" filter="fade">
                                      <p:cBhvr>
                                        <p:cTn id="30" dur="2000"/>
                                        <p:tgtEl>
                                          <p:spTgt spid="263171">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3171">
                                            <p:txEl>
                                              <p:pRg st="7" end="7"/>
                                            </p:txEl>
                                          </p:spTgt>
                                        </p:tgtEl>
                                        <p:attrNameLst>
                                          <p:attrName>style.visibility</p:attrName>
                                        </p:attrNameLst>
                                      </p:cBhvr>
                                      <p:to>
                                        <p:strVal val="visible"/>
                                      </p:to>
                                    </p:set>
                                    <p:animEffect transition="in" filter="fade">
                                      <p:cBhvr>
                                        <p:cTn id="33" dur="2000"/>
                                        <p:tgtEl>
                                          <p:spTgt spid="263171">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3171">
                                            <p:txEl>
                                              <p:pRg st="8" end="8"/>
                                            </p:txEl>
                                          </p:spTgt>
                                        </p:tgtEl>
                                        <p:attrNameLst>
                                          <p:attrName>style.visibility</p:attrName>
                                        </p:attrNameLst>
                                      </p:cBhvr>
                                      <p:to>
                                        <p:strVal val="visible"/>
                                      </p:to>
                                    </p:set>
                                    <p:animEffect transition="in" filter="fade">
                                      <p:cBhvr>
                                        <p:cTn id="36" dur="2000"/>
                                        <p:tgtEl>
                                          <p:spTgt spid="263171">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3171">
                                            <p:txEl>
                                              <p:pRg st="9" end="9"/>
                                            </p:txEl>
                                          </p:spTgt>
                                        </p:tgtEl>
                                        <p:attrNameLst>
                                          <p:attrName>style.visibility</p:attrName>
                                        </p:attrNameLst>
                                      </p:cBhvr>
                                      <p:to>
                                        <p:strVal val="visible"/>
                                      </p:to>
                                    </p:set>
                                    <p:animEffect transition="in" filter="fade">
                                      <p:cBhvr>
                                        <p:cTn id="39" dur="2000"/>
                                        <p:tgtEl>
                                          <p:spTgt spid="263171">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3171">
                                            <p:txEl>
                                              <p:pRg st="10" end="10"/>
                                            </p:txEl>
                                          </p:spTgt>
                                        </p:tgtEl>
                                        <p:attrNameLst>
                                          <p:attrName>style.visibility</p:attrName>
                                        </p:attrNameLst>
                                      </p:cBhvr>
                                      <p:to>
                                        <p:strVal val="visible"/>
                                      </p:to>
                                    </p:set>
                                    <p:animEffect transition="in" filter="fade">
                                      <p:cBhvr>
                                        <p:cTn id="42" dur="2000"/>
                                        <p:tgtEl>
                                          <p:spTgt spid="263171">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3171">
                                            <p:txEl>
                                              <p:pRg st="11" end="11"/>
                                            </p:txEl>
                                          </p:spTgt>
                                        </p:tgtEl>
                                        <p:attrNameLst>
                                          <p:attrName>style.visibility</p:attrName>
                                        </p:attrNameLst>
                                      </p:cBhvr>
                                      <p:to>
                                        <p:strVal val="visible"/>
                                      </p:to>
                                    </p:set>
                                    <p:animEffect transition="in" filter="fade">
                                      <p:cBhvr>
                                        <p:cTn id="45" dur="2000"/>
                                        <p:tgtEl>
                                          <p:spTgt spid="263171">
                                            <p:txEl>
                                              <p:pRg st="11" end="1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3171">
                                            <p:txEl>
                                              <p:pRg st="12" end="12"/>
                                            </p:txEl>
                                          </p:spTgt>
                                        </p:tgtEl>
                                        <p:attrNameLst>
                                          <p:attrName>style.visibility</p:attrName>
                                        </p:attrNameLst>
                                      </p:cBhvr>
                                      <p:to>
                                        <p:strVal val="visible"/>
                                      </p:to>
                                    </p:set>
                                    <p:animEffect transition="in" filter="fade">
                                      <p:cBhvr>
                                        <p:cTn id="48" dur="2000"/>
                                        <p:tgtEl>
                                          <p:spTgt spid="263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lstStyle/>
          <a:p>
            <a:pPr algn="r" eaLnBrk="1" hangingPunct="1"/>
            <a:r>
              <a:rPr lang="he-IL" smtClean="0">
                <a:solidFill>
                  <a:schemeClr val="hlink"/>
                </a:solidFill>
              </a:rPr>
              <a:t>תרגיל ציוני תקן</a:t>
            </a:r>
            <a:endParaRPr lang="en-US" smtClean="0">
              <a:solidFill>
                <a:schemeClr val="hlink"/>
              </a:solidFill>
            </a:endParaRPr>
          </a:p>
        </p:txBody>
      </p:sp>
      <p:sp>
        <p:nvSpPr>
          <p:cNvPr id="335875" name="Rectangle 3"/>
          <p:cNvSpPr>
            <a:spLocks noGrp="1" noChangeArrowheads="1"/>
          </p:cNvSpPr>
          <p:nvPr>
            <p:ph type="body" idx="1"/>
          </p:nvPr>
        </p:nvSpPr>
        <p:spPr>
          <a:xfrm>
            <a:off x="684213" y="2017713"/>
            <a:ext cx="8270875" cy="4114800"/>
          </a:xfrm>
        </p:spPr>
        <p:txBody>
          <a:bodyPr/>
          <a:lstStyle/>
          <a:p>
            <a:pPr algn="just" eaLnBrk="1" hangingPunct="1">
              <a:lnSpc>
                <a:spcPct val="80000"/>
              </a:lnSpc>
              <a:buFont typeface="Wingdings" pitchFamily="2" charset="2"/>
              <a:buNone/>
            </a:pPr>
            <a:r>
              <a:rPr lang="he-IL" sz="2000" smtClean="0"/>
              <a:t>המשקל הממוצע של פיתה הוא 80 גרם עם סטיית תקן 10. המשקל הממוצע של לחם הוא 100 גרם עם סטיית תקן 5. בכל יום נאפים כ 50 פיתות ו 160 לחמים.</a:t>
            </a:r>
          </a:p>
          <a:p>
            <a:pPr algn="just" eaLnBrk="1" hangingPunct="1">
              <a:lnSpc>
                <a:spcPct val="80000"/>
              </a:lnSpc>
            </a:pPr>
            <a:r>
              <a:rPr lang="he-IL" sz="2000" smtClean="0"/>
              <a:t>אלי תורם את 10 הפיתות ו 20 הלחמים הכבדים ביותר ואת השאר מוכר, מה יעשה אלי עם פיתה במשקל 86 גרם?</a:t>
            </a:r>
            <a:r>
              <a:rPr lang="he-IL" sz="2000" b="1" smtClean="0"/>
              <a:t> </a:t>
            </a:r>
            <a:r>
              <a:rPr lang="he-IL" sz="2000" smtClean="0"/>
              <a:t> מה יעשה אלי עם לחם במשקל 115 גרם?</a:t>
            </a:r>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r>
              <a:rPr lang="he-IL" sz="2000" smtClean="0"/>
              <a:t>לאחרונה חלה עליה של 10% במשקל הפיתות והלחמים, בהנחה שאלי רוצה להמשיך לתרום את 10 הפיתות הכבדות ביותר מהו המשקל החדש שהחל ממנו אלי תורם את הפיתה? ומהו ציון התקן החדש של אותו המשקל?</a:t>
            </a:r>
          </a:p>
        </p:txBody>
      </p:sp>
      <p:graphicFrame>
        <p:nvGraphicFramePr>
          <p:cNvPr id="335876" name="Object 4"/>
          <p:cNvGraphicFramePr>
            <a:graphicFrameLocks noChangeAspect="1"/>
          </p:cNvGraphicFramePr>
          <p:nvPr/>
        </p:nvGraphicFramePr>
        <p:xfrm>
          <a:off x="611188" y="3357563"/>
          <a:ext cx="3321050" cy="1863725"/>
        </p:xfrm>
        <a:graphic>
          <a:graphicData uri="http://schemas.openxmlformats.org/presentationml/2006/ole">
            <p:oleObj spid="_x0000_s55298" name="משוואה" r:id="rId3" imgW="2171520" imgH="1218960" progId="Equation.3">
              <p:embed/>
            </p:oleObj>
          </a:graphicData>
        </a:graphic>
      </p:graphicFrame>
      <p:graphicFrame>
        <p:nvGraphicFramePr>
          <p:cNvPr id="335877" name="Object 5"/>
          <p:cNvGraphicFramePr>
            <a:graphicFrameLocks noChangeAspect="1"/>
          </p:cNvGraphicFramePr>
          <p:nvPr/>
        </p:nvGraphicFramePr>
        <p:xfrm>
          <a:off x="4394200" y="3357563"/>
          <a:ext cx="3575050" cy="1863725"/>
        </p:xfrm>
        <a:graphic>
          <a:graphicData uri="http://schemas.openxmlformats.org/presentationml/2006/ole">
            <p:oleObj spid="_x0000_s55299" name="משוואה" r:id="rId4" imgW="2336760" imgH="1218960" progId="Equation.3">
              <p:embed/>
            </p:oleObj>
          </a:graphicData>
        </a:graphic>
      </p:graphicFrame>
      <p:graphicFrame>
        <p:nvGraphicFramePr>
          <p:cNvPr id="335878" name="Object 6"/>
          <p:cNvGraphicFramePr>
            <a:graphicFrameLocks noChangeAspect="1"/>
          </p:cNvGraphicFramePr>
          <p:nvPr/>
        </p:nvGraphicFramePr>
        <p:xfrm>
          <a:off x="584200" y="6021388"/>
          <a:ext cx="2136775" cy="271462"/>
        </p:xfrm>
        <a:graphic>
          <a:graphicData uri="http://schemas.openxmlformats.org/presentationml/2006/ole">
            <p:oleObj spid="_x0000_s55300" name="משוואה" r:id="rId5" imgW="1396800" imgH="177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35875">
                                            <p:txEl>
                                              <p:pRg st="0" end="0"/>
                                            </p:txEl>
                                          </p:spTgt>
                                        </p:tgtEl>
                                        <p:attrNameLst>
                                          <p:attrName>ppt_x</p:attrName>
                                        </p:attrNameLst>
                                      </p:cBhvr>
                                    </p:anim>
                                    <p:anim from="0" to="-1.0" calcmode="lin" valueType="num">
                                      <p:cBhvr>
                                        <p:cTn id="8" dur="200" decel="50000" autoRev="1" fill="hold">
                                          <p:stCondLst>
                                            <p:cond delay="600"/>
                                          </p:stCondLst>
                                        </p:cTn>
                                        <p:tgtEl>
                                          <p:spTgt spid="335875">
                                            <p:txEl>
                                              <p:pRg st="0" end="0"/>
                                            </p:txEl>
                                          </p:spTgt>
                                        </p:tgtEl>
                                        <p:attrNameLst>
                                          <p:attrName>xshear</p:attrName>
                                        </p:attrNameLst>
                                      </p:cBhvr>
                                    </p:anim>
                                    <p:animScale>
                                      <p:cBhvr>
                                        <p:cTn id="9" dur="200" decel="100000" autoRev="1" fill="hold">
                                          <p:stCondLst>
                                            <p:cond delay="600"/>
                                          </p:stCondLst>
                                        </p:cTn>
                                        <p:tgtEl>
                                          <p:spTgt spid="335875">
                                            <p:txEl>
                                              <p:pRg st="0" end="0"/>
                                            </p:txEl>
                                          </p:spTgt>
                                        </p:tgtEl>
                                      </p:cBhvr>
                                      <p:from x="100000" y="100000"/>
                                      <p:to x="80000" y="100000"/>
                                    </p:animScale>
                                    <p:anim by="(#ppt_h/3+#ppt_w*0.1)" calcmode="lin" valueType="num">
                                      <p:cBhvr additive="sum">
                                        <p:cTn id="10" dur="200" decel="100000" autoRev="1" fill="hold">
                                          <p:stCondLst>
                                            <p:cond delay="600"/>
                                          </p:stCondLst>
                                        </p:cTn>
                                        <p:tgtEl>
                                          <p:spTgt spid="335875">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335875">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35875">
                                            <p:txEl>
                                              <p:pRg st="1" end="1"/>
                                            </p:txEl>
                                          </p:spTgt>
                                        </p:tgtEl>
                                        <p:attrNameLst>
                                          <p:attrName>ppt_x</p:attrName>
                                        </p:attrNameLst>
                                      </p:cBhvr>
                                    </p:anim>
                                    <p:anim from="0" to="-1.0" calcmode="lin" valueType="num">
                                      <p:cBhvr>
                                        <p:cTn id="15" dur="200" decel="50000" autoRev="1" fill="hold">
                                          <p:stCondLst>
                                            <p:cond delay="600"/>
                                          </p:stCondLst>
                                        </p:cTn>
                                        <p:tgtEl>
                                          <p:spTgt spid="335875">
                                            <p:txEl>
                                              <p:pRg st="1" end="1"/>
                                            </p:txEl>
                                          </p:spTgt>
                                        </p:tgtEl>
                                        <p:attrNameLst>
                                          <p:attrName>xshear</p:attrName>
                                        </p:attrNameLst>
                                      </p:cBhvr>
                                    </p:anim>
                                    <p:animScale>
                                      <p:cBhvr>
                                        <p:cTn id="16" dur="200" decel="100000" autoRev="1" fill="hold">
                                          <p:stCondLst>
                                            <p:cond delay="600"/>
                                          </p:stCondLst>
                                        </p:cTn>
                                        <p:tgtEl>
                                          <p:spTgt spid="335875">
                                            <p:txEl>
                                              <p:pRg st="1" end="1"/>
                                            </p:txEl>
                                          </p:spTgt>
                                        </p:tgtEl>
                                      </p:cBhvr>
                                      <p:from x="100000" y="100000"/>
                                      <p:to x="80000" y="100000"/>
                                    </p:animScale>
                                    <p:anim by="(#ppt_h/3+#ppt_w*0.1)" calcmode="lin" valueType="num">
                                      <p:cBhvr additive="sum">
                                        <p:cTn id="17" dur="200" decel="100000" autoRev="1" fill="hold">
                                          <p:stCondLst>
                                            <p:cond delay="600"/>
                                          </p:stCondLst>
                                        </p:cTn>
                                        <p:tgtEl>
                                          <p:spTgt spid="335875">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335876"/>
                                        </p:tgtEl>
                                        <p:attrNameLst>
                                          <p:attrName>style.visibility</p:attrName>
                                        </p:attrNameLst>
                                      </p:cBhvr>
                                      <p:to>
                                        <p:strVal val="visible"/>
                                      </p:to>
                                    </p:set>
                                    <p:anim calcmode="lin" valueType="num">
                                      <p:cBhvr>
                                        <p:cTn id="22" dur="1000" fill="hold"/>
                                        <p:tgtEl>
                                          <p:spTgt spid="335876"/>
                                        </p:tgtEl>
                                        <p:attrNameLst>
                                          <p:attrName>ppt_w</p:attrName>
                                        </p:attrNameLst>
                                      </p:cBhvr>
                                      <p:tavLst>
                                        <p:tav tm="0">
                                          <p:val>
                                            <p:fltVal val="0"/>
                                          </p:val>
                                        </p:tav>
                                        <p:tav tm="100000">
                                          <p:val>
                                            <p:strVal val="#ppt_w"/>
                                          </p:val>
                                        </p:tav>
                                      </p:tavLst>
                                    </p:anim>
                                    <p:anim calcmode="lin" valueType="num">
                                      <p:cBhvr>
                                        <p:cTn id="23" dur="1000" fill="hold"/>
                                        <p:tgtEl>
                                          <p:spTgt spid="335876"/>
                                        </p:tgtEl>
                                        <p:attrNameLst>
                                          <p:attrName>ppt_h</p:attrName>
                                        </p:attrNameLst>
                                      </p:cBhvr>
                                      <p:tavLst>
                                        <p:tav tm="0">
                                          <p:val>
                                            <p:fltVal val="0"/>
                                          </p:val>
                                        </p:tav>
                                        <p:tav tm="100000">
                                          <p:val>
                                            <p:strVal val="#ppt_h"/>
                                          </p:val>
                                        </p:tav>
                                      </p:tavLst>
                                    </p:anim>
                                    <p:anim calcmode="lin" valueType="num">
                                      <p:cBhvr>
                                        <p:cTn id="24" dur="1000" fill="hold"/>
                                        <p:tgtEl>
                                          <p:spTgt spid="335876"/>
                                        </p:tgtEl>
                                        <p:attrNameLst>
                                          <p:attrName>style.rotation</p:attrName>
                                        </p:attrNameLst>
                                      </p:cBhvr>
                                      <p:tavLst>
                                        <p:tav tm="0">
                                          <p:val>
                                            <p:fltVal val="90"/>
                                          </p:val>
                                        </p:tav>
                                        <p:tav tm="100000">
                                          <p:val>
                                            <p:fltVal val="0"/>
                                          </p:val>
                                        </p:tav>
                                      </p:tavLst>
                                    </p:anim>
                                    <p:animEffect transition="in" filter="fade">
                                      <p:cBhvr>
                                        <p:cTn id="25" dur="1000"/>
                                        <p:tgtEl>
                                          <p:spTgt spid="335876"/>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335877"/>
                                        </p:tgtEl>
                                        <p:attrNameLst>
                                          <p:attrName>style.visibility</p:attrName>
                                        </p:attrNameLst>
                                      </p:cBhvr>
                                      <p:to>
                                        <p:strVal val="visible"/>
                                      </p:to>
                                    </p:set>
                                    <p:anim calcmode="lin" valueType="num">
                                      <p:cBhvr>
                                        <p:cTn id="28" dur="1000" fill="hold"/>
                                        <p:tgtEl>
                                          <p:spTgt spid="335877"/>
                                        </p:tgtEl>
                                        <p:attrNameLst>
                                          <p:attrName>ppt_w</p:attrName>
                                        </p:attrNameLst>
                                      </p:cBhvr>
                                      <p:tavLst>
                                        <p:tav tm="0">
                                          <p:val>
                                            <p:fltVal val="0"/>
                                          </p:val>
                                        </p:tav>
                                        <p:tav tm="100000">
                                          <p:val>
                                            <p:strVal val="#ppt_w"/>
                                          </p:val>
                                        </p:tav>
                                      </p:tavLst>
                                    </p:anim>
                                    <p:anim calcmode="lin" valueType="num">
                                      <p:cBhvr>
                                        <p:cTn id="29" dur="1000" fill="hold"/>
                                        <p:tgtEl>
                                          <p:spTgt spid="335877"/>
                                        </p:tgtEl>
                                        <p:attrNameLst>
                                          <p:attrName>ppt_h</p:attrName>
                                        </p:attrNameLst>
                                      </p:cBhvr>
                                      <p:tavLst>
                                        <p:tav tm="0">
                                          <p:val>
                                            <p:fltVal val="0"/>
                                          </p:val>
                                        </p:tav>
                                        <p:tav tm="100000">
                                          <p:val>
                                            <p:strVal val="#ppt_h"/>
                                          </p:val>
                                        </p:tav>
                                      </p:tavLst>
                                    </p:anim>
                                    <p:anim calcmode="lin" valueType="num">
                                      <p:cBhvr>
                                        <p:cTn id="30" dur="1000" fill="hold"/>
                                        <p:tgtEl>
                                          <p:spTgt spid="335877"/>
                                        </p:tgtEl>
                                        <p:attrNameLst>
                                          <p:attrName>style.rotation</p:attrName>
                                        </p:attrNameLst>
                                      </p:cBhvr>
                                      <p:tavLst>
                                        <p:tav tm="0">
                                          <p:val>
                                            <p:fltVal val="90"/>
                                          </p:val>
                                        </p:tav>
                                        <p:tav tm="100000">
                                          <p:val>
                                            <p:fltVal val="0"/>
                                          </p:val>
                                        </p:tav>
                                      </p:tavLst>
                                    </p:anim>
                                    <p:animEffect transition="in" filter="fade">
                                      <p:cBhvr>
                                        <p:cTn id="31" dur="1000"/>
                                        <p:tgtEl>
                                          <p:spTgt spid="335877"/>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335875">
                                            <p:txEl>
                                              <p:pRg st="9" end="9"/>
                                            </p:txEl>
                                          </p:spTgt>
                                        </p:tgtEl>
                                        <p:attrNameLst>
                                          <p:attrName>style.visibility</p:attrName>
                                        </p:attrNameLst>
                                      </p:cBhvr>
                                      <p:to>
                                        <p:strVal val="visible"/>
                                      </p:to>
                                    </p:set>
                                    <p:anim from="(-#ppt_w/2)" to="(#ppt_x)" calcmode="lin" valueType="num">
                                      <p:cBhvr>
                                        <p:cTn id="36" dur="600" fill="hold">
                                          <p:stCondLst>
                                            <p:cond delay="0"/>
                                          </p:stCondLst>
                                        </p:cTn>
                                        <p:tgtEl>
                                          <p:spTgt spid="335875">
                                            <p:txEl>
                                              <p:pRg st="9" end="9"/>
                                            </p:txEl>
                                          </p:spTgt>
                                        </p:tgtEl>
                                        <p:attrNameLst>
                                          <p:attrName>ppt_x</p:attrName>
                                        </p:attrNameLst>
                                      </p:cBhvr>
                                    </p:anim>
                                    <p:anim from="0" to="-1.0" calcmode="lin" valueType="num">
                                      <p:cBhvr>
                                        <p:cTn id="37" dur="200" decel="50000" autoRev="1" fill="hold">
                                          <p:stCondLst>
                                            <p:cond delay="600"/>
                                          </p:stCondLst>
                                        </p:cTn>
                                        <p:tgtEl>
                                          <p:spTgt spid="335875">
                                            <p:txEl>
                                              <p:pRg st="9" end="9"/>
                                            </p:txEl>
                                          </p:spTgt>
                                        </p:tgtEl>
                                        <p:attrNameLst>
                                          <p:attrName>xshear</p:attrName>
                                        </p:attrNameLst>
                                      </p:cBhvr>
                                    </p:anim>
                                    <p:animScale>
                                      <p:cBhvr>
                                        <p:cTn id="38" dur="200" decel="100000" autoRev="1" fill="hold">
                                          <p:stCondLst>
                                            <p:cond delay="600"/>
                                          </p:stCondLst>
                                        </p:cTn>
                                        <p:tgtEl>
                                          <p:spTgt spid="335875">
                                            <p:txEl>
                                              <p:pRg st="9" end="9"/>
                                            </p:txEl>
                                          </p:spTgt>
                                        </p:tgtEl>
                                      </p:cBhvr>
                                      <p:from x="100000" y="100000"/>
                                      <p:to x="80000" y="100000"/>
                                    </p:animScale>
                                    <p:anim by="(#ppt_h/3+#ppt_w*0.1)" calcmode="lin" valueType="num">
                                      <p:cBhvr additive="sum">
                                        <p:cTn id="39" dur="200" decel="100000" autoRev="1" fill="hold">
                                          <p:stCondLst>
                                            <p:cond delay="600"/>
                                          </p:stCondLst>
                                        </p:cTn>
                                        <p:tgtEl>
                                          <p:spTgt spid="335875">
                                            <p:txEl>
                                              <p:pRg st="9" end="9"/>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335878"/>
                                        </p:tgtEl>
                                        <p:attrNameLst>
                                          <p:attrName>style.visibility</p:attrName>
                                        </p:attrNameLst>
                                      </p:cBhvr>
                                      <p:to>
                                        <p:strVal val="visible"/>
                                      </p:to>
                                    </p:set>
                                    <p:anim calcmode="lin" valueType="num">
                                      <p:cBhvr>
                                        <p:cTn id="44" dur="1000" fill="hold"/>
                                        <p:tgtEl>
                                          <p:spTgt spid="335878"/>
                                        </p:tgtEl>
                                        <p:attrNameLst>
                                          <p:attrName>ppt_w</p:attrName>
                                        </p:attrNameLst>
                                      </p:cBhvr>
                                      <p:tavLst>
                                        <p:tav tm="0">
                                          <p:val>
                                            <p:fltVal val="0"/>
                                          </p:val>
                                        </p:tav>
                                        <p:tav tm="100000">
                                          <p:val>
                                            <p:strVal val="#ppt_w"/>
                                          </p:val>
                                        </p:tav>
                                      </p:tavLst>
                                    </p:anim>
                                    <p:anim calcmode="lin" valueType="num">
                                      <p:cBhvr>
                                        <p:cTn id="45" dur="1000" fill="hold"/>
                                        <p:tgtEl>
                                          <p:spTgt spid="335878"/>
                                        </p:tgtEl>
                                        <p:attrNameLst>
                                          <p:attrName>ppt_h</p:attrName>
                                        </p:attrNameLst>
                                      </p:cBhvr>
                                      <p:tavLst>
                                        <p:tav tm="0">
                                          <p:val>
                                            <p:fltVal val="0"/>
                                          </p:val>
                                        </p:tav>
                                        <p:tav tm="100000">
                                          <p:val>
                                            <p:strVal val="#ppt_h"/>
                                          </p:val>
                                        </p:tav>
                                      </p:tavLst>
                                    </p:anim>
                                    <p:anim calcmode="lin" valueType="num">
                                      <p:cBhvr>
                                        <p:cTn id="46" dur="1000" fill="hold"/>
                                        <p:tgtEl>
                                          <p:spTgt spid="335878"/>
                                        </p:tgtEl>
                                        <p:attrNameLst>
                                          <p:attrName>style.rotation</p:attrName>
                                        </p:attrNameLst>
                                      </p:cBhvr>
                                      <p:tavLst>
                                        <p:tav tm="0">
                                          <p:val>
                                            <p:fltVal val="90"/>
                                          </p:val>
                                        </p:tav>
                                        <p:tav tm="100000">
                                          <p:val>
                                            <p:fltVal val="0"/>
                                          </p:val>
                                        </p:tav>
                                      </p:tavLst>
                                    </p:anim>
                                    <p:animEffect transition="in" filter="fade">
                                      <p:cBhvr>
                                        <p:cTn id="47" dur="1000"/>
                                        <p:tgtEl>
                                          <p:spTgt spid="33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r" eaLnBrk="1" hangingPunct="1"/>
            <a:r>
              <a:rPr lang="he-IL" smtClean="0"/>
              <a:t>תורת הקבוצות - פעולות בין מאורעות </a:t>
            </a:r>
            <a:endParaRPr lang="en-US" smtClean="0"/>
          </a:p>
        </p:txBody>
      </p:sp>
      <p:sp>
        <p:nvSpPr>
          <p:cNvPr id="336899" name="Rectangle 3"/>
          <p:cNvSpPr>
            <a:spLocks noGrp="1" noChangeArrowheads="1"/>
          </p:cNvSpPr>
          <p:nvPr>
            <p:ph type="body" idx="1"/>
          </p:nvPr>
        </p:nvSpPr>
        <p:spPr>
          <a:xfrm>
            <a:off x="250825" y="2017713"/>
            <a:ext cx="8704263" cy="4114800"/>
          </a:xfrm>
        </p:spPr>
        <p:txBody>
          <a:bodyPr/>
          <a:lstStyle/>
          <a:p>
            <a:pPr eaLnBrk="1" hangingPunct="1"/>
            <a:r>
              <a:rPr lang="he-IL" sz="2000" b="1" smtClean="0">
                <a:sym typeface="Symbol" pitchFamily="18" charset="2"/>
              </a:rPr>
              <a:t>איחוד מאורעות </a:t>
            </a:r>
            <a:r>
              <a:rPr lang="en-US" sz="2000" b="1" smtClean="0">
                <a:sym typeface="Symbol" pitchFamily="18" charset="2"/>
              </a:rPr>
              <a:t>A</a:t>
            </a:r>
            <a:r>
              <a:rPr lang="he-IL" sz="2000" b="1" smtClean="0">
                <a:sym typeface="Symbol" pitchFamily="18" charset="2"/>
              </a:rPr>
              <a:t> </a:t>
            </a:r>
            <a:r>
              <a:rPr lang="en-US" sz="2000" b="1" smtClean="0">
                <a:sym typeface="Symbol" pitchFamily="18" charset="2"/>
              </a:rPr>
              <a:t>B </a:t>
            </a:r>
            <a:r>
              <a:rPr lang="he-IL" sz="2000" smtClean="0">
                <a:sym typeface="Symbol" pitchFamily="18" charset="2"/>
              </a:rPr>
              <a:t> – אוסף כל המאורעות הפשוטים הכלולים ב </a:t>
            </a:r>
            <a:r>
              <a:rPr lang="en-US" sz="2000" smtClean="0">
                <a:sym typeface="Symbol" pitchFamily="18" charset="2"/>
              </a:rPr>
              <a:t>A</a:t>
            </a:r>
            <a:r>
              <a:rPr lang="he-IL" sz="2000" smtClean="0">
                <a:sym typeface="Symbol" pitchFamily="18" charset="2"/>
              </a:rPr>
              <a:t> </a:t>
            </a:r>
            <a:r>
              <a:rPr lang="he-IL" sz="2000" u="sng" smtClean="0">
                <a:sym typeface="Symbol" pitchFamily="18" charset="2"/>
              </a:rPr>
              <a:t>או</a:t>
            </a:r>
            <a:r>
              <a:rPr lang="he-IL" sz="2000" smtClean="0">
                <a:sym typeface="Symbol" pitchFamily="18" charset="2"/>
              </a:rPr>
              <a:t> ב </a:t>
            </a:r>
            <a:r>
              <a:rPr lang="en-US" sz="2000" smtClean="0">
                <a:sym typeface="Symbol" pitchFamily="18" charset="2"/>
              </a:rPr>
              <a:t>B</a:t>
            </a:r>
            <a:r>
              <a:rPr lang="he-IL" sz="2000" smtClean="0">
                <a:sym typeface="Symbol" pitchFamily="18" charset="2"/>
              </a:rPr>
              <a:t> </a:t>
            </a:r>
            <a:r>
              <a:rPr lang="he-IL" sz="2000" u="sng" smtClean="0">
                <a:sym typeface="Symbol" pitchFamily="18" charset="2"/>
              </a:rPr>
              <a:t>או</a:t>
            </a:r>
            <a:r>
              <a:rPr lang="he-IL" sz="2000" smtClean="0">
                <a:sym typeface="Symbol" pitchFamily="18" charset="2"/>
              </a:rPr>
              <a:t> בשניהם.</a:t>
            </a:r>
          </a:p>
          <a:p>
            <a:pPr lvl="1" eaLnBrk="1" hangingPunct="1"/>
            <a:r>
              <a:rPr lang="he-IL" sz="1800" smtClean="0">
                <a:sym typeface="Symbol" pitchFamily="18" charset="2"/>
              </a:rPr>
              <a:t>איחוד של מאורע והמאורע המשלים לו  הינה מאורע וודאי. </a:t>
            </a:r>
            <a:r>
              <a:rPr lang="en-US" sz="1800" smtClean="0">
                <a:sym typeface="Symbol" pitchFamily="18" charset="2"/>
              </a:rPr>
              <a:t>1</a:t>
            </a:r>
            <a:r>
              <a:rPr lang="he-IL" sz="1800" smtClean="0">
                <a:sym typeface="Symbol" pitchFamily="18" charset="2"/>
              </a:rPr>
              <a:t> = </a:t>
            </a:r>
            <a:r>
              <a:rPr lang="en-US" sz="1800" b="1" smtClean="0">
                <a:sym typeface="Symbol" pitchFamily="18" charset="2"/>
              </a:rPr>
              <a:t>A</a:t>
            </a:r>
            <a:r>
              <a:rPr lang="he-IL" sz="1800" b="1" smtClean="0">
                <a:sym typeface="Symbol" pitchFamily="18" charset="2"/>
              </a:rPr>
              <a:t> </a:t>
            </a:r>
            <a:r>
              <a:rPr lang="en-US" sz="1800" b="1" smtClean="0">
                <a:sym typeface="Symbol" pitchFamily="18" charset="2"/>
              </a:rPr>
              <a:t></a:t>
            </a:r>
            <a:r>
              <a:rPr lang="he-IL" sz="1800" b="1" smtClean="0">
                <a:sym typeface="Symbol" pitchFamily="18" charset="2"/>
              </a:rPr>
              <a:t> </a:t>
            </a:r>
            <a:r>
              <a:rPr lang="en-US" sz="1800" b="1" smtClean="0">
                <a:sym typeface="Symbol" pitchFamily="18" charset="2"/>
              </a:rPr>
              <a:t>Ā</a:t>
            </a:r>
            <a:r>
              <a:rPr lang="he-IL" sz="1800" b="1" smtClean="0">
                <a:sym typeface="Symbol" pitchFamily="18" charset="2"/>
              </a:rPr>
              <a:t>.</a:t>
            </a:r>
            <a:r>
              <a:rPr lang="he-IL" sz="1800" smtClean="0">
                <a:sym typeface="Symbol" pitchFamily="18" charset="2"/>
              </a:rPr>
              <a:t> </a:t>
            </a:r>
            <a:r>
              <a:rPr lang="en-US" sz="1600" b="1" smtClean="0">
                <a:sym typeface="Symbol" pitchFamily="18" charset="2"/>
              </a:rPr>
              <a:t>[1 – P(A) = P(Ā)] </a:t>
            </a:r>
            <a:r>
              <a:rPr lang="he-IL" sz="2400" smtClean="0">
                <a:sym typeface="Symbol" pitchFamily="18" charset="2"/>
              </a:rPr>
              <a:t>.</a:t>
            </a:r>
            <a:r>
              <a:rPr lang="en-US" sz="1800" smtClean="0">
                <a:sym typeface="Symbol" pitchFamily="18" charset="2"/>
              </a:rPr>
              <a:t> </a:t>
            </a:r>
            <a:endParaRPr lang="he-IL" sz="1800" smtClean="0">
              <a:sym typeface="Symbol" pitchFamily="18" charset="2"/>
            </a:endParaRPr>
          </a:p>
          <a:p>
            <a:pPr eaLnBrk="1" hangingPunct="1"/>
            <a:r>
              <a:rPr lang="he-IL" sz="2000" b="1" smtClean="0">
                <a:sym typeface="Symbol" pitchFamily="18" charset="2"/>
              </a:rPr>
              <a:t>חיתוך מאורעות </a:t>
            </a:r>
            <a:r>
              <a:rPr lang="en-US" sz="2000" b="1" smtClean="0">
                <a:sym typeface="Symbol" pitchFamily="18" charset="2"/>
              </a:rPr>
              <a:t>A</a:t>
            </a:r>
            <a:r>
              <a:rPr lang="he-IL" sz="2000" b="1" smtClean="0">
                <a:sym typeface="Symbol" pitchFamily="18" charset="2"/>
              </a:rPr>
              <a:t> </a:t>
            </a:r>
            <a:r>
              <a:rPr lang="en-US" sz="2000" b="1" smtClean="0">
                <a:sym typeface="Symbol" pitchFamily="18" charset="2"/>
              </a:rPr>
              <a:t></a:t>
            </a:r>
            <a:r>
              <a:rPr lang="he-IL" sz="2000" b="1" smtClean="0">
                <a:sym typeface="Symbol" pitchFamily="18" charset="2"/>
              </a:rPr>
              <a:t> </a:t>
            </a:r>
            <a:r>
              <a:rPr lang="en-US" sz="2000" b="1" smtClean="0">
                <a:sym typeface="Symbol" pitchFamily="18" charset="2"/>
              </a:rPr>
              <a:t>B</a:t>
            </a:r>
            <a:r>
              <a:rPr lang="he-IL" sz="2000" smtClean="0">
                <a:sym typeface="Symbol" pitchFamily="18" charset="2"/>
              </a:rPr>
              <a:t> – אוסף כל המאורעות הפשוטים הכלולים </a:t>
            </a:r>
            <a:r>
              <a:rPr lang="he-IL" sz="2000" u="sng" smtClean="0">
                <a:sym typeface="Symbol" pitchFamily="18" charset="2"/>
              </a:rPr>
              <a:t>הן</a:t>
            </a:r>
            <a:r>
              <a:rPr lang="he-IL" sz="2000" smtClean="0">
                <a:sym typeface="Symbol" pitchFamily="18" charset="2"/>
              </a:rPr>
              <a:t> ב </a:t>
            </a:r>
            <a:r>
              <a:rPr lang="en-US" sz="2000" smtClean="0">
                <a:sym typeface="Symbol" pitchFamily="18" charset="2"/>
              </a:rPr>
              <a:t>A</a:t>
            </a:r>
            <a:r>
              <a:rPr lang="he-IL" sz="2000" smtClean="0">
                <a:sym typeface="Symbol" pitchFamily="18" charset="2"/>
              </a:rPr>
              <a:t> </a:t>
            </a:r>
            <a:r>
              <a:rPr lang="he-IL" sz="2000" u="sng" smtClean="0">
                <a:sym typeface="Symbol" pitchFamily="18" charset="2"/>
              </a:rPr>
              <a:t>והן</a:t>
            </a:r>
            <a:r>
              <a:rPr lang="he-IL" sz="2000" smtClean="0">
                <a:sym typeface="Symbol" pitchFamily="18" charset="2"/>
              </a:rPr>
              <a:t> ב </a:t>
            </a:r>
            <a:r>
              <a:rPr lang="en-US" sz="2000" smtClean="0">
                <a:sym typeface="Symbol" pitchFamily="18" charset="2"/>
              </a:rPr>
              <a:t>B</a:t>
            </a:r>
            <a:r>
              <a:rPr lang="he-IL" sz="2000" smtClean="0">
                <a:sym typeface="Symbol" pitchFamily="18" charset="2"/>
              </a:rPr>
              <a:t>.</a:t>
            </a:r>
          </a:p>
          <a:p>
            <a:pPr lvl="1" eaLnBrk="1" hangingPunct="1"/>
            <a:r>
              <a:rPr lang="he-IL" sz="1800" smtClean="0">
                <a:sym typeface="Symbol" pitchFamily="18" charset="2"/>
              </a:rPr>
              <a:t>כאשר החיתוך בין שני מאורעות הוא מאורע ריק </a:t>
            </a:r>
            <a:r>
              <a:rPr lang="en-US" sz="1800" smtClean="0">
                <a:sym typeface="Symbol" pitchFamily="18" charset="2"/>
              </a:rPr>
              <a:t>Ø</a:t>
            </a:r>
            <a:r>
              <a:rPr lang="he-IL" sz="1800" smtClean="0">
                <a:sym typeface="Symbol" pitchFamily="18" charset="2"/>
              </a:rPr>
              <a:t> אזי המאורעות נקראים </a:t>
            </a:r>
            <a:r>
              <a:rPr lang="he-IL" sz="1800" b="1" smtClean="0">
                <a:sym typeface="Symbol" pitchFamily="18" charset="2"/>
              </a:rPr>
              <a:t>מאורעות זרים</a:t>
            </a:r>
            <a:r>
              <a:rPr lang="he-IL" sz="1800" smtClean="0">
                <a:sym typeface="Symbol" pitchFamily="18" charset="2"/>
              </a:rPr>
              <a:t>.</a:t>
            </a:r>
          </a:p>
          <a:p>
            <a:pPr lvl="1" eaLnBrk="1" hangingPunct="1"/>
            <a:r>
              <a:rPr lang="en-US" sz="1800" smtClean="0">
                <a:sym typeface="Symbol" pitchFamily="18" charset="2"/>
              </a:rPr>
              <a:t>Ø</a:t>
            </a:r>
            <a:r>
              <a:rPr lang="he-IL" sz="1800" smtClean="0">
                <a:sym typeface="Symbol" pitchFamily="18" charset="2"/>
              </a:rPr>
              <a:t> = </a:t>
            </a:r>
            <a:r>
              <a:rPr lang="en-US" sz="1800" b="1" smtClean="0">
                <a:sym typeface="Symbol" pitchFamily="18" charset="2"/>
              </a:rPr>
              <a:t>A</a:t>
            </a:r>
            <a:r>
              <a:rPr lang="he-IL" sz="1800" b="1" smtClean="0">
                <a:sym typeface="Symbol" pitchFamily="18" charset="2"/>
              </a:rPr>
              <a:t> </a:t>
            </a:r>
            <a:r>
              <a:rPr lang="en-US" sz="1800" b="1" smtClean="0">
                <a:sym typeface="Symbol" pitchFamily="18" charset="2"/>
              </a:rPr>
              <a:t></a:t>
            </a:r>
            <a:r>
              <a:rPr lang="he-IL" sz="1800" b="1" smtClean="0">
                <a:sym typeface="Symbol" pitchFamily="18" charset="2"/>
              </a:rPr>
              <a:t> </a:t>
            </a:r>
            <a:r>
              <a:rPr lang="en-US" sz="1800" b="1" smtClean="0">
                <a:sym typeface="Symbol" pitchFamily="18" charset="2"/>
              </a:rPr>
              <a:t>Ā</a:t>
            </a:r>
            <a:r>
              <a:rPr lang="he-IL" sz="1800" smtClean="0">
                <a:sym typeface="Symbol" pitchFamily="18" charset="2"/>
              </a:rPr>
              <a:t> כלומר מאורע והמאורע המשלים לו הינם מאורעות זרים.</a:t>
            </a:r>
          </a:p>
          <a:p>
            <a:pPr eaLnBrk="1" hangingPunct="1"/>
            <a:r>
              <a:rPr lang="he-IL" sz="2000" smtClean="0">
                <a:sym typeface="Symbol" pitchFamily="18" charset="2"/>
              </a:rPr>
              <a:t>דוגמא: מרחב מדגם קובייה (1-6). </a:t>
            </a:r>
            <a:r>
              <a:rPr lang="en-US" sz="2000" smtClean="0">
                <a:sym typeface="Symbol" pitchFamily="18" charset="2"/>
              </a:rPr>
              <a:t>A</a:t>
            </a:r>
            <a:r>
              <a:rPr lang="he-IL" sz="2000" smtClean="0">
                <a:sym typeface="Symbol" pitchFamily="18" charset="2"/>
              </a:rPr>
              <a:t> מספרים זוגיים, </a:t>
            </a:r>
            <a:r>
              <a:rPr lang="en-US" sz="2000" smtClean="0">
                <a:sym typeface="Symbol" pitchFamily="18" charset="2"/>
              </a:rPr>
              <a:t>B</a:t>
            </a:r>
            <a:r>
              <a:rPr lang="he-IL" sz="2000" smtClean="0">
                <a:sym typeface="Symbol" pitchFamily="18" charset="2"/>
              </a:rPr>
              <a:t> מספרים הגדולים מ 4.</a:t>
            </a:r>
            <a:endParaRPr lang="en-US" sz="2000" smtClean="0">
              <a:sym typeface="Symbol" pitchFamily="18" charset="2"/>
            </a:endParaRPr>
          </a:p>
          <a:p>
            <a:pPr lvl="1" eaLnBrk="1" hangingPunct="1"/>
            <a:endParaRPr lang="en-US" sz="1800" smtClean="0">
              <a:sym typeface="Symbol" pitchFamily="18" charset="2"/>
            </a:endParaRPr>
          </a:p>
          <a:p>
            <a:pPr eaLnBrk="1" hangingPunct="1"/>
            <a:endParaRPr lang="en-US" sz="2000" smtClean="0">
              <a:sym typeface="Symbol" pitchFamily="18" charset="2"/>
            </a:endParaRPr>
          </a:p>
        </p:txBody>
      </p:sp>
      <p:sp>
        <p:nvSpPr>
          <p:cNvPr id="336900" name="Rectangle 4"/>
          <p:cNvSpPr>
            <a:spLocks noChangeArrowheads="1"/>
          </p:cNvSpPr>
          <p:nvPr/>
        </p:nvSpPr>
        <p:spPr bwMode="auto">
          <a:xfrm>
            <a:off x="4706938" y="5826125"/>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336901" name="Rectangle 5"/>
          <p:cNvSpPr>
            <a:spLocks noChangeArrowheads="1"/>
          </p:cNvSpPr>
          <p:nvPr/>
        </p:nvSpPr>
        <p:spPr bwMode="auto">
          <a:xfrm>
            <a:off x="4706938" y="5461000"/>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336902" name="Rectangle 6"/>
          <p:cNvSpPr>
            <a:spLocks noChangeArrowheads="1"/>
          </p:cNvSpPr>
          <p:nvPr/>
        </p:nvSpPr>
        <p:spPr bwMode="auto">
          <a:xfrm>
            <a:off x="4706938" y="5095875"/>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sp>
        <p:nvSpPr>
          <p:cNvPr id="336903" name="Rectangle 7"/>
          <p:cNvSpPr>
            <a:spLocks noChangeArrowheads="1"/>
          </p:cNvSpPr>
          <p:nvPr/>
        </p:nvSpPr>
        <p:spPr bwMode="auto">
          <a:xfrm>
            <a:off x="4706938" y="4730750"/>
            <a:ext cx="1219200" cy="36512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sym typeface="Symbol" pitchFamily="18" charset="2"/>
              </a:rPr>
              <a:t>1, 3, 5,</a:t>
            </a:r>
            <a:endParaRPr lang="en-US" sz="1800">
              <a:latin typeface="Times New Roman" pitchFamily="18" charset="0"/>
              <a:sym typeface="Symbol" pitchFamily="18" charset="2"/>
            </a:endParaRPr>
          </a:p>
        </p:txBody>
      </p:sp>
      <p:grpSp>
        <p:nvGrpSpPr>
          <p:cNvPr id="2" name="Group 8"/>
          <p:cNvGrpSpPr>
            <a:grpSpLocks/>
          </p:cNvGrpSpPr>
          <p:nvPr/>
        </p:nvGrpSpPr>
        <p:grpSpPr bwMode="auto">
          <a:xfrm>
            <a:off x="7145338" y="4730750"/>
            <a:ext cx="1219200" cy="1460500"/>
            <a:chOff x="4501" y="2980"/>
            <a:chExt cx="768" cy="920"/>
          </a:xfrm>
        </p:grpSpPr>
        <p:sp>
          <p:nvSpPr>
            <p:cNvPr id="189483" name="Rectangle 9"/>
            <p:cNvSpPr>
              <a:spLocks noChangeArrowheads="1"/>
            </p:cNvSpPr>
            <p:nvPr/>
          </p:nvSpPr>
          <p:spPr bwMode="auto">
            <a:xfrm>
              <a:off x="4501" y="367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89484" name="Rectangle 10"/>
            <p:cNvSpPr>
              <a:spLocks noChangeArrowheads="1"/>
            </p:cNvSpPr>
            <p:nvPr/>
          </p:nvSpPr>
          <p:spPr bwMode="auto">
            <a:xfrm>
              <a:off x="4501" y="344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89485" name="Rectangle 11"/>
            <p:cNvSpPr>
              <a:spLocks noChangeArrowheads="1"/>
            </p:cNvSpPr>
            <p:nvPr/>
          </p:nvSpPr>
          <p:spPr bwMode="auto">
            <a:xfrm>
              <a:off x="4501" y="321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sp>
          <p:nvSpPr>
            <p:cNvPr id="189486" name="Rectangle 12"/>
            <p:cNvSpPr>
              <a:spLocks noChangeArrowheads="1"/>
            </p:cNvSpPr>
            <p:nvPr/>
          </p:nvSpPr>
          <p:spPr bwMode="auto">
            <a:xfrm>
              <a:off x="4501" y="298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2, 4, 6,</a:t>
              </a:r>
              <a:endParaRPr lang="en-US" sz="1800">
                <a:latin typeface="Times New Roman" pitchFamily="18" charset="0"/>
              </a:endParaRPr>
            </a:p>
          </p:txBody>
        </p:sp>
      </p:grpSp>
      <p:grpSp>
        <p:nvGrpSpPr>
          <p:cNvPr id="3" name="Group 13"/>
          <p:cNvGrpSpPr>
            <a:grpSpLocks/>
          </p:cNvGrpSpPr>
          <p:nvPr/>
        </p:nvGrpSpPr>
        <p:grpSpPr bwMode="auto">
          <a:xfrm>
            <a:off x="5926138" y="4730750"/>
            <a:ext cx="1219200" cy="1460500"/>
            <a:chOff x="3733" y="2980"/>
            <a:chExt cx="768" cy="920"/>
          </a:xfrm>
        </p:grpSpPr>
        <p:sp>
          <p:nvSpPr>
            <p:cNvPr id="189479" name="Rectangle 14"/>
            <p:cNvSpPr>
              <a:spLocks noChangeArrowheads="1"/>
            </p:cNvSpPr>
            <p:nvPr/>
          </p:nvSpPr>
          <p:spPr bwMode="auto">
            <a:xfrm>
              <a:off x="3733" y="367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89480" name="Rectangle 15"/>
            <p:cNvSpPr>
              <a:spLocks noChangeArrowheads="1"/>
            </p:cNvSpPr>
            <p:nvPr/>
          </p:nvSpPr>
          <p:spPr bwMode="auto">
            <a:xfrm>
              <a:off x="3733" y="344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89481" name="Rectangle 16"/>
            <p:cNvSpPr>
              <a:spLocks noChangeArrowheads="1"/>
            </p:cNvSpPr>
            <p:nvPr/>
          </p:nvSpPr>
          <p:spPr bwMode="auto">
            <a:xfrm>
              <a:off x="3733" y="321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sp>
          <p:nvSpPr>
            <p:cNvPr id="189482" name="Rectangle 17"/>
            <p:cNvSpPr>
              <a:spLocks noChangeArrowheads="1"/>
            </p:cNvSpPr>
            <p:nvPr/>
          </p:nvSpPr>
          <p:spPr bwMode="auto">
            <a:xfrm>
              <a:off x="3733" y="298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5, 6,</a:t>
              </a:r>
              <a:endParaRPr lang="en-US" sz="1800">
                <a:latin typeface="Times New Roman" pitchFamily="18" charset="0"/>
              </a:endParaRPr>
            </a:p>
          </p:txBody>
        </p:sp>
      </p:grpSp>
      <p:grpSp>
        <p:nvGrpSpPr>
          <p:cNvPr id="4" name="Group 18"/>
          <p:cNvGrpSpPr>
            <a:grpSpLocks/>
          </p:cNvGrpSpPr>
          <p:nvPr/>
        </p:nvGrpSpPr>
        <p:grpSpPr bwMode="auto">
          <a:xfrm>
            <a:off x="3487738" y="4730750"/>
            <a:ext cx="1219200" cy="1460500"/>
            <a:chOff x="2197" y="2980"/>
            <a:chExt cx="768" cy="920"/>
          </a:xfrm>
        </p:grpSpPr>
        <p:sp>
          <p:nvSpPr>
            <p:cNvPr id="189475" name="Rectangle 19"/>
            <p:cNvSpPr>
              <a:spLocks noChangeArrowheads="1"/>
            </p:cNvSpPr>
            <p:nvPr/>
          </p:nvSpPr>
          <p:spPr bwMode="auto">
            <a:xfrm>
              <a:off x="2197" y="367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a:t>
              </a:r>
              <a:r>
                <a:rPr lang="he-IL" sz="1800">
                  <a:latin typeface="Times New Roman" pitchFamily="18" charset="0"/>
                  <a:sym typeface="Symbol" pitchFamily="18" charset="2"/>
                </a:rPr>
                <a:t> </a:t>
              </a:r>
              <a:r>
                <a:rPr lang="en-US" sz="1800">
                  <a:latin typeface="Times New Roman" pitchFamily="18" charset="0"/>
                  <a:sym typeface="Symbol" pitchFamily="18" charset="2"/>
                </a:rPr>
                <a:t>Ā</a:t>
              </a:r>
            </a:p>
          </p:txBody>
        </p:sp>
        <p:sp>
          <p:nvSpPr>
            <p:cNvPr id="189476" name="Rectangle 20"/>
            <p:cNvSpPr>
              <a:spLocks noChangeArrowheads="1"/>
            </p:cNvSpPr>
            <p:nvPr/>
          </p:nvSpPr>
          <p:spPr bwMode="auto">
            <a:xfrm>
              <a:off x="2197" y="344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Ā </a:t>
              </a:r>
              <a:endParaRPr lang="en-US" sz="1800">
                <a:latin typeface="Times New Roman" pitchFamily="18" charset="0"/>
              </a:endParaRPr>
            </a:p>
          </p:txBody>
        </p:sp>
        <p:sp>
          <p:nvSpPr>
            <p:cNvPr id="189477" name="Rectangle 21"/>
            <p:cNvSpPr>
              <a:spLocks noChangeArrowheads="1"/>
            </p:cNvSpPr>
            <p:nvPr/>
          </p:nvSpPr>
          <p:spPr bwMode="auto">
            <a:xfrm>
              <a:off x="2197" y="321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a:t>
              </a:r>
              <a:r>
                <a:rPr lang="he-IL" sz="1800">
                  <a:latin typeface="Times New Roman" pitchFamily="18" charset="0"/>
                  <a:sym typeface="Symbol" pitchFamily="18" charset="2"/>
                </a:rPr>
                <a:t> </a:t>
              </a:r>
              <a:r>
                <a:rPr lang="en-US" sz="1800">
                  <a:latin typeface="Times New Roman" pitchFamily="18" charset="0"/>
                  <a:sym typeface="Symbol" pitchFamily="18" charset="2"/>
                </a:rPr>
                <a:t>B</a:t>
              </a:r>
            </a:p>
          </p:txBody>
        </p:sp>
        <p:sp>
          <p:nvSpPr>
            <p:cNvPr id="189478" name="Rectangle 22"/>
            <p:cNvSpPr>
              <a:spLocks noChangeArrowheads="1"/>
            </p:cNvSpPr>
            <p:nvPr/>
          </p:nvSpPr>
          <p:spPr bwMode="auto">
            <a:xfrm>
              <a:off x="2197" y="2980"/>
              <a:ext cx="768" cy="230"/>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en-US" sz="1800">
                  <a:latin typeface="Times New Roman" pitchFamily="18" charset="0"/>
                  <a:sym typeface="Symbol" pitchFamily="18" charset="2"/>
                </a:rPr>
                <a:t>A</a:t>
              </a:r>
              <a:r>
                <a:rPr lang="he-IL" sz="1800">
                  <a:latin typeface="Times New Roman" pitchFamily="18" charset="0"/>
                  <a:sym typeface="Symbol" pitchFamily="18" charset="2"/>
                </a:rPr>
                <a:t> </a:t>
              </a:r>
              <a:r>
                <a:rPr lang="en-US" sz="1800">
                  <a:latin typeface="Times New Roman" pitchFamily="18" charset="0"/>
                  <a:sym typeface="Symbol" pitchFamily="18" charset="2"/>
                </a:rPr>
                <a:t>B </a:t>
              </a:r>
            </a:p>
          </p:txBody>
        </p:sp>
      </p:grpSp>
      <p:grpSp>
        <p:nvGrpSpPr>
          <p:cNvPr id="5" name="Group 23"/>
          <p:cNvGrpSpPr>
            <a:grpSpLocks/>
          </p:cNvGrpSpPr>
          <p:nvPr/>
        </p:nvGrpSpPr>
        <p:grpSpPr bwMode="auto">
          <a:xfrm>
            <a:off x="827088" y="4730750"/>
            <a:ext cx="2660650" cy="1460500"/>
            <a:chOff x="521" y="2980"/>
            <a:chExt cx="1676" cy="920"/>
          </a:xfrm>
        </p:grpSpPr>
        <p:sp>
          <p:nvSpPr>
            <p:cNvPr id="189471" name="Rectangle 24"/>
            <p:cNvSpPr>
              <a:spLocks noChangeArrowheads="1"/>
            </p:cNvSpPr>
            <p:nvPr/>
          </p:nvSpPr>
          <p:spPr bwMode="auto">
            <a:xfrm>
              <a:off x="521" y="367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sym typeface="Symbol" pitchFamily="18" charset="2"/>
                </a:rPr>
                <a:t>(Ø)</a:t>
              </a:r>
            </a:p>
          </p:txBody>
        </p:sp>
        <p:sp>
          <p:nvSpPr>
            <p:cNvPr id="189472" name="Rectangle 25"/>
            <p:cNvSpPr>
              <a:spLocks noChangeArrowheads="1"/>
            </p:cNvSpPr>
            <p:nvPr/>
          </p:nvSpPr>
          <p:spPr bwMode="auto">
            <a:xfrm>
              <a:off x="521" y="344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1, 2, 3, 4, 5, 6, (</a:t>
              </a:r>
              <a:r>
                <a:rPr lang="en-US" sz="1800">
                  <a:latin typeface="Times New Roman" pitchFamily="18" charset="0"/>
                  <a:sym typeface="Symbol" pitchFamily="18" charset="2"/>
                </a:rPr>
                <a:t></a:t>
              </a:r>
              <a:r>
                <a:rPr lang="he-IL" sz="1800">
                  <a:latin typeface="Times New Roman" pitchFamily="18" charset="0"/>
                  <a:sym typeface="Symbol" pitchFamily="18" charset="2"/>
                </a:rPr>
                <a:t>)</a:t>
              </a:r>
              <a:endParaRPr lang="en-US" sz="1800">
                <a:latin typeface="Times New Roman" pitchFamily="18" charset="0"/>
                <a:sym typeface="Symbol" pitchFamily="18" charset="2"/>
              </a:endParaRPr>
            </a:p>
          </p:txBody>
        </p:sp>
        <p:sp>
          <p:nvSpPr>
            <p:cNvPr id="189473" name="Rectangle 26"/>
            <p:cNvSpPr>
              <a:spLocks noChangeArrowheads="1"/>
            </p:cNvSpPr>
            <p:nvPr/>
          </p:nvSpPr>
          <p:spPr bwMode="auto">
            <a:xfrm>
              <a:off x="521" y="321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6,</a:t>
              </a:r>
              <a:endParaRPr lang="en-US" sz="1800">
                <a:latin typeface="Times New Roman" pitchFamily="18" charset="0"/>
              </a:endParaRPr>
            </a:p>
          </p:txBody>
        </p:sp>
        <p:sp>
          <p:nvSpPr>
            <p:cNvPr id="189474" name="Rectangle 27"/>
            <p:cNvSpPr>
              <a:spLocks noChangeArrowheads="1"/>
            </p:cNvSpPr>
            <p:nvPr/>
          </p:nvSpPr>
          <p:spPr bwMode="auto">
            <a:xfrm>
              <a:off x="521" y="298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2, 4, 5, 6,</a:t>
              </a:r>
              <a:endParaRPr lang="en-US" sz="1800">
                <a:latin typeface="Times New Roman" pitchFamily="18" charset="0"/>
              </a:endParaRPr>
            </a:p>
          </p:txBody>
        </p:sp>
      </p:grpSp>
      <p:grpSp>
        <p:nvGrpSpPr>
          <p:cNvPr id="6" name="Group 28"/>
          <p:cNvGrpSpPr>
            <a:grpSpLocks/>
          </p:cNvGrpSpPr>
          <p:nvPr/>
        </p:nvGrpSpPr>
        <p:grpSpPr bwMode="auto">
          <a:xfrm>
            <a:off x="827088" y="4365625"/>
            <a:ext cx="7537450" cy="365125"/>
            <a:chOff x="521" y="2750"/>
            <a:chExt cx="4748" cy="230"/>
          </a:xfrm>
        </p:grpSpPr>
        <p:sp>
          <p:nvSpPr>
            <p:cNvPr id="189466" name="Rectangle 29"/>
            <p:cNvSpPr>
              <a:spLocks noChangeArrowheads="1"/>
            </p:cNvSpPr>
            <p:nvPr/>
          </p:nvSpPr>
          <p:spPr bwMode="auto">
            <a:xfrm>
              <a:off x="2965"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sym typeface="Symbol" pitchFamily="18" charset="2"/>
                </a:rPr>
                <a:t>Ā</a:t>
              </a:r>
            </a:p>
          </p:txBody>
        </p:sp>
        <p:sp>
          <p:nvSpPr>
            <p:cNvPr id="189467" name="Rectangle 30"/>
            <p:cNvSpPr>
              <a:spLocks noChangeArrowheads="1"/>
            </p:cNvSpPr>
            <p:nvPr/>
          </p:nvSpPr>
          <p:spPr bwMode="auto">
            <a:xfrm>
              <a:off x="4501"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A</a:t>
              </a:r>
            </a:p>
          </p:txBody>
        </p:sp>
        <p:sp>
          <p:nvSpPr>
            <p:cNvPr id="189468" name="Rectangle 31"/>
            <p:cNvSpPr>
              <a:spLocks noChangeArrowheads="1"/>
            </p:cNvSpPr>
            <p:nvPr/>
          </p:nvSpPr>
          <p:spPr bwMode="auto">
            <a:xfrm>
              <a:off x="3733"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B</a:t>
              </a:r>
            </a:p>
          </p:txBody>
        </p:sp>
        <p:sp>
          <p:nvSpPr>
            <p:cNvPr id="189469" name="Rectangle 32"/>
            <p:cNvSpPr>
              <a:spLocks noChangeArrowheads="1"/>
            </p:cNvSpPr>
            <p:nvPr/>
          </p:nvSpPr>
          <p:spPr bwMode="auto">
            <a:xfrm>
              <a:off x="2197" y="2750"/>
              <a:ext cx="768"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פעולה</a:t>
              </a:r>
              <a:endParaRPr lang="en-US" sz="1800">
                <a:latin typeface="Times New Roman" pitchFamily="18" charset="0"/>
              </a:endParaRPr>
            </a:p>
          </p:txBody>
        </p:sp>
        <p:sp>
          <p:nvSpPr>
            <p:cNvPr id="189470" name="Rectangle 33"/>
            <p:cNvSpPr>
              <a:spLocks noChangeArrowheads="1"/>
            </p:cNvSpPr>
            <p:nvPr/>
          </p:nvSpPr>
          <p:spPr bwMode="auto">
            <a:xfrm>
              <a:off x="521" y="2750"/>
              <a:ext cx="1676"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תוצאה</a:t>
              </a:r>
              <a:endParaRPr lang="en-US" sz="1800">
                <a:latin typeface="Times New Roman" pitchFamily="18" charset="0"/>
              </a:endParaRPr>
            </a:p>
          </p:txBody>
        </p:sp>
      </p:grpSp>
      <p:sp>
        <p:nvSpPr>
          <p:cNvPr id="189453" name="Line 34"/>
          <p:cNvSpPr>
            <a:spLocks noChangeShapeType="1"/>
          </p:cNvSpPr>
          <p:nvPr/>
        </p:nvSpPr>
        <p:spPr bwMode="auto">
          <a:xfrm>
            <a:off x="827088" y="4365625"/>
            <a:ext cx="7537450" cy="0"/>
          </a:xfrm>
          <a:prstGeom prst="line">
            <a:avLst/>
          </a:prstGeom>
          <a:noFill/>
          <a:ln w="28575" cap="sq">
            <a:solidFill>
              <a:schemeClr val="tx1"/>
            </a:solidFill>
            <a:miter lim="800000"/>
            <a:headEnd/>
            <a:tailEnd/>
          </a:ln>
        </p:spPr>
        <p:txBody>
          <a:bodyPr wrap="none"/>
          <a:lstStyle/>
          <a:p>
            <a:endParaRPr lang="he-IL"/>
          </a:p>
        </p:txBody>
      </p:sp>
      <p:sp>
        <p:nvSpPr>
          <p:cNvPr id="189454" name="Line 35"/>
          <p:cNvSpPr>
            <a:spLocks noChangeShapeType="1"/>
          </p:cNvSpPr>
          <p:nvPr/>
        </p:nvSpPr>
        <p:spPr bwMode="auto">
          <a:xfrm>
            <a:off x="827088" y="4730750"/>
            <a:ext cx="7537450" cy="0"/>
          </a:xfrm>
          <a:prstGeom prst="line">
            <a:avLst/>
          </a:prstGeom>
          <a:noFill/>
          <a:ln w="12700">
            <a:solidFill>
              <a:schemeClr val="tx1"/>
            </a:solidFill>
            <a:miter lim="800000"/>
            <a:headEnd/>
            <a:tailEnd/>
          </a:ln>
        </p:spPr>
        <p:txBody>
          <a:bodyPr wrap="none"/>
          <a:lstStyle/>
          <a:p>
            <a:endParaRPr lang="he-IL"/>
          </a:p>
        </p:txBody>
      </p:sp>
      <p:sp>
        <p:nvSpPr>
          <p:cNvPr id="189455" name="Line 36"/>
          <p:cNvSpPr>
            <a:spLocks noChangeShapeType="1"/>
          </p:cNvSpPr>
          <p:nvPr/>
        </p:nvSpPr>
        <p:spPr bwMode="auto">
          <a:xfrm>
            <a:off x="827088" y="5095875"/>
            <a:ext cx="7537450" cy="0"/>
          </a:xfrm>
          <a:prstGeom prst="line">
            <a:avLst/>
          </a:prstGeom>
          <a:noFill/>
          <a:ln w="12700">
            <a:solidFill>
              <a:schemeClr val="tx1"/>
            </a:solidFill>
            <a:miter lim="800000"/>
            <a:headEnd/>
            <a:tailEnd/>
          </a:ln>
        </p:spPr>
        <p:txBody>
          <a:bodyPr wrap="none"/>
          <a:lstStyle/>
          <a:p>
            <a:endParaRPr lang="he-IL"/>
          </a:p>
        </p:txBody>
      </p:sp>
      <p:sp>
        <p:nvSpPr>
          <p:cNvPr id="189456" name="Line 37"/>
          <p:cNvSpPr>
            <a:spLocks noChangeShapeType="1"/>
          </p:cNvSpPr>
          <p:nvPr/>
        </p:nvSpPr>
        <p:spPr bwMode="auto">
          <a:xfrm>
            <a:off x="827088" y="5461000"/>
            <a:ext cx="7537450" cy="0"/>
          </a:xfrm>
          <a:prstGeom prst="line">
            <a:avLst/>
          </a:prstGeom>
          <a:noFill/>
          <a:ln w="12700">
            <a:solidFill>
              <a:schemeClr val="tx1"/>
            </a:solidFill>
            <a:miter lim="800000"/>
            <a:headEnd/>
            <a:tailEnd/>
          </a:ln>
        </p:spPr>
        <p:txBody>
          <a:bodyPr wrap="none"/>
          <a:lstStyle/>
          <a:p>
            <a:endParaRPr lang="he-IL"/>
          </a:p>
        </p:txBody>
      </p:sp>
      <p:sp>
        <p:nvSpPr>
          <p:cNvPr id="189457" name="Line 38"/>
          <p:cNvSpPr>
            <a:spLocks noChangeShapeType="1"/>
          </p:cNvSpPr>
          <p:nvPr/>
        </p:nvSpPr>
        <p:spPr bwMode="auto">
          <a:xfrm>
            <a:off x="827088" y="5826125"/>
            <a:ext cx="7537450" cy="0"/>
          </a:xfrm>
          <a:prstGeom prst="line">
            <a:avLst/>
          </a:prstGeom>
          <a:noFill/>
          <a:ln w="12700">
            <a:solidFill>
              <a:schemeClr val="tx1"/>
            </a:solidFill>
            <a:miter lim="800000"/>
            <a:headEnd/>
            <a:tailEnd/>
          </a:ln>
        </p:spPr>
        <p:txBody>
          <a:bodyPr wrap="none"/>
          <a:lstStyle/>
          <a:p>
            <a:endParaRPr lang="he-IL"/>
          </a:p>
        </p:txBody>
      </p:sp>
      <p:sp>
        <p:nvSpPr>
          <p:cNvPr id="189458" name="Line 39"/>
          <p:cNvSpPr>
            <a:spLocks noChangeShapeType="1"/>
          </p:cNvSpPr>
          <p:nvPr/>
        </p:nvSpPr>
        <p:spPr bwMode="auto">
          <a:xfrm>
            <a:off x="827088" y="6191250"/>
            <a:ext cx="7537450" cy="0"/>
          </a:xfrm>
          <a:prstGeom prst="line">
            <a:avLst/>
          </a:prstGeom>
          <a:noFill/>
          <a:ln w="28575" cap="sq">
            <a:solidFill>
              <a:schemeClr val="tx1"/>
            </a:solidFill>
            <a:miter lim="800000"/>
            <a:headEnd/>
            <a:tailEnd/>
          </a:ln>
        </p:spPr>
        <p:txBody>
          <a:bodyPr wrap="none"/>
          <a:lstStyle/>
          <a:p>
            <a:endParaRPr lang="he-IL"/>
          </a:p>
        </p:txBody>
      </p:sp>
      <p:sp>
        <p:nvSpPr>
          <p:cNvPr id="189459" name="Line 40"/>
          <p:cNvSpPr>
            <a:spLocks noChangeShapeType="1"/>
          </p:cNvSpPr>
          <p:nvPr/>
        </p:nvSpPr>
        <p:spPr bwMode="auto">
          <a:xfrm>
            <a:off x="827088" y="4365625"/>
            <a:ext cx="0" cy="1825625"/>
          </a:xfrm>
          <a:prstGeom prst="line">
            <a:avLst/>
          </a:prstGeom>
          <a:noFill/>
          <a:ln w="28575" cap="sq">
            <a:solidFill>
              <a:schemeClr val="tx1"/>
            </a:solidFill>
            <a:miter lim="800000"/>
            <a:headEnd/>
            <a:tailEnd/>
          </a:ln>
        </p:spPr>
        <p:txBody>
          <a:bodyPr wrap="none"/>
          <a:lstStyle/>
          <a:p>
            <a:endParaRPr lang="he-IL"/>
          </a:p>
        </p:txBody>
      </p:sp>
      <p:sp>
        <p:nvSpPr>
          <p:cNvPr id="189460" name="Line 41"/>
          <p:cNvSpPr>
            <a:spLocks noChangeShapeType="1"/>
          </p:cNvSpPr>
          <p:nvPr/>
        </p:nvSpPr>
        <p:spPr bwMode="auto">
          <a:xfrm>
            <a:off x="3487738" y="4365625"/>
            <a:ext cx="0" cy="1825625"/>
          </a:xfrm>
          <a:prstGeom prst="line">
            <a:avLst/>
          </a:prstGeom>
          <a:noFill/>
          <a:ln w="12700">
            <a:solidFill>
              <a:schemeClr val="tx1"/>
            </a:solidFill>
            <a:miter lim="800000"/>
            <a:headEnd/>
            <a:tailEnd/>
          </a:ln>
        </p:spPr>
        <p:txBody>
          <a:bodyPr wrap="none"/>
          <a:lstStyle/>
          <a:p>
            <a:endParaRPr lang="he-IL"/>
          </a:p>
        </p:txBody>
      </p:sp>
      <p:sp>
        <p:nvSpPr>
          <p:cNvPr id="189461" name="Line 42"/>
          <p:cNvSpPr>
            <a:spLocks noChangeShapeType="1"/>
          </p:cNvSpPr>
          <p:nvPr/>
        </p:nvSpPr>
        <p:spPr bwMode="auto">
          <a:xfrm>
            <a:off x="5926138" y="4365625"/>
            <a:ext cx="0" cy="1825625"/>
          </a:xfrm>
          <a:prstGeom prst="line">
            <a:avLst/>
          </a:prstGeom>
          <a:noFill/>
          <a:ln w="12700">
            <a:solidFill>
              <a:schemeClr val="tx1"/>
            </a:solidFill>
            <a:miter lim="800000"/>
            <a:headEnd/>
            <a:tailEnd/>
          </a:ln>
        </p:spPr>
        <p:txBody>
          <a:bodyPr wrap="none"/>
          <a:lstStyle/>
          <a:p>
            <a:endParaRPr lang="he-IL"/>
          </a:p>
        </p:txBody>
      </p:sp>
      <p:sp>
        <p:nvSpPr>
          <p:cNvPr id="189462" name="Line 43"/>
          <p:cNvSpPr>
            <a:spLocks noChangeShapeType="1"/>
          </p:cNvSpPr>
          <p:nvPr/>
        </p:nvSpPr>
        <p:spPr bwMode="auto">
          <a:xfrm>
            <a:off x="7145338" y="4365625"/>
            <a:ext cx="0" cy="1825625"/>
          </a:xfrm>
          <a:prstGeom prst="line">
            <a:avLst/>
          </a:prstGeom>
          <a:noFill/>
          <a:ln w="12700">
            <a:solidFill>
              <a:schemeClr val="tx1"/>
            </a:solidFill>
            <a:miter lim="800000"/>
            <a:headEnd/>
            <a:tailEnd/>
          </a:ln>
        </p:spPr>
        <p:txBody>
          <a:bodyPr wrap="none"/>
          <a:lstStyle/>
          <a:p>
            <a:endParaRPr lang="he-IL"/>
          </a:p>
        </p:txBody>
      </p:sp>
      <p:sp>
        <p:nvSpPr>
          <p:cNvPr id="189463" name="Line 44"/>
          <p:cNvSpPr>
            <a:spLocks noChangeShapeType="1"/>
          </p:cNvSpPr>
          <p:nvPr/>
        </p:nvSpPr>
        <p:spPr bwMode="auto">
          <a:xfrm>
            <a:off x="8364538" y="4365625"/>
            <a:ext cx="0" cy="1825625"/>
          </a:xfrm>
          <a:prstGeom prst="line">
            <a:avLst/>
          </a:prstGeom>
          <a:noFill/>
          <a:ln w="28575" cap="sq">
            <a:solidFill>
              <a:schemeClr val="tx1"/>
            </a:solidFill>
            <a:miter lim="800000"/>
            <a:headEnd/>
            <a:tailEnd/>
          </a:ln>
        </p:spPr>
        <p:txBody>
          <a:bodyPr wrap="none"/>
          <a:lstStyle/>
          <a:p>
            <a:endParaRPr lang="he-IL"/>
          </a:p>
        </p:txBody>
      </p:sp>
      <p:sp>
        <p:nvSpPr>
          <p:cNvPr id="189464" name="Line 45"/>
          <p:cNvSpPr>
            <a:spLocks noChangeShapeType="1"/>
          </p:cNvSpPr>
          <p:nvPr/>
        </p:nvSpPr>
        <p:spPr bwMode="auto">
          <a:xfrm>
            <a:off x="4706938" y="4365625"/>
            <a:ext cx="0" cy="1825625"/>
          </a:xfrm>
          <a:prstGeom prst="line">
            <a:avLst/>
          </a:prstGeom>
          <a:noFill/>
          <a:ln w="12700">
            <a:solidFill>
              <a:schemeClr val="tx1"/>
            </a:solidFill>
            <a:miter lim="800000"/>
            <a:headEnd/>
            <a:tailEnd/>
          </a:ln>
        </p:spPr>
        <p:txBody>
          <a:bodyPr wrap="none"/>
          <a:lstStyle/>
          <a:p>
            <a:endParaRPr lang="he-IL"/>
          </a:p>
        </p:txBody>
      </p:sp>
      <p:sp>
        <p:nvSpPr>
          <p:cNvPr id="336942" name="AutoShape 46">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fade">
                                      <p:cBhvr>
                                        <p:cTn id="7" dur="2000"/>
                                        <p:tgtEl>
                                          <p:spTgt spid="3368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6899">
                                            <p:txEl>
                                              <p:pRg st="1" end="1"/>
                                            </p:txEl>
                                          </p:spTgt>
                                        </p:tgtEl>
                                        <p:attrNameLst>
                                          <p:attrName>style.visibility</p:attrName>
                                        </p:attrNameLst>
                                      </p:cBhvr>
                                      <p:to>
                                        <p:strVal val="visible"/>
                                      </p:to>
                                    </p:set>
                                    <p:animEffect transition="in" filter="fade">
                                      <p:cBhvr>
                                        <p:cTn id="10" dur="2000"/>
                                        <p:tgtEl>
                                          <p:spTgt spid="3368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6899">
                                            <p:txEl>
                                              <p:pRg st="2" end="2"/>
                                            </p:txEl>
                                          </p:spTgt>
                                        </p:tgtEl>
                                        <p:attrNameLst>
                                          <p:attrName>style.visibility</p:attrName>
                                        </p:attrNameLst>
                                      </p:cBhvr>
                                      <p:to>
                                        <p:strVal val="visible"/>
                                      </p:to>
                                    </p:set>
                                    <p:animEffect transition="in" filter="fade">
                                      <p:cBhvr>
                                        <p:cTn id="13" dur="2000"/>
                                        <p:tgtEl>
                                          <p:spTgt spid="3368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6899">
                                            <p:txEl>
                                              <p:pRg st="3" end="3"/>
                                            </p:txEl>
                                          </p:spTgt>
                                        </p:tgtEl>
                                        <p:attrNameLst>
                                          <p:attrName>style.visibility</p:attrName>
                                        </p:attrNameLst>
                                      </p:cBhvr>
                                      <p:to>
                                        <p:strVal val="visible"/>
                                      </p:to>
                                    </p:set>
                                    <p:animEffect transition="in" filter="fade">
                                      <p:cBhvr>
                                        <p:cTn id="16" dur="2000"/>
                                        <p:tgtEl>
                                          <p:spTgt spid="3368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6899">
                                            <p:txEl>
                                              <p:pRg st="4" end="4"/>
                                            </p:txEl>
                                          </p:spTgt>
                                        </p:tgtEl>
                                        <p:attrNameLst>
                                          <p:attrName>style.visibility</p:attrName>
                                        </p:attrNameLst>
                                      </p:cBhvr>
                                      <p:to>
                                        <p:strVal val="visible"/>
                                      </p:to>
                                    </p:set>
                                    <p:animEffect transition="in" filter="fade">
                                      <p:cBhvr>
                                        <p:cTn id="19" dur="2000"/>
                                        <p:tgtEl>
                                          <p:spTgt spid="3368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6899">
                                            <p:txEl>
                                              <p:pRg st="5" end="5"/>
                                            </p:txEl>
                                          </p:spTgt>
                                        </p:tgtEl>
                                        <p:attrNameLst>
                                          <p:attrName>style.visibility</p:attrName>
                                        </p:attrNameLst>
                                      </p:cBhvr>
                                      <p:to>
                                        <p:strVal val="visible"/>
                                      </p:to>
                                    </p:set>
                                    <p:animEffect transition="in" filter="fade">
                                      <p:cBhvr>
                                        <p:cTn id="22" dur="2000"/>
                                        <p:tgtEl>
                                          <p:spTgt spid="3368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par>
                          <p:cTn id="30" fill="hold">
                            <p:stCondLst>
                              <p:cond delay="1000"/>
                            </p:stCondLst>
                            <p:childTnLst>
                              <p:par>
                                <p:cTn id="31" presetID="29"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ppt_x</p:attrName>
                                        </p:attrNameLst>
                                      </p:cBhvr>
                                      <p:tavLst>
                                        <p:tav tm="0">
                                          <p:val>
                                            <p:strVal val="#ppt_x-.2"/>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gtEl>
                                      </p:cBhvr>
                                    </p:animEffect>
                                  </p:childTnLst>
                                </p:cTn>
                              </p:par>
                              <p:par>
                                <p:cTn id="36" presetID="29"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par>
                                <p:cTn id="41" presetID="2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ppt_x</p:attrName>
                                        </p:attrNameLst>
                                      </p:cBhvr>
                                      <p:tavLst>
                                        <p:tav tm="0">
                                          <p:val>
                                            <p:strVal val="#ppt_x-.2"/>
                                          </p:val>
                                        </p:tav>
                                        <p:tav tm="100000">
                                          <p:val>
                                            <p:strVal val="#ppt_x"/>
                                          </p:val>
                                        </p:tav>
                                      </p:tavLst>
                                    </p:anim>
                                    <p:anim calcmode="lin" valueType="num">
                                      <p:cBhvr>
                                        <p:cTn id="4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336903"/>
                                        </p:tgtEl>
                                        <p:attrNameLst>
                                          <p:attrName>style.visibility</p:attrName>
                                        </p:attrNameLst>
                                      </p:cBhvr>
                                      <p:to>
                                        <p:strVal val="visible"/>
                                      </p:to>
                                    </p:set>
                                    <p:anim calcmode="lin" valueType="num">
                                      <p:cBhvr>
                                        <p:cTn id="50" dur="1000" fill="hold"/>
                                        <p:tgtEl>
                                          <p:spTgt spid="336903"/>
                                        </p:tgtEl>
                                        <p:attrNameLst>
                                          <p:attrName>ppt_x</p:attrName>
                                        </p:attrNameLst>
                                      </p:cBhvr>
                                      <p:tavLst>
                                        <p:tav tm="0">
                                          <p:val>
                                            <p:strVal val="#ppt_x-.2"/>
                                          </p:val>
                                        </p:tav>
                                        <p:tav tm="100000">
                                          <p:val>
                                            <p:strVal val="#ppt_x"/>
                                          </p:val>
                                        </p:tav>
                                      </p:tavLst>
                                    </p:anim>
                                    <p:anim calcmode="lin" valueType="num">
                                      <p:cBhvr>
                                        <p:cTn id="51" dur="1000" fill="hold"/>
                                        <p:tgtEl>
                                          <p:spTgt spid="33690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36903"/>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336902"/>
                                        </p:tgtEl>
                                        <p:attrNameLst>
                                          <p:attrName>style.visibility</p:attrName>
                                        </p:attrNameLst>
                                      </p:cBhvr>
                                      <p:to>
                                        <p:strVal val="visible"/>
                                      </p:to>
                                    </p:set>
                                    <p:anim calcmode="lin" valueType="num">
                                      <p:cBhvr>
                                        <p:cTn id="55" dur="1000" fill="hold"/>
                                        <p:tgtEl>
                                          <p:spTgt spid="336902"/>
                                        </p:tgtEl>
                                        <p:attrNameLst>
                                          <p:attrName>ppt_x</p:attrName>
                                        </p:attrNameLst>
                                      </p:cBhvr>
                                      <p:tavLst>
                                        <p:tav tm="0">
                                          <p:val>
                                            <p:strVal val="#ppt_x-.2"/>
                                          </p:val>
                                        </p:tav>
                                        <p:tav tm="100000">
                                          <p:val>
                                            <p:strVal val="#ppt_x"/>
                                          </p:val>
                                        </p:tav>
                                      </p:tavLst>
                                    </p:anim>
                                    <p:anim calcmode="lin" valueType="num">
                                      <p:cBhvr>
                                        <p:cTn id="56" dur="1000" fill="hold"/>
                                        <p:tgtEl>
                                          <p:spTgt spid="33690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36902"/>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336901"/>
                                        </p:tgtEl>
                                        <p:attrNameLst>
                                          <p:attrName>style.visibility</p:attrName>
                                        </p:attrNameLst>
                                      </p:cBhvr>
                                      <p:to>
                                        <p:strVal val="visible"/>
                                      </p:to>
                                    </p:set>
                                    <p:anim calcmode="lin" valueType="num">
                                      <p:cBhvr>
                                        <p:cTn id="60" dur="1000" fill="hold"/>
                                        <p:tgtEl>
                                          <p:spTgt spid="336901"/>
                                        </p:tgtEl>
                                        <p:attrNameLst>
                                          <p:attrName>ppt_x</p:attrName>
                                        </p:attrNameLst>
                                      </p:cBhvr>
                                      <p:tavLst>
                                        <p:tav tm="0">
                                          <p:val>
                                            <p:strVal val="#ppt_x-.2"/>
                                          </p:val>
                                        </p:tav>
                                        <p:tav tm="100000">
                                          <p:val>
                                            <p:strVal val="#ppt_x"/>
                                          </p:val>
                                        </p:tav>
                                      </p:tavLst>
                                    </p:anim>
                                    <p:anim calcmode="lin" valueType="num">
                                      <p:cBhvr>
                                        <p:cTn id="61" dur="1000" fill="hold"/>
                                        <p:tgtEl>
                                          <p:spTgt spid="336901"/>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36901"/>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336900"/>
                                        </p:tgtEl>
                                        <p:attrNameLst>
                                          <p:attrName>style.visibility</p:attrName>
                                        </p:attrNameLst>
                                      </p:cBhvr>
                                      <p:to>
                                        <p:strVal val="visible"/>
                                      </p:to>
                                    </p:set>
                                    <p:anim calcmode="lin" valueType="num">
                                      <p:cBhvr>
                                        <p:cTn id="65" dur="1000" fill="hold"/>
                                        <p:tgtEl>
                                          <p:spTgt spid="336900"/>
                                        </p:tgtEl>
                                        <p:attrNameLst>
                                          <p:attrName>ppt_x</p:attrName>
                                        </p:attrNameLst>
                                      </p:cBhvr>
                                      <p:tavLst>
                                        <p:tav tm="0">
                                          <p:val>
                                            <p:strVal val="#ppt_x-.2"/>
                                          </p:val>
                                        </p:tav>
                                        <p:tav tm="100000">
                                          <p:val>
                                            <p:strVal val="#ppt_x"/>
                                          </p:val>
                                        </p:tav>
                                      </p:tavLst>
                                    </p:anim>
                                    <p:anim calcmode="lin" valueType="num">
                                      <p:cBhvr>
                                        <p:cTn id="66" dur="1000" fill="hold"/>
                                        <p:tgtEl>
                                          <p:spTgt spid="336900"/>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3690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P spid="336900" grpId="0"/>
      <p:bldP spid="336901" grpId="0"/>
      <p:bldP spid="336902" grpId="0"/>
      <p:bldP spid="33690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r" eaLnBrk="1" hangingPunct="1"/>
            <a:r>
              <a:rPr lang="he-IL" smtClean="0"/>
              <a:t>דיאגראמת וואן</a:t>
            </a:r>
            <a:endParaRPr lang="en-US" smtClean="0"/>
          </a:p>
        </p:txBody>
      </p:sp>
      <p:sp>
        <p:nvSpPr>
          <p:cNvPr id="262147" name="Rectangle 3"/>
          <p:cNvSpPr>
            <a:spLocks noGrp="1" noChangeArrowheads="1"/>
          </p:cNvSpPr>
          <p:nvPr>
            <p:ph type="body" idx="1"/>
          </p:nvPr>
        </p:nvSpPr>
        <p:spPr>
          <a:xfrm>
            <a:off x="0" y="1916113"/>
            <a:ext cx="8993188" cy="2584450"/>
          </a:xfrm>
        </p:spPr>
        <p:txBody>
          <a:bodyPr/>
          <a:lstStyle/>
          <a:p>
            <a:pPr eaLnBrk="1" hangingPunct="1">
              <a:lnSpc>
                <a:spcPct val="90000"/>
              </a:lnSpc>
            </a:pPr>
            <a:r>
              <a:rPr lang="he-IL" sz="2800" smtClean="0"/>
              <a:t>חישוב:</a:t>
            </a:r>
          </a:p>
          <a:p>
            <a:pPr lvl="1" eaLnBrk="1" hangingPunct="1">
              <a:lnSpc>
                <a:spcPct val="90000"/>
              </a:lnSpc>
            </a:pPr>
            <a:r>
              <a:rPr lang="he-IL" sz="2400" smtClean="0"/>
              <a:t>להגיע למצב של משוואה עם נעלם אחד. רצוי לצייר דיאגראמת וואן.</a:t>
            </a:r>
          </a:p>
          <a:p>
            <a:pPr lvl="1" eaLnBrk="1" hangingPunct="1">
              <a:lnSpc>
                <a:spcPct val="90000"/>
              </a:lnSpc>
            </a:pPr>
            <a:r>
              <a:rPr lang="he-IL" sz="2400" b="1" smtClean="0"/>
              <a:t>איחוד מאורעות שאינם זרים: </a:t>
            </a:r>
            <a:r>
              <a:rPr lang="en-US" sz="2400" b="1" smtClean="0"/>
              <a:t>P(A</a:t>
            </a:r>
            <a:r>
              <a:rPr lang="en-US" sz="2400" b="1" smtClean="0">
                <a:sym typeface="Symbol" pitchFamily="18" charset="2"/>
              </a:rPr>
              <a:t>B) = P(A) + P(B) - </a:t>
            </a:r>
            <a:r>
              <a:rPr lang="en-US" sz="2400" b="1" smtClean="0"/>
              <a:t>P(A</a:t>
            </a:r>
            <a:r>
              <a:rPr lang="en-US" sz="2400" b="1" smtClean="0">
                <a:sym typeface="Symbol" pitchFamily="18" charset="2"/>
              </a:rPr>
              <a:t>B)</a:t>
            </a:r>
            <a:r>
              <a:rPr lang="he-IL" sz="2400" b="1" smtClean="0">
                <a:sym typeface="Symbol" pitchFamily="18" charset="2"/>
              </a:rPr>
              <a:t>.</a:t>
            </a:r>
            <a:endParaRPr lang="he-IL" sz="2400" b="1" smtClean="0"/>
          </a:p>
          <a:p>
            <a:pPr lvl="1" eaLnBrk="1" hangingPunct="1"/>
            <a:r>
              <a:rPr lang="he-IL" sz="2400" smtClean="0"/>
              <a:t>איחוד מאורעות זרים: </a:t>
            </a:r>
            <a:r>
              <a:rPr lang="en-US" sz="2400" smtClean="0"/>
              <a:t>P(A</a:t>
            </a:r>
            <a:r>
              <a:rPr lang="en-US" sz="2400" smtClean="0">
                <a:sym typeface="Symbol" pitchFamily="18" charset="2"/>
              </a:rPr>
              <a:t>B) = P(A) + P(B)</a:t>
            </a:r>
            <a:r>
              <a:rPr lang="he-IL" sz="2400" smtClean="0">
                <a:sym typeface="Symbol" pitchFamily="18" charset="2"/>
              </a:rPr>
              <a:t>.</a:t>
            </a:r>
            <a:r>
              <a:rPr lang="he-IL" sz="2400" smtClean="0"/>
              <a:t> </a:t>
            </a:r>
          </a:p>
          <a:p>
            <a:pPr lvl="1" eaLnBrk="1" hangingPunct="1"/>
            <a:r>
              <a:rPr lang="en-US" sz="2400" smtClean="0"/>
              <a:t>P(A</a:t>
            </a:r>
            <a:r>
              <a:rPr lang="en-US" sz="2400" smtClean="0">
                <a:sym typeface="Symbol" pitchFamily="18" charset="2"/>
              </a:rPr>
              <a:t>Ā) = P(A) + P(Ā)=1</a:t>
            </a:r>
            <a:r>
              <a:rPr lang="he-IL" sz="2400" smtClean="0">
                <a:sym typeface="Symbol" pitchFamily="18" charset="2"/>
              </a:rPr>
              <a:t>.</a:t>
            </a:r>
          </a:p>
          <a:p>
            <a:pPr lvl="1" eaLnBrk="1" hangingPunct="1">
              <a:buFont typeface="Wingdings" pitchFamily="2" charset="2"/>
              <a:buNone/>
            </a:pPr>
            <a:endParaRPr lang="he-IL" sz="2400" smtClean="0"/>
          </a:p>
        </p:txBody>
      </p:sp>
      <p:grpSp>
        <p:nvGrpSpPr>
          <p:cNvPr id="2" name="Group 39"/>
          <p:cNvGrpSpPr>
            <a:grpSpLocks/>
          </p:cNvGrpSpPr>
          <p:nvPr/>
        </p:nvGrpSpPr>
        <p:grpSpPr bwMode="auto">
          <a:xfrm>
            <a:off x="3429000" y="4857750"/>
            <a:ext cx="2557463" cy="1466850"/>
            <a:chOff x="158" y="3158"/>
            <a:chExt cx="1769" cy="1043"/>
          </a:xfrm>
        </p:grpSpPr>
        <p:sp>
          <p:nvSpPr>
            <p:cNvPr id="190484" name="Rectangle 40"/>
            <p:cNvSpPr>
              <a:spLocks noChangeArrowheads="1"/>
            </p:cNvSpPr>
            <p:nvPr/>
          </p:nvSpPr>
          <p:spPr bwMode="auto">
            <a:xfrm>
              <a:off x="158" y="3158"/>
              <a:ext cx="172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90485" name="Oval 41"/>
            <p:cNvSpPr>
              <a:spLocks noChangeArrowheads="1"/>
            </p:cNvSpPr>
            <p:nvPr/>
          </p:nvSpPr>
          <p:spPr bwMode="auto">
            <a:xfrm>
              <a:off x="249"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90486" name="Oval 42"/>
            <p:cNvSpPr>
              <a:spLocks noChangeArrowheads="1"/>
            </p:cNvSpPr>
            <p:nvPr/>
          </p:nvSpPr>
          <p:spPr bwMode="auto">
            <a:xfrm>
              <a:off x="1020"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B</a:t>
              </a:r>
            </a:p>
          </p:txBody>
        </p:sp>
        <p:sp>
          <p:nvSpPr>
            <p:cNvPr id="190487" name="Rectangle 43"/>
            <p:cNvSpPr>
              <a:spLocks noChangeArrowheads="1"/>
            </p:cNvSpPr>
            <p:nvPr/>
          </p:nvSpPr>
          <p:spPr bwMode="auto">
            <a:xfrm>
              <a:off x="156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0488" name="Rectangle 44"/>
            <p:cNvSpPr>
              <a:spLocks noChangeArrowheads="1"/>
            </p:cNvSpPr>
            <p:nvPr/>
          </p:nvSpPr>
          <p:spPr bwMode="auto">
            <a:xfrm>
              <a:off x="204" y="3929"/>
              <a:ext cx="1587" cy="272"/>
            </a:xfrm>
            <a:prstGeom prst="rect">
              <a:avLst/>
            </a:prstGeom>
            <a:noFill/>
            <a:ln w="9525">
              <a:noFill/>
              <a:miter lim="800000"/>
              <a:headEnd/>
              <a:tailEnd/>
            </a:ln>
          </p:spPr>
          <p:txBody>
            <a:bodyPr wrap="none" anchor="ctr"/>
            <a:lstStyle/>
            <a:p>
              <a:pPr algn="ctr"/>
              <a:r>
                <a:rPr lang="en-US" sz="1600" b="1">
                  <a:sym typeface="Symbol" pitchFamily="18" charset="2"/>
                </a:rPr>
                <a:t>P(BA)= P(A) + P(B) </a:t>
              </a:r>
            </a:p>
          </p:txBody>
        </p:sp>
      </p:grpSp>
      <p:grpSp>
        <p:nvGrpSpPr>
          <p:cNvPr id="3" name="Group 45"/>
          <p:cNvGrpSpPr>
            <a:grpSpLocks/>
          </p:cNvGrpSpPr>
          <p:nvPr/>
        </p:nvGrpSpPr>
        <p:grpSpPr bwMode="auto">
          <a:xfrm>
            <a:off x="6286500" y="4857750"/>
            <a:ext cx="2232025" cy="1439863"/>
            <a:chOff x="2064" y="3158"/>
            <a:chExt cx="1588" cy="1043"/>
          </a:xfrm>
        </p:grpSpPr>
        <p:grpSp>
          <p:nvGrpSpPr>
            <p:cNvPr id="190478" name="Group 46"/>
            <p:cNvGrpSpPr>
              <a:grpSpLocks/>
            </p:cNvGrpSpPr>
            <p:nvPr/>
          </p:nvGrpSpPr>
          <p:grpSpPr bwMode="auto">
            <a:xfrm>
              <a:off x="2064" y="3158"/>
              <a:ext cx="1588" cy="1043"/>
              <a:chOff x="2064" y="3158"/>
              <a:chExt cx="1588" cy="1043"/>
            </a:xfrm>
          </p:grpSpPr>
          <p:sp>
            <p:nvSpPr>
              <p:cNvPr id="190482" name="Rectangle 47"/>
              <p:cNvSpPr>
                <a:spLocks noChangeArrowheads="1"/>
              </p:cNvSpPr>
              <p:nvPr/>
            </p:nvSpPr>
            <p:spPr bwMode="auto">
              <a:xfrm>
                <a:off x="2064" y="3158"/>
                <a:ext cx="1588" cy="1043"/>
              </a:xfrm>
              <a:prstGeom prst="rect">
                <a:avLst/>
              </a:prstGeom>
              <a:solidFill>
                <a:srgbClr val="CCFFCC"/>
              </a:solidFill>
              <a:ln w="9525">
                <a:solidFill>
                  <a:schemeClr val="tx1"/>
                </a:solidFill>
                <a:miter lim="800000"/>
                <a:headEnd/>
                <a:tailEnd/>
              </a:ln>
            </p:spPr>
            <p:txBody>
              <a:bodyPr wrap="none" anchor="ctr"/>
              <a:lstStyle/>
              <a:p>
                <a:pPr algn="ctr"/>
                <a:endParaRPr lang="he-IL" sz="2400">
                  <a:sym typeface="Symbol" pitchFamily="18" charset="2"/>
                </a:endParaRPr>
              </a:p>
            </p:txBody>
          </p:sp>
          <p:sp>
            <p:nvSpPr>
              <p:cNvPr id="190483" name="Rectangle 48"/>
              <p:cNvSpPr>
                <a:spLocks noChangeArrowheads="1"/>
              </p:cNvSpPr>
              <p:nvPr/>
            </p:nvSpPr>
            <p:spPr bwMode="auto">
              <a:xfrm>
                <a:off x="3032" y="3521"/>
                <a:ext cx="261" cy="332"/>
              </a:xfrm>
              <a:prstGeom prst="rect">
                <a:avLst/>
              </a:prstGeom>
              <a:noFill/>
              <a:ln w="9525">
                <a:noFill/>
                <a:miter lim="800000"/>
                <a:headEnd/>
                <a:tailEnd/>
              </a:ln>
            </p:spPr>
            <p:txBody>
              <a:bodyPr wrap="none">
                <a:spAutoFit/>
              </a:bodyPr>
              <a:lstStyle/>
              <a:p>
                <a:r>
                  <a:rPr lang="en-US" sz="2400">
                    <a:sym typeface="Symbol" pitchFamily="18" charset="2"/>
                  </a:rPr>
                  <a:t>Ā</a:t>
                </a:r>
              </a:p>
            </p:txBody>
          </p:sp>
        </p:grpSp>
        <p:sp>
          <p:nvSpPr>
            <p:cNvPr id="190479" name="Oval 49"/>
            <p:cNvSpPr>
              <a:spLocks noChangeArrowheads="1"/>
            </p:cNvSpPr>
            <p:nvPr/>
          </p:nvSpPr>
          <p:spPr bwMode="auto">
            <a:xfrm>
              <a:off x="2155"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90480" name="Rectangle 50"/>
            <p:cNvSpPr>
              <a:spLocks noChangeArrowheads="1"/>
            </p:cNvSpPr>
            <p:nvPr/>
          </p:nvSpPr>
          <p:spPr bwMode="auto">
            <a:xfrm>
              <a:off x="3289"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0481" name="Rectangle 51"/>
            <p:cNvSpPr>
              <a:spLocks noChangeArrowheads="1"/>
            </p:cNvSpPr>
            <p:nvPr/>
          </p:nvSpPr>
          <p:spPr bwMode="auto">
            <a:xfrm>
              <a:off x="2608" y="3929"/>
              <a:ext cx="679" cy="272"/>
            </a:xfrm>
            <a:prstGeom prst="rect">
              <a:avLst/>
            </a:prstGeom>
            <a:noFill/>
            <a:ln w="9525">
              <a:noFill/>
              <a:miter lim="800000"/>
              <a:headEnd/>
              <a:tailEnd/>
            </a:ln>
          </p:spPr>
          <p:txBody>
            <a:bodyPr wrap="none" anchor="ctr"/>
            <a:lstStyle/>
            <a:p>
              <a:pPr algn="ctr"/>
              <a:r>
                <a:rPr lang="en-US" sz="1600" b="1">
                  <a:sym typeface="Symbol" pitchFamily="18" charset="2"/>
                </a:rPr>
                <a:t>A = 1</a:t>
              </a:r>
              <a:r>
                <a:rPr lang="he-IL" sz="1600" b="1">
                  <a:sym typeface="Symbol" pitchFamily="18" charset="2"/>
                </a:rPr>
                <a:t> </a:t>
              </a:r>
              <a:r>
                <a:rPr lang="en-US" sz="1600" b="1">
                  <a:sym typeface="Symbol" pitchFamily="18" charset="2"/>
                </a:rPr>
                <a:t>Ā </a:t>
              </a:r>
            </a:p>
          </p:txBody>
        </p:sp>
      </p:grpSp>
      <p:grpSp>
        <p:nvGrpSpPr>
          <p:cNvPr id="5" name="Group 52"/>
          <p:cNvGrpSpPr>
            <a:grpSpLocks/>
          </p:cNvGrpSpPr>
          <p:nvPr/>
        </p:nvGrpSpPr>
        <p:grpSpPr bwMode="auto">
          <a:xfrm>
            <a:off x="285750" y="4714875"/>
            <a:ext cx="2879725" cy="1655763"/>
            <a:chOff x="3833" y="3158"/>
            <a:chExt cx="1814" cy="1043"/>
          </a:xfrm>
        </p:grpSpPr>
        <p:sp>
          <p:nvSpPr>
            <p:cNvPr id="190471" name="Oval 53" descr="קו אנכי כהה"/>
            <p:cNvSpPr>
              <a:spLocks noChangeArrowheads="1"/>
            </p:cNvSpPr>
            <p:nvPr/>
          </p:nvSpPr>
          <p:spPr bwMode="auto">
            <a:xfrm>
              <a:off x="4150" y="3339"/>
              <a:ext cx="679" cy="635"/>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2400" b="1"/>
                <a:t>A</a:t>
              </a:r>
            </a:p>
          </p:txBody>
        </p:sp>
        <p:sp>
          <p:nvSpPr>
            <p:cNvPr id="190472" name="Oval 54" descr="קו אופקי כהה"/>
            <p:cNvSpPr>
              <a:spLocks noChangeArrowheads="1"/>
            </p:cNvSpPr>
            <p:nvPr/>
          </p:nvSpPr>
          <p:spPr bwMode="auto">
            <a:xfrm>
              <a:off x="4694" y="3339"/>
              <a:ext cx="679" cy="635"/>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2400" b="1"/>
                <a:t>B</a:t>
              </a:r>
            </a:p>
          </p:txBody>
        </p:sp>
        <p:sp>
          <p:nvSpPr>
            <p:cNvPr id="190473" name="Rectangle 55"/>
            <p:cNvSpPr>
              <a:spLocks noChangeArrowheads="1"/>
            </p:cNvSpPr>
            <p:nvPr/>
          </p:nvSpPr>
          <p:spPr bwMode="auto">
            <a:xfrm>
              <a:off x="528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0474" name="Rectangle 56"/>
            <p:cNvSpPr>
              <a:spLocks noChangeArrowheads="1"/>
            </p:cNvSpPr>
            <p:nvPr/>
          </p:nvSpPr>
          <p:spPr bwMode="auto">
            <a:xfrm>
              <a:off x="3878" y="3929"/>
              <a:ext cx="1724" cy="272"/>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grpSp>
          <p:nvGrpSpPr>
            <p:cNvPr id="190475" name="Group 57"/>
            <p:cNvGrpSpPr>
              <a:grpSpLocks/>
            </p:cNvGrpSpPr>
            <p:nvPr/>
          </p:nvGrpSpPr>
          <p:grpSpPr bwMode="auto">
            <a:xfrm>
              <a:off x="3833" y="3158"/>
              <a:ext cx="1814" cy="1043"/>
              <a:chOff x="3833" y="3158"/>
              <a:chExt cx="1814" cy="1043"/>
            </a:xfrm>
          </p:grpSpPr>
          <p:sp>
            <p:nvSpPr>
              <p:cNvPr id="190476" name="Rectangle 58"/>
              <p:cNvSpPr>
                <a:spLocks noChangeArrowheads="1"/>
              </p:cNvSpPr>
              <p:nvPr/>
            </p:nvSpPr>
            <p:spPr bwMode="auto">
              <a:xfrm>
                <a:off x="3833" y="3158"/>
                <a:ext cx="181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90477" name="Oval 59" descr="רשת קטנה"/>
              <p:cNvSpPr>
                <a:spLocks noChangeArrowheads="1"/>
              </p:cNvSpPr>
              <p:nvPr/>
            </p:nvSpPr>
            <p:spPr bwMode="auto">
              <a:xfrm>
                <a:off x="4694" y="3475"/>
                <a:ext cx="136" cy="363"/>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fade">
                                      <p:cBhvr>
                                        <p:cTn id="7" dur="2000"/>
                                        <p:tgtEl>
                                          <p:spTgt spid="2621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2147">
                                            <p:txEl>
                                              <p:pRg st="1" end="1"/>
                                            </p:txEl>
                                          </p:spTgt>
                                        </p:tgtEl>
                                        <p:attrNameLst>
                                          <p:attrName>style.visibility</p:attrName>
                                        </p:attrNameLst>
                                      </p:cBhvr>
                                      <p:to>
                                        <p:strVal val="visible"/>
                                      </p:to>
                                    </p:set>
                                    <p:animEffect transition="in" filter="fade">
                                      <p:cBhvr>
                                        <p:cTn id="10" dur="2000"/>
                                        <p:tgtEl>
                                          <p:spTgt spid="2621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147">
                                            <p:txEl>
                                              <p:pRg st="2" end="2"/>
                                            </p:txEl>
                                          </p:spTgt>
                                        </p:tgtEl>
                                        <p:attrNameLst>
                                          <p:attrName>style.visibility</p:attrName>
                                        </p:attrNameLst>
                                      </p:cBhvr>
                                      <p:to>
                                        <p:strVal val="visible"/>
                                      </p:to>
                                    </p:set>
                                    <p:animEffect transition="in" filter="fade">
                                      <p:cBhvr>
                                        <p:cTn id="13" dur="2000"/>
                                        <p:tgtEl>
                                          <p:spTgt spid="26214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2147">
                                            <p:txEl>
                                              <p:pRg st="3" end="3"/>
                                            </p:txEl>
                                          </p:spTgt>
                                        </p:tgtEl>
                                        <p:attrNameLst>
                                          <p:attrName>style.visibility</p:attrName>
                                        </p:attrNameLst>
                                      </p:cBhvr>
                                      <p:to>
                                        <p:strVal val="visible"/>
                                      </p:to>
                                    </p:set>
                                    <p:animEffect transition="in" filter="fade">
                                      <p:cBhvr>
                                        <p:cTn id="16" dur="2000"/>
                                        <p:tgtEl>
                                          <p:spTgt spid="26214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2147">
                                            <p:txEl>
                                              <p:pRg st="4" end="4"/>
                                            </p:txEl>
                                          </p:spTgt>
                                        </p:tgtEl>
                                        <p:attrNameLst>
                                          <p:attrName>style.visibility</p:attrName>
                                        </p:attrNameLst>
                                      </p:cBhvr>
                                      <p:to>
                                        <p:strVal val="visible"/>
                                      </p:to>
                                    </p:set>
                                    <p:animEffect transition="in" filter="fade">
                                      <p:cBhvr>
                                        <p:cTn id="19" dur="2000"/>
                                        <p:tgtEl>
                                          <p:spTgt spid="262147">
                                            <p:txEl>
                                              <p:pRg st="4" end="4"/>
                                            </p:txEl>
                                          </p:spTgt>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 calcmode="lin" valueType="num">
                                      <p:cBhvr>
                                        <p:cTn id="32" dur="500" fill="hold"/>
                                        <p:tgtEl>
                                          <p:spTgt spid="2"/>
                                        </p:tgtEl>
                                        <p:attrNameLst>
                                          <p:attrName>style.rotation</p:attrName>
                                        </p:attrNameLst>
                                      </p:cBhvr>
                                      <p:tavLst>
                                        <p:tav tm="0">
                                          <p:val>
                                            <p:fltVal val="360"/>
                                          </p:val>
                                        </p:tav>
                                        <p:tav tm="100000">
                                          <p:val>
                                            <p:fltVal val="0"/>
                                          </p:val>
                                        </p:tav>
                                      </p:tavLst>
                                    </p:anim>
                                    <p:animEffect transition="in" filter="fade">
                                      <p:cBhvr>
                                        <p:cTn id="33" dur="500"/>
                                        <p:tgtEl>
                                          <p:spTgt spid="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5003800" y="4365625"/>
            <a:ext cx="3744913" cy="1944688"/>
          </a:xfrm>
          <a:prstGeom prst="rect">
            <a:avLst/>
          </a:prstGeom>
          <a:solidFill>
            <a:schemeClr val="accent1"/>
          </a:solidFill>
          <a:ln w="9525">
            <a:solidFill>
              <a:schemeClr val="tx1"/>
            </a:solidFill>
            <a:miter lim="800000"/>
            <a:headEnd/>
            <a:tailEnd/>
          </a:ln>
        </p:spPr>
        <p:txBody>
          <a:bodyPr wrap="none" anchor="ctr"/>
          <a:lstStyle/>
          <a:p>
            <a:pPr algn="ctr"/>
            <a:endParaRPr lang="he-IL" sz="2400"/>
          </a:p>
        </p:txBody>
      </p:sp>
      <p:sp>
        <p:nvSpPr>
          <p:cNvPr id="191491" name="Rectangle 3"/>
          <p:cNvSpPr>
            <a:spLocks noGrp="1" noChangeArrowheads="1"/>
          </p:cNvSpPr>
          <p:nvPr>
            <p:ph type="title" sz="quarter"/>
          </p:nvPr>
        </p:nvSpPr>
        <p:spPr/>
        <p:txBody>
          <a:bodyPr/>
          <a:lstStyle/>
          <a:p>
            <a:pPr algn="r" eaLnBrk="1" hangingPunct="1"/>
            <a:r>
              <a:rPr lang="he-IL" smtClean="0"/>
              <a:t>המחשה גיאומטרית: דיאגראמת וואן </a:t>
            </a:r>
            <a:endParaRPr lang="en-US" smtClean="0"/>
          </a:p>
        </p:txBody>
      </p:sp>
      <p:sp>
        <p:nvSpPr>
          <p:cNvPr id="337924" name="Rectangle 4"/>
          <p:cNvSpPr>
            <a:spLocks noChangeArrowheads="1"/>
          </p:cNvSpPr>
          <p:nvPr/>
        </p:nvSpPr>
        <p:spPr bwMode="auto">
          <a:xfrm>
            <a:off x="5003800" y="206057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337925" name="Oval 5"/>
          <p:cNvSpPr>
            <a:spLocks noChangeArrowheads="1"/>
          </p:cNvSpPr>
          <p:nvPr/>
        </p:nvSpPr>
        <p:spPr bwMode="auto">
          <a:xfrm>
            <a:off x="6011863" y="249237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A</a:t>
            </a:r>
          </a:p>
        </p:txBody>
      </p:sp>
      <p:sp>
        <p:nvSpPr>
          <p:cNvPr id="337926" name="Oval 6"/>
          <p:cNvSpPr>
            <a:spLocks noChangeArrowheads="1"/>
          </p:cNvSpPr>
          <p:nvPr/>
        </p:nvSpPr>
        <p:spPr bwMode="auto">
          <a:xfrm>
            <a:off x="6875463" y="249237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B</a:t>
            </a:r>
          </a:p>
        </p:txBody>
      </p:sp>
      <p:sp>
        <p:nvSpPr>
          <p:cNvPr id="337927" name="Oval 7"/>
          <p:cNvSpPr>
            <a:spLocks noChangeArrowheads="1"/>
          </p:cNvSpPr>
          <p:nvPr/>
        </p:nvSpPr>
        <p:spPr bwMode="auto">
          <a:xfrm>
            <a:off x="6011863" y="2492375"/>
            <a:ext cx="1081087" cy="1008063"/>
          </a:xfrm>
          <a:prstGeom prst="ellipse">
            <a:avLst/>
          </a:prstGeom>
          <a:noFill/>
          <a:ln w="9525">
            <a:solidFill>
              <a:schemeClr val="tx1"/>
            </a:solidFill>
            <a:miter lim="800000"/>
            <a:headEnd/>
            <a:tailEnd/>
          </a:ln>
        </p:spPr>
        <p:txBody>
          <a:bodyPr wrap="none" anchor="ctr"/>
          <a:lstStyle/>
          <a:p>
            <a:endParaRPr lang="he-IL"/>
          </a:p>
        </p:txBody>
      </p:sp>
      <p:sp>
        <p:nvSpPr>
          <p:cNvPr id="337928" name="Rectangle 8"/>
          <p:cNvSpPr>
            <a:spLocks noChangeArrowheads="1"/>
          </p:cNvSpPr>
          <p:nvPr/>
        </p:nvSpPr>
        <p:spPr bwMode="auto">
          <a:xfrm>
            <a:off x="8172450" y="206057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337929" name="Rectangle 9"/>
          <p:cNvSpPr>
            <a:spLocks noChangeArrowheads="1"/>
          </p:cNvSpPr>
          <p:nvPr/>
        </p:nvSpPr>
        <p:spPr bwMode="auto">
          <a:xfrm>
            <a:off x="6443663" y="3573463"/>
            <a:ext cx="1081087" cy="431800"/>
          </a:xfrm>
          <a:prstGeom prst="rect">
            <a:avLst/>
          </a:prstGeom>
          <a:noFill/>
          <a:ln w="9525">
            <a:noFill/>
            <a:miter lim="800000"/>
            <a:headEnd/>
            <a:tailEnd/>
          </a:ln>
        </p:spPr>
        <p:txBody>
          <a:bodyPr wrap="none" anchor="ctr"/>
          <a:lstStyle/>
          <a:p>
            <a:pPr algn="ctr"/>
            <a:r>
              <a:rPr lang="en-US" sz="1800" b="1">
                <a:sym typeface="Symbol" pitchFamily="18" charset="2"/>
              </a:rPr>
              <a:t>A</a:t>
            </a:r>
            <a:r>
              <a:rPr lang="he-IL" sz="1800" b="1">
                <a:sym typeface="Symbol" pitchFamily="18" charset="2"/>
              </a:rPr>
              <a:t> </a:t>
            </a:r>
            <a:r>
              <a:rPr lang="en-US" sz="1800" b="1">
                <a:sym typeface="Symbol" pitchFamily="18" charset="2"/>
              </a:rPr>
              <a:t>B </a:t>
            </a:r>
          </a:p>
        </p:txBody>
      </p:sp>
      <p:sp>
        <p:nvSpPr>
          <p:cNvPr id="337930" name="Rectangle 10"/>
          <p:cNvSpPr>
            <a:spLocks noChangeArrowheads="1"/>
          </p:cNvSpPr>
          <p:nvPr/>
        </p:nvSpPr>
        <p:spPr bwMode="auto">
          <a:xfrm>
            <a:off x="971550" y="206057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337931" name="Oval 11"/>
          <p:cNvSpPr>
            <a:spLocks noChangeArrowheads="1"/>
          </p:cNvSpPr>
          <p:nvPr/>
        </p:nvSpPr>
        <p:spPr bwMode="auto">
          <a:xfrm>
            <a:off x="1979613" y="2492375"/>
            <a:ext cx="1081087" cy="1008063"/>
          </a:xfrm>
          <a:prstGeom prst="ellipse">
            <a:avLst/>
          </a:prstGeom>
          <a:noFill/>
          <a:ln w="9525">
            <a:solidFill>
              <a:schemeClr val="tx1"/>
            </a:solidFill>
            <a:miter lim="800000"/>
            <a:headEnd/>
            <a:tailEnd/>
          </a:ln>
        </p:spPr>
        <p:txBody>
          <a:bodyPr wrap="none" anchor="ctr"/>
          <a:lstStyle/>
          <a:p>
            <a:pPr algn="ctr"/>
            <a:r>
              <a:rPr lang="en-US" sz="2400"/>
              <a:t>A</a:t>
            </a:r>
          </a:p>
        </p:txBody>
      </p:sp>
      <p:sp>
        <p:nvSpPr>
          <p:cNvPr id="337932" name="Oval 12"/>
          <p:cNvSpPr>
            <a:spLocks noChangeArrowheads="1"/>
          </p:cNvSpPr>
          <p:nvPr/>
        </p:nvSpPr>
        <p:spPr bwMode="auto">
          <a:xfrm>
            <a:off x="2843213" y="2492375"/>
            <a:ext cx="1081087" cy="1008063"/>
          </a:xfrm>
          <a:prstGeom prst="ellipse">
            <a:avLst/>
          </a:prstGeom>
          <a:noFill/>
          <a:ln w="9525">
            <a:solidFill>
              <a:schemeClr val="tx1"/>
            </a:solidFill>
            <a:miter lim="800000"/>
            <a:headEnd/>
            <a:tailEnd/>
          </a:ln>
        </p:spPr>
        <p:txBody>
          <a:bodyPr wrap="none" anchor="ctr"/>
          <a:lstStyle/>
          <a:p>
            <a:pPr algn="ctr"/>
            <a:r>
              <a:rPr lang="en-US" sz="2400"/>
              <a:t>B</a:t>
            </a:r>
          </a:p>
        </p:txBody>
      </p:sp>
      <p:sp>
        <p:nvSpPr>
          <p:cNvPr id="337933" name="Oval 13"/>
          <p:cNvSpPr>
            <a:spLocks noChangeArrowheads="1"/>
          </p:cNvSpPr>
          <p:nvPr/>
        </p:nvSpPr>
        <p:spPr bwMode="auto">
          <a:xfrm>
            <a:off x="1979613" y="2492375"/>
            <a:ext cx="1081087" cy="1008063"/>
          </a:xfrm>
          <a:prstGeom prst="ellipse">
            <a:avLst/>
          </a:prstGeom>
          <a:noFill/>
          <a:ln w="9525">
            <a:solidFill>
              <a:schemeClr val="tx1"/>
            </a:solidFill>
            <a:miter lim="800000"/>
            <a:headEnd/>
            <a:tailEnd/>
          </a:ln>
        </p:spPr>
        <p:txBody>
          <a:bodyPr wrap="none" anchor="ctr"/>
          <a:lstStyle/>
          <a:p>
            <a:endParaRPr lang="he-IL"/>
          </a:p>
        </p:txBody>
      </p:sp>
      <p:sp>
        <p:nvSpPr>
          <p:cNvPr id="337934" name="Rectangle 14"/>
          <p:cNvSpPr>
            <a:spLocks noChangeArrowheads="1"/>
          </p:cNvSpPr>
          <p:nvPr/>
        </p:nvSpPr>
        <p:spPr bwMode="auto">
          <a:xfrm>
            <a:off x="4140200" y="206057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337935" name="Rectangle 15"/>
          <p:cNvSpPr>
            <a:spLocks noChangeArrowheads="1"/>
          </p:cNvSpPr>
          <p:nvPr/>
        </p:nvSpPr>
        <p:spPr bwMode="auto">
          <a:xfrm>
            <a:off x="2411413" y="3573463"/>
            <a:ext cx="1081087" cy="431800"/>
          </a:xfrm>
          <a:prstGeom prst="rect">
            <a:avLst/>
          </a:prstGeom>
          <a:noFill/>
          <a:ln w="9525">
            <a:noFill/>
            <a:miter lim="800000"/>
            <a:headEnd/>
            <a:tailEnd/>
          </a:ln>
        </p:spPr>
        <p:txBody>
          <a:bodyPr wrap="none" anchor="ctr"/>
          <a:lstStyle/>
          <a:p>
            <a:pPr algn="ctr"/>
            <a:r>
              <a:rPr lang="en-US" sz="1800" b="1">
                <a:sym typeface="Symbol" pitchFamily="18" charset="2"/>
              </a:rPr>
              <a:t>A</a:t>
            </a:r>
            <a:r>
              <a:rPr lang="he-IL" sz="1800" b="1">
                <a:sym typeface="Symbol" pitchFamily="18" charset="2"/>
              </a:rPr>
              <a:t> </a:t>
            </a:r>
            <a:r>
              <a:rPr lang="en-US" sz="1800" b="1">
                <a:sym typeface="Symbol" pitchFamily="18" charset="2"/>
              </a:rPr>
              <a:t>B </a:t>
            </a:r>
          </a:p>
        </p:txBody>
      </p:sp>
      <p:sp>
        <p:nvSpPr>
          <p:cNvPr id="337936" name="Oval 16"/>
          <p:cNvSpPr>
            <a:spLocks noChangeArrowheads="1"/>
          </p:cNvSpPr>
          <p:nvPr/>
        </p:nvSpPr>
        <p:spPr bwMode="auto">
          <a:xfrm>
            <a:off x="2843213" y="2708275"/>
            <a:ext cx="217487" cy="576263"/>
          </a:xfrm>
          <a:prstGeom prst="ellipse">
            <a:avLst/>
          </a:prstGeom>
          <a:solidFill>
            <a:schemeClr val="accent1"/>
          </a:solidFill>
          <a:ln w="9525">
            <a:solidFill>
              <a:schemeClr val="tx1"/>
            </a:solidFill>
            <a:miter lim="800000"/>
            <a:headEnd/>
            <a:tailEnd/>
          </a:ln>
        </p:spPr>
        <p:txBody>
          <a:bodyPr wrap="none" anchor="ctr"/>
          <a:lstStyle/>
          <a:p>
            <a:endParaRPr lang="he-IL"/>
          </a:p>
        </p:txBody>
      </p:sp>
      <p:sp>
        <p:nvSpPr>
          <p:cNvPr id="337937" name="Oval 17"/>
          <p:cNvSpPr>
            <a:spLocks noChangeArrowheads="1"/>
          </p:cNvSpPr>
          <p:nvPr/>
        </p:nvSpPr>
        <p:spPr bwMode="auto">
          <a:xfrm>
            <a:off x="6875463" y="4797425"/>
            <a:ext cx="1081087" cy="1008063"/>
          </a:xfrm>
          <a:prstGeom prst="ellipse">
            <a:avLst/>
          </a:prstGeom>
          <a:solidFill>
            <a:schemeClr val="accent1"/>
          </a:solidFill>
          <a:ln w="9525">
            <a:solidFill>
              <a:schemeClr val="tx1"/>
            </a:solidFill>
            <a:miter lim="800000"/>
            <a:headEnd/>
            <a:tailEnd/>
          </a:ln>
        </p:spPr>
        <p:txBody>
          <a:bodyPr wrap="none" anchor="ctr"/>
          <a:lstStyle/>
          <a:p>
            <a:pPr algn="ctr"/>
            <a:r>
              <a:rPr lang="en-US" sz="2400"/>
              <a:t>B</a:t>
            </a:r>
          </a:p>
        </p:txBody>
      </p:sp>
      <p:sp>
        <p:nvSpPr>
          <p:cNvPr id="337938" name="Rectangle 18"/>
          <p:cNvSpPr>
            <a:spLocks noChangeArrowheads="1"/>
          </p:cNvSpPr>
          <p:nvPr/>
        </p:nvSpPr>
        <p:spPr bwMode="auto">
          <a:xfrm>
            <a:off x="8172450" y="436562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337939" name="Rectangle 19"/>
          <p:cNvSpPr>
            <a:spLocks noChangeArrowheads="1"/>
          </p:cNvSpPr>
          <p:nvPr/>
        </p:nvSpPr>
        <p:spPr bwMode="auto">
          <a:xfrm>
            <a:off x="6443663" y="5878513"/>
            <a:ext cx="1081087" cy="431800"/>
          </a:xfrm>
          <a:prstGeom prst="rect">
            <a:avLst/>
          </a:prstGeom>
          <a:noFill/>
          <a:ln w="9525">
            <a:noFill/>
            <a:miter lim="800000"/>
            <a:headEnd/>
            <a:tailEnd/>
          </a:ln>
        </p:spPr>
        <p:txBody>
          <a:bodyPr wrap="none" anchor="ctr"/>
          <a:lstStyle/>
          <a:p>
            <a:pPr algn="ctr"/>
            <a:r>
              <a:rPr lang="en-US" sz="2400">
                <a:sym typeface="Symbol" pitchFamily="18" charset="2"/>
              </a:rPr>
              <a:t>Ā</a:t>
            </a:r>
          </a:p>
        </p:txBody>
      </p:sp>
      <p:sp>
        <p:nvSpPr>
          <p:cNvPr id="337940" name="Oval 20"/>
          <p:cNvSpPr>
            <a:spLocks noChangeArrowheads="1"/>
          </p:cNvSpPr>
          <p:nvPr/>
        </p:nvSpPr>
        <p:spPr bwMode="auto">
          <a:xfrm>
            <a:off x="6011863" y="4797425"/>
            <a:ext cx="1081087" cy="1008063"/>
          </a:xfrm>
          <a:prstGeom prst="ellipse">
            <a:avLst/>
          </a:prstGeom>
          <a:solidFill>
            <a:schemeClr val="bg1"/>
          </a:solidFill>
          <a:ln w="9525">
            <a:solidFill>
              <a:schemeClr val="tx1"/>
            </a:solidFill>
            <a:miter lim="800000"/>
            <a:headEnd/>
            <a:tailEnd/>
          </a:ln>
        </p:spPr>
        <p:txBody>
          <a:bodyPr wrap="none" anchor="ctr"/>
          <a:lstStyle/>
          <a:p>
            <a:pPr algn="ctr"/>
            <a:r>
              <a:rPr lang="en-US" sz="2400"/>
              <a:t>A</a:t>
            </a:r>
          </a:p>
        </p:txBody>
      </p:sp>
      <p:sp>
        <p:nvSpPr>
          <p:cNvPr id="337941" name="Oval 21"/>
          <p:cNvSpPr>
            <a:spLocks noChangeArrowheads="1"/>
          </p:cNvSpPr>
          <p:nvPr/>
        </p:nvSpPr>
        <p:spPr bwMode="auto">
          <a:xfrm>
            <a:off x="6877050" y="4797425"/>
            <a:ext cx="1081088" cy="1008063"/>
          </a:xfrm>
          <a:prstGeom prst="ellipse">
            <a:avLst/>
          </a:prstGeom>
          <a:noFill/>
          <a:ln w="9525">
            <a:solidFill>
              <a:schemeClr val="tx1"/>
            </a:solidFill>
            <a:miter lim="800000"/>
            <a:headEnd/>
            <a:tailEnd/>
          </a:ln>
        </p:spPr>
        <p:txBody>
          <a:bodyPr wrap="none" anchor="ctr"/>
          <a:lstStyle/>
          <a:p>
            <a:pPr algn="ctr"/>
            <a:endParaRPr lang="he-IL" sz="2400"/>
          </a:p>
        </p:txBody>
      </p:sp>
      <p:sp>
        <p:nvSpPr>
          <p:cNvPr id="337942" name="Rectangle 22"/>
          <p:cNvSpPr>
            <a:spLocks noChangeArrowheads="1"/>
          </p:cNvSpPr>
          <p:nvPr/>
        </p:nvSpPr>
        <p:spPr bwMode="auto">
          <a:xfrm>
            <a:off x="971550" y="4365625"/>
            <a:ext cx="3744913" cy="1944688"/>
          </a:xfrm>
          <a:prstGeom prst="rect">
            <a:avLst/>
          </a:prstGeom>
          <a:noFill/>
          <a:ln w="9525">
            <a:solidFill>
              <a:schemeClr val="tx1"/>
            </a:solidFill>
            <a:miter lim="800000"/>
            <a:headEnd/>
            <a:tailEnd/>
          </a:ln>
        </p:spPr>
        <p:txBody>
          <a:bodyPr wrap="none" anchor="ctr"/>
          <a:lstStyle/>
          <a:p>
            <a:pPr algn="ctr"/>
            <a:endParaRPr lang="he-IL" sz="2400"/>
          </a:p>
        </p:txBody>
      </p:sp>
      <p:sp>
        <p:nvSpPr>
          <p:cNvPr id="337943" name="Oval 23"/>
          <p:cNvSpPr>
            <a:spLocks noChangeArrowheads="1"/>
          </p:cNvSpPr>
          <p:nvPr/>
        </p:nvSpPr>
        <p:spPr bwMode="auto">
          <a:xfrm>
            <a:off x="1692275" y="4797425"/>
            <a:ext cx="1081088" cy="1008063"/>
          </a:xfrm>
          <a:prstGeom prst="ellipse">
            <a:avLst/>
          </a:prstGeom>
          <a:noFill/>
          <a:ln w="9525">
            <a:solidFill>
              <a:schemeClr val="tx1"/>
            </a:solidFill>
            <a:miter lim="800000"/>
            <a:headEnd/>
            <a:tailEnd/>
          </a:ln>
        </p:spPr>
        <p:txBody>
          <a:bodyPr wrap="none" anchor="ctr"/>
          <a:lstStyle/>
          <a:p>
            <a:pPr algn="ctr"/>
            <a:r>
              <a:rPr lang="en-US" sz="2400"/>
              <a:t>A</a:t>
            </a:r>
          </a:p>
        </p:txBody>
      </p:sp>
      <p:sp>
        <p:nvSpPr>
          <p:cNvPr id="337944" name="Oval 24"/>
          <p:cNvSpPr>
            <a:spLocks noChangeArrowheads="1"/>
          </p:cNvSpPr>
          <p:nvPr/>
        </p:nvSpPr>
        <p:spPr bwMode="auto">
          <a:xfrm>
            <a:off x="3132138" y="4797425"/>
            <a:ext cx="1081087" cy="1008063"/>
          </a:xfrm>
          <a:prstGeom prst="ellipse">
            <a:avLst/>
          </a:prstGeom>
          <a:noFill/>
          <a:ln w="9525">
            <a:solidFill>
              <a:schemeClr val="tx1"/>
            </a:solidFill>
            <a:miter lim="800000"/>
            <a:headEnd/>
            <a:tailEnd/>
          </a:ln>
        </p:spPr>
        <p:txBody>
          <a:bodyPr wrap="none" anchor="ctr"/>
          <a:lstStyle/>
          <a:p>
            <a:pPr algn="ctr"/>
            <a:r>
              <a:rPr lang="en-US" sz="2400"/>
              <a:t>B</a:t>
            </a:r>
          </a:p>
        </p:txBody>
      </p:sp>
      <p:sp>
        <p:nvSpPr>
          <p:cNvPr id="337945" name="Rectangle 25"/>
          <p:cNvSpPr>
            <a:spLocks noChangeArrowheads="1"/>
          </p:cNvSpPr>
          <p:nvPr/>
        </p:nvSpPr>
        <p:spPr bwMode="auto">
          <a:xfrm>
            <a:off x="4140200" y="4365625"/>
            <a:ext cx="576263" cy="504825"/>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337946" name="Rectangle 26"/>
          <p:cNvSpPr>
            <a:spLocks noChangeArrowheads="1"/>
          </p:cNvSpPr>
          <p:nvPr/>
        </p:nvSpPr>
        <p:spPr bwMode="auto">
          <a:xfrm>
            <a:off x="2411413" y="5878513"/>
            <a:ext cx="1081087" cy="431800"/>
          </a:xfrm>
          <a:prstGeom prst="rect">
            <a:avLst/>
          </a:prstGeom>
          <a:noFill/>
          <a:ln w="9525">
            <a:noFill/>
            <a:miter lim="800000"/>
            <a:headEnd/>
            <a:tailEnd/>
          </a:ln>
        </p:spPr>
        <p:txBody>
          <a:bodyPr wrap="none" anchor="ctr"/>
          <a:lstStyle/>
          <a:p>
            <a:pPr algn="ctr"/>
            <a:r>
              <a:rPr lang="en-US" sz="1800" b="1">
                <a:sym typeface="Symbol" pitchFamily="18" charset="2"/>
              </a:rPr>
              <a:t>A = </a:t>
            </a:r>
            <a:r>
              <a:rPr lang="en-US" sz="1800" b="1">
                <a:latin typeface="Times New Roman" pitchFamily="18" charset="0"/>
                <a:sym typeface="Symbol" pitchFamily="18" charset="2"/>
              </a:rPr>
              <a:t>Ø</a:t>
            </a:r>
            <a:r>
              <a:rPr lang="he-IL" sz="1800" b="1">
                <a:sym typeface="Symbol" pitchFamily="18" charset="2"/>
              </a:rPr>
              <a:t> </a:t>
            </a:r>
            <a:r>
              <a:rPr lang="en-US" sz="1800" b="1">
                <a:sym typeface="Symbol" pitchFamily="18" charset="2"/>
              </a:rPr>
              <a:t>B </a:t>
            </a:r>
          </a:p>
        </p:txBody>
      </p:sp>
      <p:sp>
        <p:nvSpPr>
          <p:cNvPr id="337947" name="AutoShape 27">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22"/>
                                        </p:tgtEl>
                                        <p:attrNameLst>
                                          <p:attrName>style.visibility</p:attrName>
                                        </p:attrNameLst>
                                      </p:cBhvr>
                                      <p:to>
                                        <p:strVal val="visible"/>
                                      </p:to>
                                    </p:set>
                                    <p:anim calcmode="lin" valueType="num">
                                      <p:cBhvr>
                                        <p:cTn id="7" dur="1000" fill="hold"/>
                                        <p:tgtEl>
                                          <p:spTgt spid="337922"/>
                                        </p:tgtEl>
                                        <p:attrNameLst>
                                          <p:attrName>ppt_w</p:attrName>
                                        </p:attrNameLst>
                                      </p:cBhvr>
                                      <p:tavLst>
                                        <p:tav tm="0">
                                          <p:val>
                                            <p:strVal val="#ppt_w*0.70"/>
                                          </p:val>
                                        </p:tav>
                                        <p:tav tm="100000">
                                          <p:val>
                                            <p:strVal val="#ppt_w"/>
                                          </p:val>
                                        </p:tav>
                                      </p:tavLst>
                                    </p:anim>
                                    <p:anim calcmode="lin" valueType="num">
                                      <p:cBhvr>
                                        <p:cTn id="8" dur="1000" fill="hold"/>
                                        <p:tgtEl>
                                          <p:spTgt spid="337922"/>
                                        </p:tgtEl>
                                        <p:attrNameLst>
                                          <p:attrName>ppt_h</p:attrName>
                                        </p:attrNameLst>
                                      </p:cBhvr>
                                      <p:tavLst>
                                        <p:tav tm="0">
                                          <p:val>
                                            <p:strVal val="#ppt_h"/>
                                          </p:val>
                                        </p:tav>
                                        <p:tav tm="100000">
                                          <p:val>
                                            <p:strVal val="#ppt_h"/>
                                          </p:val>
                                        </p:tav>
                                      </p:tavLst>
                                    </p:anim>
                                    <p:animEffect transition="in" filter="fade">
                                      <p:cBhvr>
                                        <p:cTn id="9" dur="1000"/>
                                        <p:tgtEl>
                                          <p:spTgt spid="3379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7924"/>
                                        </p:tgtEl>
                                        <p:attrNameLst>
                                          <p:attrName>style.visibility</p:attrName>
                                        </p:attrNameLst>
                                      </p:cBhvr>
                                      <p:to>
                                        <p:strVal val="visible"/>
                                      </p:to>
                                    </p:set>
                                    <p:anim calcmode="lin" valueType="num">
                                      <p:cBhvr>
                                        <p:cTn id="12" dur="1000" fill="hold"/>
                                        <p:tgtEl>
                                          <p:spTgt spid="337924"/>
                                        </p:tgtEl>
                                        <p:attrNameLst>
                                          <p:attrName>ppt_w</p:attrName>
                                        </p:attrNameLst>
                                      </p:cBhvr>
                                      <p:tavLst>
                                        <p:tav tm="0">
                                          <p:val>
                                            <p:strVal val="#ppt_w*0.70"/>
                                          </p:val>
                                        </p:tav>
                                        <p:tav tm="100000">
                                          <p:val>
                                            <p:strVal val="#ppt_w"/>
                                          </p:val>
                                        </p:tav>
                                      </p:tavLst>
                                    </p:anim>
                                    <p:anim calcmode="lin" valueType="num">
                                      <p:cBhvr>
                                        <p:cTn id="13" dur="1000" fill="hold"/>
                                        <p:tgtEl>
                                          <p:spTgt spid="337924"/>
                                        </p:tgtEl>
                                        <p:attrNameLst>
                                          <p:attrName>ppt_h</p:attrName>
                                        </p:attrNameLst>
                                      </p:cBhvr>
                                      <p:tavLst>
                                        <p:tav tm="0">
                                          <p:val>
                                            <p:strVal val="#ppt_h"/>
                                          </p:val>
                                        </p:tav>
                                        <p:tav tm="100000">
                                          <p:val>
                                            <p:strVal val="#ppt_h"/>
                                          </p:val>
                                        </p:tav>
                                      </p:tavLst>
                                    </p:anim>
                                    <p:animEffect transition="in" filter="fade">
                                      <p:cBhvr>
                                        <p:cTn id="14" dur="1000"/>
                                        <p:tgtEl>
                                          <p:spTgt spid="33792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37925"/>
                                        </p:tgtEl>
                                        <p:attrNameLst>
                                          <p:attrName>style.visibility</p:attrName>
                                        </p:attrNameLst>
                                      </p:cBhvr>
                                      <p:to>
                                        <p:strVal val="visible"/>
                                      </p:to>
                                    </p:set>
                                    <p:anim calcmode="lin" valueType="num">
                                      <p:cBhvr>
                                        <p:cTn id="17" dur="1000" fill="hold"/>
                                        <p:tgtEl>
                                          <p:spTgt spid="337925"/>
                                        </p:tgtEl>
                                        <p:attrNameLst>
                                          <p:attrName>ppt_w</p:attrName>
                                        </p:attrNameLst>
                                      </p:cBhvr>
                                      <p:tavLst>
                                        <p:tav tm="0">
                                          <p:val>
                                            <p:strVal val="#ppt_w*0.70"/>
                                          </p:val>
                                        </p:tav>
                                        <p:tav tm="100000">
                                          <p:val>
                                            <p:strVal val="#ppt_w"/>
                                          </p:val>
                                        </p:tav>
                                      </p:tavLst>
                                    </p:anim>
                                    <p:anim calcmode="lin" valueType="num">
                                      <p:cBhvr>
                                        <p:cTn id="18" dur="1000" fill="hold"/>
                                        <p:tgtEl>
                                          <p:spTgt spid="337925"/>
                                        </p:tgtEl>
                                        <p:attrNameLst>
                                          <p:attrName>ppt_h</p:attrName>
                                        </p:attrNameLst>
                                      </p:cBhvr>
                                      <p:tavLst>
                                        <p:tav tm="0">
                                          <p:val>
                                            <p:strVal val="#ppt_h"/>
                                          </p:val>
                                        </p:tav>
                                        <p:tav tm="100000">
                                          <p:val>
                                            <p:strVal val="#ppt_h"/>
                                          </p:val>
                                        </p:tav>
                                      </p:tavLst>
                                    </p:anim>
                                    <p:animEffect transition="in" filter="fade">
                                      <p:cBhvr>
                                        <p:cTn id="19" dur="1000"/>
                                        <p:tgtEl>
                                          <p:spTgt spid="33792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7926"/>
                                        </p:tgtEl>
                                        <p:attrNameLst>
                                          <p:attrName>style.visibility</p:attrName>
                                        </p:attrNameLst>
                                      </p:cBhvr>
                                      <p:to>
                                        <p:strVal val="visible"/>
                                      </p:to>
                                    </p:set>
                                    <p:anim calcmode="lin" valueType="num">
                                      <p:cBhvr>
                                        <p:cTn id="22" dur="1000" fill="hold"/>
                                        <p:tgtEl>
                                          <p:spTgt spid="337926"/>
                                        </p:tgtEl>
                                        <p:attrNameLst>
                                          <p:attrName>ppt_w</p:attrName>
                                        </p:attrNameLst>
                                      </p:cBhvr>
                                      <p:tavLst>
                                        <p:tav tm="0">
                                          <p:val>
                                            <p:strVal val="#ppt_w*0.70"/>
                                          </p:val>
                                        </p:tav>
                                        <p:tav tm="100000">
                                          <p:val>
                                            <p:strVal val="#ppt_w"/>
                                          </p:val>
                                        </p:tav>
                                      </p:tavLst>
                                    </p:anim>
                                    <p:anim calcmode="lin" valueType="num">
                                      <p:cBhvr>
                                        <p:cTn id="23" dur="1000" fill="hold"/>
                                        <p:tgtEl>
                                          <p:spTgt spid="337926"/>
                                        </p:tgtEl>
                                        <p:attrNameLst>
                                          <p:attrName>ppt_h</p:attrName>
                                        </p:attrNameLst>
                                      </p:cBhvr>
                                      <p:tavLst>
                                        <p:tav tm="0">
                                          <p:val>
                                            <p:strVal val="#ppt_h"/>
                                          </p:val>
                                        </p:tav>
                                        <p:tav tm="100000">
                                          <p:val>
                                            <p:strVal val="#ppt_h"/>
                                          </p:val>
                                        </p:tav>
                                      </p:tavLst>
                                    </p:anim>
                                    <p:animEffect transition="in" filter="fade">
                                      <p:cBhvr>
                                        <p:cTn id="24" dur="1000"/>
                                        <p:tgtEl>
                                          <p:spTgt spid="33792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37927"/>
                                        </p:tgtEl>
                                        <p:attrNameLst>
                                          <p:attrName>style.visibility</p:attrName>
                                        </p:attrNameLst>
                                      </p:cBhvr>
                                      <p:to>
                                        <p:strVal val="visible"/>
                                      </p:to>
                                    </p:set>
                                    <p:anim calcmode="lin" valueType="num">
                                      <p:cBhvr>
                                        <p:cTn id="27" dur="1000" fill="hold"/>
                                        <p:tgtEl>
                                          <p:spTgt spid="337927"/>
                                        </p:tgtEl>
                                        <p:attrNameLst>
                                          <p:attrName>ppt_w</p:attrName>
                                        </p:attrNameLst>
                                      </p:cBhvr>
                                      <p:tavLst>
                                        <p:tav tm="0">
                                          <p:val>
                                            <p:strVal val="#ppt_w*0.70"/>
                                          </p:val>
                                        </p:tav>
                                        <p:tav tm="100000">
                                          <p:val>
                                            <p:strVal val="#ppt_w"/>
                                          </p:val>
                                        </p:tav>
                                      </p:tavLst>
                                    </p:anim>
                                    <p:anim calcmode="lin" valueType="num">
                                      <p:cBhvr>
                                        <p:cTn id="28" dur="1000" fill="hold"/>
                                        <p:tgtEl>
                                          <p:spTgt spid="337927"/>
                                        </p:tgtEl>
                                        <p:attrNameLst>
                                          <p:attrName>ppt_h</p:attrName>
                                        </p:attrNameLst>
                                      </p:cBhvr>
                                      <p:tavLst>
                                        <p:tav tm="0">
                                          <p:val>
                                            <p:strVal val="#ppt_h"/>
                                          </p:val>
                                        </p:tav>
                                        <p:tav tm="100000">
                                          <p:val>
                                            <p:strVal val="#ppt_h"/>
                                          </p:val>
                                        </p:tav>
                                      </p:tavLst>
                                    </p:anim>
                                    <p:animEffect transition="in" filter="fade">
                                      <p:cBhvr>
                                        <p:cTn id="29" dur="1000"/>
                                        <p:tgtEl>
                                          <p:spTgt spid="33792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37928"/>
                                        </p:tgtEl>
                                        <p:attrNameLst>
                                          <p:attrName>style.visibility</p:attrName>
                                        </p:attrNameLst>
                                      </p:cBhvr>
                                      <p:to>
                                        <p:strVal val="visible"/>
                                      </p:to>
                                    </p:set>
                                    <p:anim calcmode="lin" valueType="num">
                                      <p:cBhvr>
                                        <p:cTn id="32" dur="1000" fill="hold"/>
                                        <p:tgtEl>
                                          <p:spTgt spid="337928"/>
                                        </p:tgtEl>
                                        <p:attrNameLst>
                                          <p:attrName>ppt_w</p:attrName>
                                        </p:attrNameLst>
                                      </p:cBhvr>
                                      <p:tavLst>
                                        <p:tav tm="0">
                                          <p:val>
                                            <p:strVal val="#ppt_w*0.70"/>
                                          </p:val>
                                        </p:tav>
                                        <p:tav tm="100000">
                                          <p:val>
                                            <p:strVal val="#ppt_w"/>
                                          </p:val>
                                        </p:tav>
                                      </p:tavLst>
                                    </p:anim>
                                    <p:anim calcmode="lin" valueType="num">
                                      <p:cBhvr>
                                        <p:cTn id="33" dur="1000" fill="hold"/>
                                        <p:tgtEl>
                                          <p:spTgt spid="337928"/>
                                        </p:tgtEl>
                                        <p:attrNameLst>
                                          <p:attrName>ppt_h</p:attrName>
                                        </p:attrNameLst>
                                      </p:cBhvr>
                                      <p:tavLst>
                                        <p:tav tm="0">
                                          <p:val>
                                            <p:strVal val="#ppt_h"/>
                                          </p:val>
                                        </p:tav>
                                        <p:tav tm="100000">
                                          <p:val>
                                            <p:strVal val="#ppt_h"/>
                                          </p:val>
                                        </p:tav>
                                      </p:tavLst>
                                    </p:anim>
                                    <p:animEffect transition="in" filter="fade">
                                      <p:cBhvr>
                                        <p:cTn id="34" dur="1000"/>
                                        <p:tgtEl>
                                          <p:spTgt spid="33792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37929"/>
                                        </p:tgtEl>
                                        <p:attrNameLst>
                                          <p:attrName>style.visibility</p:attrName>
                                        </p:attrNameLst>
                                      </p:cBhvr>
                                      <p:to>
                                        <p:strVal val="visible"/>
                                      </p:to>
                                    </p:set>
                                    <p:anim calcmode="lin" valueType="num">
                                      <p:cBhvr>
                                        <p:cTn id="37" dur="1000" fill="hold"/>
                                        <p:tgtEl>
                                          <p:spTgt spid="337929"/>
                                        </p:tgtEl>
                                        <p:attrNameLst>
                                          <p:attrName>ppt_w</p:attrName>
                                        </p:attrNameLst>
                                      </p:cBhvr>
                                      <p:tavLst>
                                        <p:tav tm="0">
                                          <p:val>
                                            <p:strVal val="#ppt_w*0.70"/>
                                          </p:val>
                                        </p:tav>
                                        <p:tav tm="100000">
                                          <p:val>
                                            <p:strVal val="#ppt_w"/>
                                          </p:val>
                                        </p:tav>
                                      </p:tavLst>
                                    </p:anim>
                                    <p:anim calcmode="lin" valueType="num">
                                      <p:cBhvr>
                                        <p:cTn id="38" dur="1000" fill="hold"/>
                                        <p:tgtEl>
                                          <p:spTgt spid="337929"/>
                                        </p:tgtEl>
                                        <p:attrNameLst>
                                          <p:attrName>ppt_h</p:attrName>
                                        </p:attrNameLst>
                                      </p:cBhvr>
                                      <p:tavLst>
                                        <p:tav tm="0">
                                          <p:val>
                                            <p:strVal val="#ppt_h"/>
                                          </p:val>
                                        </p:tav>
                                        <p:tav tm="100000">
                                          <p:val>
                                            <p:strVal val="#ppt_h"/>
                                          </p:val>
                                        </p:tav>
                                      </p:tavLst>
                                    </p:anim>
                                    <p:animEffect transition="in" filter="fade">
                                      <p:cBhvr>
                                        <p:cTn id="39" dur="1000"/>
                                        <p:tgtEl>
                                          <p:spTgt spid="33792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37930"/>
                                        </p:tgtEl>
                                        <p:attrNameLst>
                                          <p:attrName>style.visibility</p:attrName>
                                        </p:attrNameLst>
                                      </p:cBhvr>
                                      <p:to>
                                        <p:strVal val="visible"/>
                                      </p:to>
                                    </p:set>
                                    <p:anim calcmode="lin" valueType="num">
                                      <p:cBhvr>
                                        <p:cTn id="42" dur="1000" fill="hold"/>
                                        <p:tgtEl>
                                          <p:spTgt spid="337930"/>
                                        </p:tgtEl>
                                        <p:attrNameLst>
                                          <p:attrName>ppt_w</p:attrName>
                                        </p:attrNameLst>
                                      </p:cBhvr>
                                      <p:tavLst>
                                        <p:tav tm="0">
                                          <p:val>
                                            <p:strVal val="#ppt_w*0.70"/>
                                          </p:val>
                                        </p:tav>
                                        <p:tav tm="100000">
                                          <p:val>
                                            <p:strVal val="#ppt_w"/>
                                          </p:val>
                                        </p:tav>
                                      </p:tavLst>
                                    </p:anim>
                                    <p:anim calcmode="lin" valueType="num">
                                      <p:cBhvr>
                                        <p:cTn id="43" dur="1000" fill="hold"/>
                                        <p:tgtEl>
                                          <p:spTgt spid="337930"/>
                                        </p:tgtEl>
                                        <p:attrNameLst>
                                          <p:attrName>ppt_h</p:attrName>
                                        </p:attrNameLst>
                                      </p:cBhvr>
                                      <p:tavLst>
                                        <p:tav tm="0">
                                          <p:val>
                                            <p:strVal val="#ppt_h"/>
                                          </p:val>
                                        </p:tav>
                                        <p:tav tm="100000">
                                          <p:val>
                                            <p:strVal val="#ppt_h"/>
                                          </p:val>
                                        </p:tav>
                                      </p:tavLst>
                                    </p:anim>
                                    <p:animEffect transition="in" filter="fade">
                                      <p:cBhvr>
                                        <p:cTn id="44" dur="1000"/>
                                        <p:tgtEl>
                                          <p:spTgt spid="337930"/>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37931"/>
                                        </p:tgtEl>
                                        <p:attrNameLst>
                                          <p:attrName>style.visibility</p:attrName>
                                        </p:attrNameLst>
                                      </p:cBhvr>
                                      <p:to>
                                        <p:strVal val="visible"/>
                                      </p:to>
                                    </p:set>
                                    <p:anim calcmode="lin" valueType="num">
                                      <p:cBhvr>
                                        <p:cTn id="47" dur="1000" fill="hold"/>
                                        <p:tgtEl>
                                          <p:spTgt spid="337931"/>
                                        </p:tgtEl>
                                        <p:attrNameLst>
                                          <p:attrName>ppt_w</p:attrName>
                                        </p:attrNameLst>
                                      </p:cBhvr>
                                      <p:tavLst>
                                        <p:tav tm="0">
                                          <p:val>
                                            <p:strVal val="#ppt_w*0.70"/>
                                          </p:val>
                                        </p:tav>
                                        <p:tav tm="100000">
                                          <p:val>
                                            <p:strVal val="#ppt_w"/>
                                          </p:val>
                                        </p:tav>
                                      </p:tavLst>
                                    </p:anim>
                                    <p:anim calcmode="lin" valueType="num">
                                      <p:cBhvr>
                                        <p:cTn id="48" dur="1000" fill="hold"/>
                                        <p:tgtEl>
                                          <p:spTgt spid="337931"/>
                                        </p:tgtEl>
                                        <p:attrNameLst>
                                          <p:attrName>ppt_h</p:attrName>
                                        </p:attrNameLst>
                                      </p:cBhvr>
                                      <p:tavLst>
                                        <p:tav tm="0">
                                          <p:val>
                                            <p:strVal val="#ppt_h"/>
                                          </p:val>
                                        </p:tav>
                                        <p:tav tm="100000">
                                          <p:val>
                                            <p:strVal val="#ppt_h"/>
                                          </p:val>
                                        </p:tav>
                                      </p:tavLst>
                                    </p:anim>
                                    <p:animEffect transition="in" filter="fade">
                                      <p:cBhvr>
                                        <p:cTn id="49" dur="1000"/>
                                        <p:tgtEl>
                                          <p:spTgt spid="33793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37932"/>
                                        </p:tgtEl>
                                        <p:attrNameLst>
                                          <p:attrName>style.visibility</p:attrName>
                                        </p:attrNameLst>
                                      </p:cBhvr>
                                      <p:to>
                                        <p:strVal val="visible"/>
                                      </p:to>
                                    </p:set>
                                    <p:anim calcmode="lin" valueType="num">
                                      <p:cBhvr>
                                        <p:cTn id="52" dur="1000" fill="hold"/>
                                        <p:tgtEl>
                                          <p:spTgt spid="337932"/>
                                        </p:tgtEl>
                                        <p:attrNameLst>
                                          <p:attrName>ppt_w</p:attrName>
                                        </p:attrNameLst>
                                      </p:cBhvr>
                                      <p:tavLst>
                                        <p:tav tm="0">
                                          <p:val>
                                            <p:strVal val="#ppt_w*0.70"/>
                                          </p:val>
                                        </p:tav>
                                        <p:tav tm="100000">
                                          <p:val>
                                            <p:strVal val="#ppt_w"/>
                                          </p:val>
                                        </p:tav>
                                      </p:tavLst>
                                    </p:anim>
                                    <p:anim calcmode="lin" valueType="num">
                                      <p:cBhvr>
                                        <p:cTn id="53" dur="1000" fill="hold"/>
                                        <p:tgtEl>
                                          <p:spTgt spid="337932"/>
                                        </p:tgtEl>
                                        <p:attrNameLst>
                                          <p:attrName>ppt_h</p:attrName>
                                        </p:attrNameLst>
                                      </p:cBhvr>
                                      <p:tavLst>
                                        <p:tav tm="0">
                                          <p:val>
                                            <p:strVal val="#ppt_h"/>
                                          </p:val>
                                        </p:tav>
                                        <p:tav tm="100000">
                                          <p:val>
                                            <p:strVal val="#ppt_h"/>
                                          </p:val>
                                        </p:tav>
                                      </p:tavLst>
                                    </p:anim>
                                    <p:animEffect transition="in" filter="fade">
                                      <p:cBhvr>
                                        <p:cTn id="54" dur="1000"/>
                                        <p:tgtEl>
                                          <p:spTgt spid="337932"/>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37933"/>
                                        </p:tgtEl>
                                        <p:attrNameLst>
                                          <p:attrName>style.visibility</p:attrName>
                                        </p:attrNameLst>
                                      </p:cBhvr>
                                      <p:to>
                                        <p:strVal val="visible"/>
                                      </p:to>
                                    </p:set>
                                    <p:anim calcmode="lin" valueType="num">
                                      <p:cBhvr>
                                        <p:cTn id="57" dur="1000" fill="hold"/>
                                        <p:tgtEl>
                                          <p:spTgt spid="337933"/>
                                        </p:tgtEl>
                                        <p:attrNameLst>
                                          <p:attrName>ppt_w</p:attrName>
                                        </p:attrNameLst>
                                      </p:cBhvr>
                                      <p:tavLst>
                                        <p:tav tm="0">
                                          <p:val>
                                            <p:strVal val="#ppt_w*0.70"/>
                                          </p:val>
                                        </p:tav>
                                        <p:tav tm="100000">
                                          <p:val>
                                            <p:strVal val="#ppt_w"/>
                                          </p:val>
                                        </p:tav>
                                      </p:tavLst>
                                    </p:anim>
                                    <p:anim calcmode="lin" valueType="num">
                                      <p:cBhvr>
                                        <p:cTn id="58" dur="1000" fill="hold"/>
                                        <p:tgtEl>
                                          <p:spTgt spid="337933"/>
                                        </p:tgtEl>
                                        <p:attrNameLst>
                                          <p:attrName>ppt_h</p:attrName>
                                        </p:attrNameLst>
                                      </p:cBhvr>
                                      <p:tavLst>
                                        <p:tav tm="0">
                                          <p:val>
                                            <p:strVal val="#ppt_h"/>
                                          </p:val>
                                        </p:tav>
                                        <p:tav tm="100000">
                                          <p:val>
                                            <p:strVal val="#ppt_h"/>
                                          </p:val>
                                        </p:tav>
                                      </p:tavLst>
                                    </p:anim>
                                    <p:animEffect transition="in" filter="fade">
                                      <p:cBhvr>
                                        <p:cTn id="59" dur="1000"/>
                                        <p:tgtEl>
                                          <p:spTgt spid="337933"/>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337934"/>
                                        </p:tgtEl>
                                        <p:attrNameLst>
                                          <p:attrName>style.visibility</p:attrName>
                                        </p:attrNameLst>
                                      </p:cBhvr>
                                      <p:to>
                                        <p:strVal val="visible"/>
                                      </p:to>
                                    </p:set>
                                    <p:anim calcmode="lin" valueType="num">
                                      <p:cBhvr>
                                        <p:cTn id="62" dur="1000" fill="hold"/>
                                        <p:tgtEl>
                                          <p:spTgt spid="337934"/>
                                        </p:tgtEl>
                                        <p:attrNameLst>
                                          <p:attrName>ppt_w</p:attrName>
                                        </p:attrNameLst>
                                      </p:cBhvr>
                                      <p:tavLst>
                                        <p:tav tm="0">
                                          <p:val>
                                            <p:strVal val="#ppt_w*0.70"/>
                                          </p:val>
                                        </p:tav>
                                        <p:tav tm="100000">
                                          <p:val>
                                            <p:strVal val="#ppt_w"/>
                                          </p:val>
                                        </p:tav>
                                      </p:tavLst>
                                    </p:anim>
                                    <p:anim calcmode="lin" valueType="num">
                                      <p:cBhvr>
                                        <p:cTn id="63" dur="1000" fill="hold"/>
                                        <p:tgtEl>
                                          <p:spTgt spid="337934"/>
                                        </p:tgtEl>
                                        <p:attrNameLst>
                                          <p:attrName>ppt_h</p:attrName>
                                        </p:attrNameLst>
                                      </p:cBhvr>
                                      <p:tavLst>
                                        <p:tav tm="0">
                                          <p:val>
                                            <p:strVal val="#ppt_h"/>
                                          </p:val>
                                        </p:tav>
                                        <p:tav tm="100000">
                                          <p:val>
                                            <p:strVal val="#ppt_h"/>
                                          </p:val>
                                        </p:tav>
                                      </p:tavLst>
                                    </p:anim>
                                    <p:animEffect transition="in" filter="fade">
                                      <p:cBhvr>
                                        <p:cTn id="64" dur="1000"/>
                                        <p:tgtEl>
                                          <p:spTgt spid="337934"/>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337935"/>
                                        </p:tgtEl>
                                        <p:attrNameLst>
                                          <p:attrName>style.visibility</p:attrName>
                                        </p:attrNameLst>
                                      </p:cBhvr>
                                      <p:to>
                                        <p:strVal val="visible"/>
                                      </p:to>
                                    </p:set>
                                    <p:anim calcmode="lin" valueType="num">
                                      <p:cBhvr>
                                        <p:cTn id="67" dur="1000" fill="hold"/>
                                        <p:tgtEl>
                                          <p:spTgt spid="337935"/>
                                        </p:tgtEl>
                                        <p:attrNameLst>
                                          <p:attrName>ppt_w</p:attrName>
                                        </p:attrNameLst>
                                      </p:cBhvr>
                                      <p:tavLst>
                                        <p:tav tm="0">
                                          <p:val>
                                            <p:strVal val="#ppt_w*0.70"/>
                                          </p:val>
                                        </p:tav>
                                        <p:tav tm="100000">
                                          <p:val>
                                            <p:strVal val="#ppt_w"/>
                                          </p:val>
                                        </p:tav>
                                      </p:tavLst>
                                    </p:anim>
                                    <p:anim calcmode="lin" valueType="num">
                                      <p:cBhvr>
                                        <p:cTn id="68" dur="1000" fill="hold"/>
                                        <p:tgtEl>
                                          <p:spTgt spid="337935"/>
                                        </p:tgtEl>
                                        <p:attrNameLst>
                                          <p:attrName>ppt_h</p:attrName>
                                        </p:attrNameLst>
                                      </p:cBhvr>
                                      <p:tavLst>
                                        <p:tav tm="0">
                                          <p:val>
                                            <p:strVal val="#ppt_h"/>
                                          </p:val>
                                        </p:tav>
                                        <p:tav tm="100000">
                                          <p:val>
                                            <p:strVal val="#ppt_h"/>
                                          </p:val>
                                        </p:tav>
                                      </p:tavLst>
                                    </p:anim>
                                    <p:animEffect transition="in" filter="fade">
                                      <p:cBhvr>
                                        <p:cTn id="69" dur="1000"/>
                                        <p:tgtEl>
                                          <p:spTgt spid="33793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37936"/>
                                        </p:tgtEl>
                                        <p:attrNameLst>
                                          <p:attrName>style.visibility</p:attrName>
                                        </p:attrNameLst>
                                      </p:cBhvr>
                                      <p:to>
                                        <p:strVal val="visible"/>
                                      </p:to>
                                    </p:set>
                                    <p:anim calcmode="lin" valueType="num">
                                      <p:cBhvr>
                                        <p:cTn id="72" dur="1000" fill="hold"/>
                                        <p:tgtEl>
                                          <p:spTgt spid="337936"/>
                                        </p:tgtEl>
                                        <p:attrNameLst>
                                          <p:attrName>ppt_w</p:attrName>
                                        </p:attrNameLst>
                                      </p:cBhvr>
                                      <p:tavLst>
                                        <p:tav tm="0">
                                          <p:val>
                                            <p:strVal val="#ppt_w*0.70"/>
                                          </p:val>
                                        </p:tav>
                                        <p:tav tm="100000">
                                          <p:val>
                                            <p:strVal val="#ppt_w"/>
                                          </p:val>
                                        </p:tav>
                                      </p:tavLst>
                                    </p:anim>
                                    <p:anim calcmode="lin" valueType="num">
                                      <p:cBhvr>
                                        <p:cTn id="73" dur="1000" fill="hold"/>
                                        <p:tgtEl>
                                          <p:spTgt spid="337936"/>
                                        </p:tgtEl>
                                        <p:attrNameLst>
                                          <p:attrName>ppt_h</p:attrName>
                                        </p:attrNameLst>
                                      </p:cBhvr>
                                      <p:tavLst>
                                        <p:tav tm="0">
                                          <p:val>
                                            <p:strVal val="#ppt_h"/>
                                          </p:val>
                                        </p:tav>
                                        <p:tav tm="100000">
                                          <p:val>
                                            <p:strVal val="#ppt_h"/>
                                          </p:val>
                                        </p:tav>
                                      </p:tavLst>
                                    </p:anim>
                                    <p:animEffect transition="in" filter="fade">
                                      <p:cBhvr>
                                        <p:cTn id="74" dur="1000"/>
                                        <p:tgtEl>
                                          <p:spTgt spid="337936"/>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37937"/>
                                        </p:tgtEl>
                                        <p:attrNameLst>
                                          <p:attrName>style.visibility</p:attrName>
                                        </p:attrNameLst>
                                      </p:cBhvr>
                                      <p:to>
                                        <p:strVal val="visible"/>
                                      </p:to>
                                    </p:set>
                                    <p:anim calcmode="lin" valueType="num">
                                      <p:cBhvr>
                                        <p:cTn id="77" dur="1000" fill="hold"/>
                                        <p:tgtEl>
                                          <p:spTgt spid="337937"/>
                                        </p:tgtEl>
                                        <p:attrNameLst>
                                          <p:attrName>ppt_w</p:attrName>
                                        </p:attrNameLst>
                                      </p:cBhvr>
                                      <p:tavLst>
                                        <p:tav tm="0">
                                          <p:val>
                                            <p:strVal val="#ppt_w*0.70"/>
                                          </p:val>
                                        </p:tav>
                                        <p:tav tm="100000">
                                          <p:val>
                                            <p:strVal val="#ppt_w"/>
                                          </p:val>
                                        </p:tav>
                                      </p:tavLst>
                                    </p:anim>
                                    <p:anim calcmode="lin" valueType="num">
                                      <p:cBhvr>
                                        <p:cTn id="78" dur="1000" fill="hold"/>
                                        <p:tgtEl>
                                          <p:spTgt spid="337937"/>
                                        </p:tgtEl>
                                        <p:attrNameLst>
                                          <p:attrName>ppt_h</p:attrName>
                                        </p:attrNameLst>
                                      </p:cBhvr>
                                      <p:tavLst>
                                        <p:tav tm="0">
                                          <p:val>
                                            <p:strVal val="#ppt_h"/>
                                          </p:val>
                                        </p:tav>
                                        <p:tav tm="100000">
                                          <p:val>
                                            <p:strVal val="#ppt_h"/>
                                          </p:val>
                                        </p:tav>
                                      </p:tavLst>
                                    </p:anim>
                                    <p:animEffect transition="in" filter="fade">
                                      <p:cBhvr>
                                        <p:cTn id="79" dur="1000"/>
                                        <p:tgtEl>
                                          <p:spTgt spid="337937"/>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337938"/>
                                        </p:tgtEl>
                                        <p:attrNameLst>
                                          <p:attrName>style.visibility</p:attrName>
                                        </p:attrNameLst>
                                      </p:cBhvr>
                                      <p:to>
                                        <p:strVal val="visible"/>
                                      </p:to>
                                    </p:set>
                                    <p:anim calcmode="lin" valueType="num">
                                      <p:cBhvr>
                                        <p:cTn id="82" dur="1000" fill="hold"/>
                                        <p:tgtEl>
                                          <p:spTgt spid="337938"/>
                                        </p:tgtEl>
                                        <p:attrNameLst>
                                          <p:attrName>ppt_w</p:attrName>
                                        </p:attrNameLst>
                                      </p:cBhvr>
                                      <p:tavLst>
                                        <p:tav tm="0">
                                          <p:val>
                                            <p:strVal val="#ppt_w*0.70"/>
                                          </p:val>
                                        </p:tav>
                                        <p:tav tm="100000">
                                          <p:val>
                                            <p:strVal val="#ppt_w"/>
                                          </p:val>
                                        </p:tav>
                                      </p:tavLst>
                                    </p:anim>
                                    <p:anim calcmode="lin" valueType="num">
                                      <p:cBhvr>
                                        <p:cTn id="83" dur="1000" fill="hold"/>
                                        <p:tgtEl>
                                          <p:spTgt spid="337938"/>
                                        </p:tgtEl>
                                        <p:attrNameLst>
                                          <p:attrName>ppt_h</p:attrName>
                                        </p:attrNameLst>
                                      </p:cBhvr>
                                      <p:tavLst>
                                        <p:tav tm="0">
                                          <p:val>
                                            <p:strVal val="#ppt_h"/>
                                          </p:val>
                                        </p:tav>
                                        <p:tav tm="100000">
                                          <p:val>
                                            <p:strVal val="#ppt_h"/>
                                          </p:val>
                                        </p:tav>
                                      </p:tavLst>
                                    </p:anim>
                                    <p:animEffect transition="in" filter="fade">
                                      <p:cBhvr>
                                        <p:cTn id="84" dur="1000"/>
                                        <p:tgtEl>
                                          <p:spTgt spid="337938"/>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37939"/>
                                        </p:tgtEl>
                                        <p:attrNameLst>
                                          <p:attrName>style.visibility</p:attrName>
                                        </p:attrNameLst>
                                      </p:cBhvr>
                                      <p:to>
                                        <p:strVal val="visible"/>
                                      </p:to>
                                    </p:set>
                                    <p:anim calcmode="lin" valueType="num">
                                      <p:cBhvr>
                                        <p:cTn id="87" dur="1000" fill="hold"/>
                                        <p:tgtEl>
                                          <p:spTgt spid="337939"/>
                                        </p:tgtEl>
                                        <p:attrNameLst>
                                          <p:attrName>ppt_w</p:attrName>
                                        </p:attrNameLst>
                                      </p:cBhvr>
                                      <p:tavLst>
                                        <p:tav tm="0">
                                          <p:val>
                                            <p:strVal val="#ppt_w*0.70"/>
                                          </p:val>
                                        </p:tav>
                                        <p:tav tm="100000">
                                          <p:val>
                                            <p:strVal val="#ppt_w"/>
                                          </p:val>
                                        </p:tav>
                                      </p:tavLst>
                                    </p:anim>
                                    <p:anim calcmode="lin" valueType="num">
                                      <p:cBhvr>
                                        <p:cTn id="88" dur="1000" fill="hold"/>
                                        <p:tgtEl>
                                          <p:spTgt spid="337939"/>
                                        </p:tgtEl>
                                        <p:attrNameLst>
                                          <p:attrName>ppt_h</p:attrName>
                                        </p:attrNameLst>
                                      </p:cBhvr>
                                      <p:tavLst>
                                        <p:tav tm="0">
                                          <p:val>
                                            <p:strVal val="#ppt_h"/>
                                          </p:val>
                                        </p:tav>
                                        <p:tav tm="100000">
                                          <p:val>
                                            <p:strVal val="#ppt_h"/>
                                          </p:val>
                                        </p:tav>
                                      </p:tavLst>
                                    </p:anim>
                                    <p:animEffect transition="in" filter="fade">
                                      <p:cBhvr>
                                        <p:cTn id="89" dur="1000"/>
                                        <p:tgtEl>
                                          <p:spTgt spid="337939"/>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337940"/>
                                        </p:tgtEl>
                                        <p:attrNameLst>
                                          <p:attrName>style.visibility</p:attrName>
                                        </p:attrNameLst>
                                      </p:cBhvr>
                                      <p:to>
                                        <p:strVal val="visible"/>
                                      </p:to>
                                    </p:set>
                                    <p:anim calcmode="lin" valueType="num">
                                      <p:cBhvr>
                                        <p:cTn id="92" dur="1000" fill="hold"/>
                                        <p:tgtEl>
                                          <p:spTgt spid="337940"/>
                                        </p:tgtEl>
                                        <p:attrNameLst>
                                          <p:attrName>ppt_w</p:attrName>
                                        </p:attrNameLst>
                                      </p:cBhvr>
                                      <p:tavLst>
                                        <p:tav tm="0">
                                          <p:val>
                                            <p:strVal val="#ppt_w*0.70"/>
                                          </p:val>
                                        </p:tav>
                                        <p:tav tm="100000">
                                          <p:val>
                                            <p:strVal val="#ppt_w"/>
                                          </p:val>
                                        </p:tav>
                                      </p:tavLst>
                                    </p:anim>
                                    <p:anim calcmode="lin" valueType="num">
                                      <p:cBhvr>
                                        <p:cTn id="93" dur="1000" fill="hold"/>
                                        <p:tgtEl>
                                          <p:spTgt spid="337940"/>
                                        </p:tgtEl>
                                        <p:attrNameLst>
                                          <p:attrName>ppt_h</p:attrName>
                                        </p:attrNameLst>
                                      </p:cBhvr>
                                      <p:tavLst>
                                        <p:tav tm="0">
                                          <p:val>
                                            <p:strVal val="#ppt_h"/>
                                          </p:val>
                                        </p:tav>
                                        <p:tav tm="100000">
                                          <p:val>
                                            <p:strVal val="#ppt_h"/>
                                          </p:val>
                                        </p:tav>
                                      </p:tavLst>
                                    </p:anim>
                                    <p:animEffect transition="in" filter="fade">
                                      <p:cBhvr>
                                        <p:cTn id="94" dur="1000"/>
                                        <p:tgtEl>
                                          <p:spTgt spid="337940"/>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337941"/>
                                        </p:tgtEl>
                                        <p:attrNameLst>
                                          <p:attrName>style.visibility</p:attrName>
                                        </p:attrNameLst>
                                      </p:cBhvr>
                                      <p:to>
                                        <p:strVal val="visible"/>
                                      </p:to>
                                    </p:set>
                                    <p:anim calcmode="lin" valueType="num">
                                      <p:cBhvr>
                                        <p:cTn id="97" dur="1000" fill="hold"/>
                                        <p:tgtEl>
                                          <p:spTgt spid="337941"/>
                                        </p:tgtEl>
                                        <p:attrNameLst>
                                          <p:attrName>ppt_w</p:attrName>
                                        </p:attrNameLst>
                                      </p:cBhvr>
                                      <p:tavLst>
                                        <p:tav tm="0">
                                          <p:val>
                                            <p:strVal val="#ppt_w*0.70"/>
                                          </p:val>
                                        </p:tav>
                                        <p:tav tm="100000">
                                          <p:val>
                                            <p:strVal val="#ppt_w"/>
                                          </p:val>
                                        </p:tav>
                                      </p:tavLst>
                                    </p:anim>
                                    <p:anim calcmode="lin" valueType="num">
                                      <p:cBhvr>
                                        <p:cTn id="98" dur="1000" fill="hold"/>
                                        <p:tgtEl>
                                          <p:spTgt spid="337941"/>
                                        </p:tgtEl>
                                        <p:attrNameLst>
                                          <p:attrName>ppt_h</p:attrName>
                                        </p:attrNameLst>
                                      </p:cBhvr>
                                      <p:tavLst>
                                        <p:tav tm="0">
                                          <p:val>
                                            <p:strVal val="#ppt_h"/>
                                          </p:val>
                                        </p:tav>
                                        <p:tav tm="100000">
                                          <p:val>
                                            <p:strVal val="#ppt_h"/>
                                          </p:val>
                                        </p:tav>
                                      </p:tavLst>
                                    </p:anim>
                                    <p:animEffect transition="in" filter="fade">
                                      <p:cBhvr>
                                        <p:cTn id="99" dur="1000"/>
                                        <p:tgtEl>
                                          <p:spTgt spid="337941"/>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337942"/>
                                        </p:tgtEl>
                                        <p:attrNameLst>
                                          <p:attrName>style.visibility</p:attrName>
                                        </p:attrNameLst>
                                      </p:cBhvr>
                                      <p:to>
                                        <p:strVal val="visible"/>
                                      </p:to>
                                    </p:set>
                                    <p:anim calcmode="lin" valueType="num">
                                      <p:cBhvr>
                                        <p:cTn id="102" dur="1000" fill="hold"/>
                                        <p:tgtEl>
                                          <p:spTgt spid="337942"/>
                                        </p:tgtEl>
                                        <p:attrNameLst>
                                          <p:attrName>ppt_w</p:attrName>
                                        </p:attrNameLst>
                                      </p:cBhvr>
                                      <p:tavLst>
                                        <p:tav tm="0">
                                          <p:val>
                                            <p:strVal val="#ppt_w*0.70"/>
                                          </p:val>
                                        </p:tav>
                                        <p:tav tm="100000">
                                          <p:val>
                                            <p:strVal val="#ppt_w"/>
                                          </p:val>
                                        </p:tav>
                                      </p:tavLst>
                                    </p:anim>
                                    <p:anim calcmode="lin" valueType="num">
                                      <p:cBhvr>
                                        <p:cTn id="103" dur="1000" fill="hold"/>
                                        <p:tgtEl>
                                          <p:spTgt spid="337942"/>
                                        </p:tgtEl>
                                        <p:attrNameLst>
                                          <p:attrName>ppt_h</p:attrName>
                                        </p:attrNameLst>
                                      </p:cBhvr>
                                      <p:tavLst>
                                        <p:tav tm="0">
                                          <p:val>
                                            <p:strVal val="#ppt_h"/>
                                          </p:val>
                                        </p:tav>
                                        <p:tav tm="100000">
                                          <p:val>
                                            <p:strVal val="#ppt_h"/>
                                          </p:val>
                                        </p:tav>
                                      </p:tavLst>
                                    </p:anim>
                                    <p:animEffect transition="in" filter="fade">
                                      <p:cBhvr>
                                        <p:cTn id="104" dur="1000"/>
                                        <p:tgtEl>
                                          <p:spTgt spid="337942"/>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37943"/>
                                        </p:tgtEl>
                                        <p:attrNameLst>
                                          <p:attrName>style.visibility</p:attrName>
                                        </p:attrNameLst>
                                      </p:cBhvr>
                                      <p:to>
                                        <p:strVal val="visible"/>
                                      </p:to>
                                    </p:set>
                                    <p:anim calcmode="lin" valueType="num">
                                      <p:cBhvr>
                                        <p:cTn id="107" dur="1000" fill="hold"/>
                                        <p:tgtEl>
                                          <p:spTgt spid="337943"/>
                                        </p:tgtEl>
                                        <p:attrNameLst>
                                          <p:attrName>ppt_w</p:attrName>
                                        </p:attrNameLst>
                                      </p:cBhvr>
                                      <p:tavLst>
                                        <p:tav tm="0">
                                          <p:val>
                                            <p:strVal val="#ppt_w*0.70"/>
                                          </p:val>
                                        </p:tav>
                                        <p:tav tm="100000">
                                          <p:val>
                                            <p:strVal val="#ppt_w"/>
                                          </p:val>
                                        </p:tav>
                                      </p:tavLst>
                                    </p:anim>
                                    <p:anim calcmode="lin" valueType="num">
                                      <p:cBhvr>
                                        <p:cTn id="108" dur="1000" fill="hold"/>
                                        <p:tgtEl>
                                          <p:spTgt spid="337943"/>
                                        </p:tgtEl>
                                        <p:attrNameLst>
                                          <p:attrName>ppt_h</p:attrName>
                                        </p:attrNameLst>
                                      </p:cBhvr>
                                      <p:tavLst>
                                        <p:tav tm="0">
                                          <p:val>
                                            <p:strVal val="#ppt_h"/>
                                          </p:val>
                                        </p:tav>
                                        <p:tav tm="100000">
                                          <p:val>
                                            <p:strVal val="#ppt_h"/>
                                          </p:val>
                                        </p:tav>
                                      </p:tavLst>
                                    </p:anim>
                                    <p:animEffect transition="in" filter="fade">
                                      <p:cBhvr>
                                        <p:cTn id="109" dur="1000"/>
                                        <p:tgtEl>
                                          <p:spTgt spid="337943"/>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337944"/>
                                        </p:tgtEl>
                                        <p:attrNameLst>
                                          <p:attrName>style.visibility</p:attrName>
                                        </p:attrNameLst>
                                      </p:cBhvr>
                                      <p:to>
                                        <p:strVal val="visible"/>
                                      </p:to>
                                    </p:set>
                                    <p:anim calcmode="lin" valueType="num">
                                      <p:cBhvr>
                                        <p:cTn id="112" dur="1000" fill="hold"/>
                                        <p:tgtEl>
                                          <p:spTgt spid="337944"/>
                                        </p:tgtEl>
                                        <p:attrNameLst>
                                          <p:attrName>ppt_w</p:attrName>
                                        </p:attrNameLst>
                                      </p:cBhvr>
                                      <p:tavLst>
                                        <p:tav tm="0">
                                          <p:val>
                                            <p:strVal val="#ppt_w*0.70"/>
                                          </p:val>
                                        </p:tav>
                                        <p:tav tm="100000">
                                          <p:val>
                                            <p:strVal val="#ppt_w"/>
                                          </p:val>
                                        </p:tav>
                                      </p:tavLst>
                                    </p:anim>
                                    <p:anim calcmode="lin" valueType="num">
                                      <p:cBhvr>
                                        <p:cTn id="113" dur="1000" fill="hold"/>
                                        <p:tgtEl>
                                          <p:spTgt spid="337944"/>
                                        </p:tgtEl>
                                        <p:attrNameLst>
                                          <p:attrName>ppt_h</p:attrName>
                                        </p:attrNameLst>
                                      </p:cBhvr>
                                      <p:tavLst>
                                        <p:tav tm="0">
                                          <p:val>
                                            <p:strVal val="#ppt_h"/>
                                          </p:val>
                                        </p:tav>
                                        <p:tav tm="100000">
                                          <p:val>
                                            <p:strVal val="#ppt_h"/>
                                          </p:val>
                                        </p:tav>
                                      </p:tavLst>
                                    </p:anim>
                                    <p:animEffect transition="in" filter="fade">
                                      <p:cBhvr>
                                        <p:cTn id="114" dur="1000"/>
                                        <p:tgtEl>
                                          <p:spTgt spid="337944"/>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37945"/>
                                        </p:tgtEl>
                                        <p:attrNameLst>
                                          <p:attrName>style.visibility</p:attrName>
                                        </p:attrNameLst>
                                      </p:cBhvr>
                                      <p:to>
                                        <p:strVal val="visible"/>
                                      </p:to>
                                    </p:set>
                                    <p:anim calcmode="lin" valueType="num">
                                      <p:cBhvr>
                                        <p:cTn id="117" dur="1000" fill="hold"/>
                                        <p:tgtEl>
                                          <p:spTgt spid="337945"/>
                                        </p:tgtEl>
                                        <p:attrNameLst>
                                          <p:attrName>ppt_w</p:attrName>
                                        </p:attrNameLst>
                                      </p:cBhvr>
                                      <p:tavLst>
                                        <p:tav tm="0">
                                          <p:val>
                                            <p:strVal val="#ppt_w*0.70"/>
                                          </p:val>
                                        </p:tav>
                                        <p:tav tm="100000">
                                          <p:val>
                                            <p:strVal val="#ppt_w"/>
                                          </p:val>
                                        </p:tav>
                                      </p:tavLst>
                                    </p:anim>
                                    <p:anim calcmode="lin" valueType="num">
                                      <p:cBhvr>
                                        <p:cTn id="118" dur="1000" fill="hold"/>
                                        <p:tgtEl>
                                          <p:spTgt spid="337945"/>
                                        </p:tgtEl>
                                        <p:attrNameLst>
                                          <p:attrName>ppt_h</p:attrName>
                                        </p:attrNameLst>
                                      </p:cBhvr>
                                      <p:tavLst>
                                        <p:tav tm="0">
                                          <p:val>
                                            <p:strVal val="#ppt_h"/>
                                          </p:val>
                                        </p:tav>
                                        <p:tav tm="100000">
                                          <p:val>
                                            <p:strVal val="#ppt_h"/>
                                          </p:val>
                                        </p:tav>
                                      </p:tavLst>
                                    </p:anim>
                                    <p:animEffect transition="in" filter="fade">
                                      <p:cBhvr>
                                        <p:cTn id="119" dur="1000"/>
                                        <p:tgtEl>
                                          <p:spTgt spid="337945"/>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337946"/>
                                        </p:tgtEl>
                                        <p:attrNameLst>
                                          <p:attrName>style.visibility</p:attrName>
                                        </p:attrNameLst>
                                      </p:cBhvr>
                                      <p:to>
                                        <p:strVal val="visible"/>
                                      </p:to>
                                    </p:set>
                                    <p:anim calcmode="lin" valueType="num">
                                      <p:cBhvr>
                                        <p:cTn id="122" dur="1000" fill="hold"/>
                                        <p:tgtEl>
                                          <p:spTgt spid="337946"/>
                                        </p:tgtEl>
                                        <p:attrNameLst>
                                          <p:attrName>ppt_w</p:attrName>
                                        </p:attrNameLst>
                                      </p:cBhvr>
                                      <p:tavLst>
                                        <p:tav tm="0">
                                          <p:val>
                                            <p:strVal val="#ppt_w*0.70"/>
                                          </p:val>
                                        </p:tav>
                                        <p:tav tm="100000">
                                          <p:val>
                                            <p:strVal val="#ppt_w"/>
                                          </p:val>
                                        </p:tav>
                                      </p:tavLst>
                                    </p:anim>
                                    <p:anim calcmode="lin" valueType="num">
                                      <p:cBhvr>
                                        <p:cTn id="123" dur="1000" fill="hold"/>
                                        <p:tgtEl>
                                          <p:spTgt spid="337946"/>
                                        </p:tgtEl>
                                        <p:attrNameLst>
                                          <p:attrName>ppt_h</p:attrName>
                                        </p:attrNameLst>
                                      </p:cBhvr>
                                      <p:tavLst>
                                        <p:tav tm="0">
                                          <p:val>
                                            <p:strVal val="#ppt_h"/>
                                          </p:val>
                                        </p:tav>
                                        <p:tav tm="100000">
                                          <p:val>
                                            <p:strVal val="#ppt_h"/>
                                          </p:val>
                                        </p:tav>
                                      </p:tavLst>
                                    </p:anim>
                                    <p:animEffect transition="in" filter="fade">
                                      <p:cBhvr>
                                        <p:cTn id="124" dur="1000"/>
                                        <p:tgtEl>
                                          <p:spTgt spid="33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animBg="1"/>
      <p:bldP spid="337924" grpId="0" animBg="1"/>
      <p:bldP spid="337925" grpId="0" animBg="1"/>
      <p:bldP spid="337926" grpId="0" animBg="1"/>
      <p:bldP spid="337927" grpId="0" animBg="1"/>
      <p:bldP spid="337928" grpId="0"/>
      <p:bldP spid="337929" grpId="0"/>
      <p:bldP spid="337930" grpId="0" animBg="1"/>
      <p:bldP spid="337931" grpId="0" animBg="1"/>
      <p:bldP spid="337932" grpId="0" animBg="1"/>
      <p:bldP spid="337933" grpId="0" animBg="1"/>
      <p:bldP spid="337934" grpId="0"/>
      <p:bldP spid="337935" grpId="0"/>
      <p:bldP spid="337936" grpId="0" animBg="1"/>
      <p:bldP spid="337937" grpId="0" animBg="1"/>
      <p:bldP spid="337938" grpId="0"/>
      <p:bldP spid="337939" grpId="0"/>
      <p:bldP spid="337940" grpId="0" animBg="1"/>
      <p:bldP spid="337941" grpId="0" animBg="1"/>
      <p:bldP spid="337942" grpId="0" animBg="1"/>
      <p:bldP spid="337943" grpId="0" animBg="1"/>
      <p:bldP spid="337944" grpId="0" animBg="1"/>
      <p:bldP spid="337945" grpId="0"/>
      <p:bldP spid="33794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r" eaLnBrk="1" hangingPunct="1"/>
            <a:r>
              <a:rPr lang="he-IL" smtClean="0"/>
              <a:t>חוק החיבור בחישוב הסתברות</a:t>
            </a:r>
            <a:endParaRPr lang="en-US" smtClean="0"/>
          </a:p>
        </p:txBody>
      </p:sp>
      <p:sp>
        <p:nvSpPr>
          <p:cNvPr id="338947" name="Rectangle 3"/>
          <p:cNvSpPr>
            <a:spLocks noGrp="1" noChangeArrowheads="1"/>
          </p:cNvSpPr>
          <p:nvPr>
            <p:ph type="body" idx="1"/>
          </p:nvPr>
        </p:nvSpPr>
        <p:spPr>
          <a:xfrm>
            <a:off x="395288" y="2017713"/>
            <a:ext cx="8559800" cy="4114800"/>
          </a:xfrm>
        </p:spPr>
        <p:txBody>
          <a:bodyPr/>
          <a:lstStyle/>
          <a:p>
            <a:pPr eaLnBrk="1" hangingPunct="1"/>
            <a:r>
              <a:rPr lang="he-IL" sz="2400" smtClean="0"/>
              <a:t>הסתברות של </a:t>
            </a:r>
            <a:r>
              <a:rPr lang="he-IL" sz="2400" b="1" smtClean="0"/>
              <a:t>איחוד מאורעות זרים</a:t>
            </a:r>
            <a:r>
              <a:rPr lang="he-IL" sz="2400" smtClean="0"/>
              <a:t>: </a:t>
            </a:r>
            <a:r>
              <a:rPr lang="en-US" sz="2000" smtClean="0"/>
              <a:t>P(A</a:t>
            </a:r>
            <a:r>
              <a:rPr lang="en-US" sz="2000" smtClean="0">
                <a:sym typeface="Symbol" pitchFamily="18" charset="2"/>
              </a:rPr>
              <a:t>B) = P(A) + P(B)</a:t>
            </a:r>
            <a:r>
              <a:rPr lang="he-IL" sz="2000" smtClean="0">
                <a:sym typeface="Symbol" pitchFamily="18" charset="2"/>
              </a:rPr>
              <a:t>.</a:t>
            </a:r>
            <a:r>
              <a:rPr lang="he-IL" sz="2000" smtClean="0"/>
              <a:t> </a:t>
            </a:r>
          </a:p>
          <a:p>
            <a:pPr lvl="1" eaLnBrk="1" hangingPunct="1"/>
            <a:r>
              <a:rPr lang="he-IL" sz="2000" smtClean="0">
                <a:sym typeface="Symbol" pitchFamily="18" charset="2"/>
              </a:rPr>
              <a:t>סכום ההסתברויות של שני המאורעות.</a:t>
            </a:r>
          </a:p>
          <a:p>
            <a:pPr lvl="1" eaLnBrk="1" hangingPunct="1"/>
            <a:r>
              <a:rPr lang="he-IL" sz="2000" smtClean="0">
                <a:sym typeface="Symbol" pitchFamily="18" charset="2"/>
              </a:rPr>
              <a:t>לדוגמא: בהטלת קובייה </a:t>
            </a:r>
            <a:r>
              <a:rPr lang="en-US" sz="2000" smtClean="0">
                <a:sym typeface="Symbol" pitchFamily="18" charset="2"/>
              </a:rPr>
              <a:t>B={1,4}</a:t>
            </a:r>
            <a:r>
              <a:rPr lang="he-IL" sz="2000" smtClean="0">
                <a:sym typeface="Symbol" pitchFamily="18" charset="2"/>
              </a:rPr>
              <a:t> </a:t>
            </a:r>
            <a:r>
              <a:rPr lang="en-US" sz="2000" smtClean="0">
                <a:sym typeface="Symbol" pitchFamily="18" charset="2"/>
              </a:rPr>
              <a:t>A={5,6}</a:t>
            </a:r>
            <a:r>
              <a:rPr lang="he-IL" sz="2000" smtClean="0">
                <a:sym typeface="Symbol" pitchFamily="18" charset="2"/>
              </a:rPr>
              <a:t>. </a:t>
            </a:r>
            <a:r>
              <a:rPr lang="en-US" sz="2000" smtClean="0"/>
              <a:t>P(A</a:t>
            </a:r>
            <a:r>
              <a:rPr lang="en-US" sz="2000" smtClean="0">
                <a:sym typeface="Symbol" pitchFamily="18" charset="2"/>
              </a:rPr>
              <a:t>B) = 2/6 + 2/6 = 4/6</a:t>
            </a:r>
            <a:r>
              <a:rPr lang="he-IL" sz="2000" smtClean="0">
                <a:sym typeface="Symbol" pitchFamily="18" charset="2"/>
              </a:rPr>
              <a:t>.</a:t>
            </a:r>
          </a:p>
          <a:p>
            <a:pPr lvl="1" eaLnBrk="1" hangingPunct="1"/>
            <a:r>
              <a:rPr lang="he-IL" sz="2000" smtClean="0"/>
              <a:t>איחוד מאורעות משלימים. </a:t>
            </a:r>
            <a:r>
              <a:rPr lang="en-US" sz="2000" smtClean="0"/>
              <a:t>P(A</a:t>
            </a:r>
            <a:r>
              <a:rPr lang="en-US" sz="2000" smtClean="0">
                <a:sym typeface="Symbol" pitchFamily="18" charset="2"/>
              </a:rPr>
              <a:t>Ā) = P(A) + P(Ā)=1</a:t>
            </a:r>
            <a:r>
              <a:rPr lang="he-IL" sz="2000" smtClean="0">
                <a:sym typeface="Symbol" pitchFamily="18" charset="2"/>
              </a:rPr>
              <a:t>. </a:t>
            </a:r>
          </a:p>
          <a:p>
            <a:pPr eaLnBrk="1" hangingPunct="1"/>
            <a:r>
              <a:rPr lang="he-IL" sz="2400" smtClean="0"/>
              <a:t>הסתברות של </a:t>
            </a:r>
            <a:r>
              <a:rPr lang="he-IL" sz="2400" b="1" smtClean="0"/>
              <a:t>איחוד מאורעות לא זרים</a:t>
            </a:r>
            <a:r>
              <a:rPr lang="he-IL" sz="2400" smtClean="0"/>
              <a:t>: </a:t>
            </a:r>
            <a:r>
              <a:rPr lang="en-US" sz="2000" smtClean="0"/>
              <a:t>P(A</a:t>
            </a:r>
            <a:r>
              <a:rPr lang="en-US" sz="2000" smtClean="0">
                <a:sym typeface="Symbol" pitchFamily="18" charset="2"/>
              </a:rPr>
              <a:t>B) = P(A) + P(B) - </a:t>
            </a:r>
            <a:r>
              <a:rPr lang="en-US" sz="2000" smtClean="0"/>
              <a:t>P(A</a:t>
            </a:r>
            <a:r>
              <a:rPr lang="en-US" sz="2000" smtClean="0">
                <a:sym typeface="Symbol" pitchFamily="18" charset="2"/>
              </a:rPr>
              <a:t>B)</a:t>
            </a:r>
            <a:r>
              <a:rPr lang="he-IL" sz="2000" smtClean="0">
                <a:sym typeface="Symbol" pitchFamily="18" charset="2"/>
              </a:rPr>
              <a:t>.</a:t>
            </a:r>
            <a:r>
              <a:rPr lang="he-IL" sz="2000" smtClean="0"/>
              <a:t> </a:t>
            </a:r>
          </a:p>
          <a:p>
            <a:pPr lvl="1" eaLnBrk="1" hangingPunct="1"/>
            <a:r>
              <a:rPr lang="he-IL" sz="2000" smtClean="0">
                <a:sym typeface="Symbol" pitchFamily="18" charset="2"/>
              </a:rPr>
              <a:t>סכום ההסתברויות של שני המאורעות פחות החיתוך (כיוון שבחיבור אנו כוללים פעמים את החיתוך).</a:t>
            </a:r>
          </a:p>
          <a:p>
            <a:pPr lvl="1" eaLnBrk="1" hangingPunct="1"/>
            <a:r>
              <a:rPr lang="he-IL" sz="2000" smtClean="0">
                <a:sym typeface="Symbol" pitchFamily="18" charset="2"/>
              </a:rPr>
              <a:t>לדוגמא: בהטלת קובייה </a:t>
            </a:r>
            <a:r>
              <a:rPr lang="en-US" sz="2000" smtClean="0">
                <a:sym typeface="Symbol" pitchFamily="18" charset="2"/>
              </a:rPr>
              <a:t>B={1,4}</a:t>
            </a:r>
            <a:r>
              <a:rPr lang="he-IL" sz="2000" smtClean="0">
                <a:sym typeface="Symbol" pitchFamily="18" charset="2"/>
              </a:rPr>
              <a:t> </a:t>
            </a:r>
            <a:r>
              <a:rPr lang="en-US" sz="2000" smtClean="0">
                <a:sym typeface="Symbol" pitchFamily="18" charset="2"/>
              </a:rPr>
              <a:t>A={1,2,3}</a:t>
            </a:r>
            <a:r>
              <a:rPr lang="he-IL" sz="2000" smtClean="0">
                <a:sym typeface="Symbol" pitchFamily="18" charset="2"/>
              </a:rPr>
              <a:t>. </a:t>
            </a:r>
            <a:r>
              <a:rPr lang="en-US" sz="2000" smtClean="0"/>
              <a:t>P(A</a:t>
            </a:r>
            <a:r>
              <a:rPr lang="en-US" sz="2000" smtClean="0">
                <a:sym typeface="Symbol" pitchFamily="18" charset="2"/>
              </a:rPr>
              <a:t>B) = 3/6 + 2/6 – 1/6 = 4/6</a:t>
            </a:r>
            <a:r>
              <a:rPr lang="he-IL" sz="2000" smtClean="0">
                <a:sym typeface="Symbol" pitchFamily="18" charset="2"/>
              </a:rPr>
              <a:t>.</a:t>
            </a:r>
            <a:r>
              <a:rPr lang="he-IL" sz="2000" smtClean="0"/>
              <a:t> </a:t>
            </a:r>
          </a:p>
          <a:p>
            <a:pPr eaLnBrk="1" hangingPunct="1"/>
            <a:endParaRPr lang="en-US" sz="2400" smtClean="0"/>
          </a:p>
        </p:txBody>
      </p:sp>
      <p:grpSp>
        <p:nvGrpSpPr>
          <p:cNvPr id="2" name="Group 4"/>
          <p:cNvGrpSpPr>
            <a:grpSpLocks/>
          </p:cNvGrpSpPr>
          <p:nvPr/>
        </p:nvGrpSpPr>
        <p:grpSpPr bwMode="auto">
          <a:xfrm>
            <a:off x="250825" y="5013325"/>
            <a:ext cx="2808288" cy="1655763"/>
            <a:chOff x="158" y="3158"/>
            <a:chExt cx="1769" cy="1043"/>
          </a:xfrm>
        </p:grpSpPr>
        <p:sp>
          <p:nvSpPr>
            <p:cNvPr id="192533" name="Rectangle 5"/>
            <p:cNvSpPr>
              <a:spLocks noChangeArrowheads="1"/>
            </p:cNvSpPr>
            <p:nvPr/>
          </p:nvSpPr>
          <p:spPr bwMode="auto">
            <a:xfrm>
              <a:off x="158" y="3158"/>
              <a:ext cx="172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92534" name="Oval 6"/>
            <p:cNvSpPr>
              <a:spLocks noChangeArrowheads="1"/>
            </p:cNvSpPr>
            <p:nvPr/>
          </p:nvSpPr>
          <p:spPr bwMode="auto">
            <a:xfrm>
              <a:off x="249"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92535" name="Oval 7"/>
            <p:cNvSpPr>
              <a:spLocks noChangeArrowheads="1"/>
            </p:cNvSpPr>
            <p:nvPr/>
          </p:nvSpPr>
          <p:spPr bwMode="auto">
            <a:xfrm>
              <a:off x="1020"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B</a:t>
              </a:r>
            </a:p>
          </p:txBody>
        </p:sp>
        <p:sp>
          <p:nvSpPr>
            <p:cNvPr id="192536" name="Rectangle 8"/>
            <p:cNvSpPr>
              <a:spLocks noChangeArrowheads="1"/>
            </p:cNvSpPr>
            <p:nvPr/>
          </p:nvSpPr>
          <p:spPr bwMode="auto">
            <a:xfrm>
              <a:off x="156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2537" name="Rectangle 9"/>
            <p:cNvSpPr>
              <a:spLocks noChangeArrowheads="1"/>
            </p:cNvSpPr>
            <p:nvPr/>
          </p:nvSpPr>
          <p:spPr bwMode="auto">
            <a:xfrm>
              <a:off x="204" y="3929"/>
              <a:ext cx="1587" cy="272"/>
            </a:xfrm>
            <a:prstGeom prst="rect">
              <a:avLst/>
            </a:prstGeom>
            <a:noFill/>
            <a:ln w="9525">
              <a:noFill/>
              <a:miter lim="800000"/>
              <a:headEnd/>
              <a:tailEnd/>
            </a:ln>
          </p:spPr>
          <p:txBody>
            <a:bodyPr wrap="none" anchor="ctr"/>
            <a:lstStyle/>
            <a:p>
              <a:pPr algn="ctr"/>
              <a:r>
                <a:rPr lang="en-US" sz="1600" b="1">
                  <a:sym typeface="Symbol" pitchFamily="18" charset="2"/>
                </a:rPr>
                <a:t>P(BA)= P(A) + P(B) </a:t>
              </a:r>
            </a:p>
          </p:txBody>
        </p:sp>
      </p:grpSp>
      <p:grpSp>
        <p:nvGrpSpPr>
          <p:cNvPr id="3" name="Group 10"/>
          <p:cNvGrpSpPr>
            <a:grpSpLocks/>
          </p:cNvGrpSpPr>
          <p:nvPr/>
        </p:nvGrpSpPr>
        <p:grpSpPr bwMode="auto">
          <a:xfrm>
            <a:off x="3276600" y="5013325"/>
            <a:ext cx="2520950" cy="1655763"/>
            <a:chOff x="2064" y="3158"/>
            <a:chExt cx="1588" cy="1043"/>
          </a:xfrm>
        </p:grpSpPr>
        <p:grpSp>
          <p:nvGrpSpPr>
            <p:cNvPr id="192527" name="Group 11"/>
            <p:cNvGrpSpPr>
              <a:grpSpLocks/>
            </p:cNvGrpSpPr>
            <p:nvPr/>
          </p:nvGrpSpPr>
          <p:grpSpPr bwMode="auto">
            <a:xfrm>
              <a:off x="2064" y="3158"/>
              <a:ext cx="1588" cy="1043"/>
              <a:chOff x="2064" y="3158"/>
              <a:chExt cx="1588" cy="1043"/>
            </a:xfrm>
          </p:grpSpPr>
          <p:sp>
            <p:nvSpPr>
              <p:cNvPr id="192531" name="Rectangle 12"/>
              <p:cNvSpPr>
                <a:spLocks noChangeArrowheads="1"/>
              </p:cNvSpPr>
              <p:nvPr/>
            </p:nvSpPr>
            <p:spPr bwMode="auto">
              <a:xfrm>
                <a:off x="2064" y="3158"/>
                <a:ext cx="1588" cy="1043"/>
              </a:xfrm>
              <a:prstGeom prst="rect">
                <a:avLst/>
              </a:prstGeom>
              <a:solidFill>
                <a:srgbClr val="CCFFCC"/>
              </a:solidFill>
              <a:ln w="9525">
                <a:solidFill>
                  <a:schemeClr val="tx1"/>
                </a:solidFill>
                <a:miter lim="800000"/>
                <a:headEnd/>
                <a:tailEnd/>
              </a:ln>
            </p:spPr>
            <p:txBody>
              <a:bodyPr wrap="none" anchor="ctr"/>
              <a:lstStyle/>
              <a:p>
                <a:pPr algn="ctr"/>
                <a:endParaRPr lang="he-IL" sz="2400">
                  <a:sym typeface="Symbol" pitchFamily="18" charset="2"/>
                </a:endParaRPr>
              </a:p>
            </p:txBody>
          </p:sp>
          <p:sp>
            <p:nvSpPr>
              <p:cNvPr id="192532" name="Rectangle 13"/>
              <p:cNvSpPr>
                <a:spLocks noChangeArrowheads="1"/>
              </p:cNvSpPr>
              <p:nvPr/>
            </p:nvSpPr>
            <p:spPr bwMode="auto">
              <a:xfrm>
                <a:off x="3062" y="3521"/>
                <a:ext cx="231" cy="288"/>
              </a:xfrm>
              <a:prstGeom prst="rect">
                <a:avLst/>
              </a:prstGeom>
              <a:noFill/>
              <a:ln w="9525">
                <a:noFill/>
                <a:miter lim="800000"/>
                <a:headEnd/>
                <a:tailEnd/>
              </a:ln>
            </p:spPr>
            <p:txBody>
              <a:bodyPr wrap="none">
                <a:spAutoFit/>
              </a:bodyPr>
              <a:lstStyle/>
              <a:p>
                <a:r>
                  <a:rPr lang="en-US" sz="2400">
                    <a:sym typeface="Symbol" pitchFamily="18" charset="2"/>
                  </a:rPr>
                  <a:t>Ā</a:t>
                </a:r>
              </a:p>
            </p:txBody>
          </p:sp>
        </p:grpSp>
        <p:sp>
          <p:nvSpPr>
            <p:cNvPr id="192528" name="Oval 14"/>
            <p:cNvSpPr>
              <a:spLocks noChangeArrowheads="1"/>
            </p:cNvSpPr>
            <p:nvPr/>
          </p:nvSpPr>
          <p:spPr bwMode="auto">
            <a:xfrm>
              <a:off x="2155" y="3339"/>
              <a:ext cx="679" cy="635"/>
            </a:xfrm>
            <a:prstGeom prst="ellipse">
              <a:avLst/>
            </a:prstGeom>
            <a:solidFill>
              <a:srgbClr val="CCFFCC"/>
            </a:solidFill>
            <a:ln w="9525">
              <a:solidFill>
                <a:schemeClr val="tx1"/>
              </a:solidFill>
              <a:miter lim="800000"/>
              <a:headEnd/>
              <a:tailEnd/>
            </a:ln>
          </p:spPr>
          <p:txBody>
            <a:bodyPr wrap="none" anchor="ctr"/>
            <a:lstStyle/>
            <a:p>
              <a:pPr algn="ctr"/>
              <a:r>
                <a:rPr lang="en-US" sz="2400"/>
                <a:t>A</a:t>
              </a:r>
            </a:p>
          </p:txBody>
        </p:sp>
        <p:sp>
          <p:nvSpPr>
            <p:cNvPr id="192529" name="Rectangle 15"/>
            <p:cNvSpPr>
              <a:spLocks noChangeArrowheads="1"/>
            </p:cNvSpPr>
            <p:nvPr/>
          </p:nvSpPr>
          <p:spPr bwMode="auto">
            <a:xfrm>
              <a:off x="3289"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2530" name="Rectangle 16"/>
            <p:cNvSpPr>
              <a:spLocks noChangeArrowheads="1"/>
            </p:cNvSpPr>
            <p:nvPr/>
          </p:nvSpPr>
          <p:spPr bwMode="auto">
            <a:xfrm>
              <a:off x="2608" y="3929"/>
              <a:ext cx="679" cy="272"/>
            </a:xfrm>
            <a:prstGeom prst="rect">
              <a:avLst/>
            </a:prstGeom>
            <a:noFill/>
            <a:ln w="9525">
              <a:noFill/>
              <a:miter lim="800000"/>
              <a:headEnd/>
              <a:tailEnd/>
            </a:ln>
          </p:spPr>
          <p:txBody>
            <a:bodyPr wrap="none" anchor="ctr"/>
            <a:lstStyle/>
            <a:p>
              <a:pPr algn="ctr"/>
              <a:r>
                <a:rPr lang="en-US" sz="1600" b="1">
                  <a:sym typeface="Symbol" pitchFamily="18" charset="2"/>
                </a:rPr>
                <a:t>A = 1</a:t>
              </a:r>
              <a:r>
                <a:rPr lang="he-IL" sz="1600" b="1">
                  <a:sym typeface="Symbol" pitchFamily="18" charset="2"/>
                </a:rPr>
                <a:t> </a:t>
              </a:r>
              <a:r>
                <a:rPr lang="en-US" sz="1600" b="1">
                  <a:sym typeface="Symbol" pitchFamily="18" charset="2"/>
                </a:rPr>
                <a:t>Ā </a:t>
              </a:r>
            </a:p>
          </p:txBody>
        </p:sp>
      </p:grpSp>
      <p:grpSp>
        <p:nvGrpSpPr>
          <p:cNvPr id="5" name="Group 17"/>
          <p:cNvGrpSpPr>
            <a:grpSpLocks/>
          </p:cNvGrpSpPr>
          <p:nvPr/>
        </p:nvGrpSpPr>
        <p:grpSpPr bwMode="auto">
          <a:xfrm>
            <a:off x="6084888" y="5013325"/>
            <a:ext cx="2879725" cy="1655763"/>
            <a:chOff x="3833" y="3158"/>
            <a:chExt cx="1814" cy="1043"/>
          </a:xfrm>
        </p:grpSpPr>
        <p:sp>
          <p:nvSpPr>
            <p:cNvPr id="192520" name="Oval 18" descr="קו אנכי כהה"/>
            <p:cNvSpPr>
              <a:spLocks noChangeArrowheads="1"/>
            </p:cNvSpPr>
            <p:nvPr/>
          </p:nvSpPr>
          <p:spPr bwMode="auto">
            <a:xfrm>
              <a:off x="4150" y="3339"/>
              <a:ext cx="679" cy="635"/>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2400" b="1"/>
                <a:t>A</a:t>
              </a:r>
            </a:p>
          </p:txBody>
        </p:sp>
        <p:sp>
          <p:nvSpPr>
            <p:cNvPr id="192521" name="Oval 19" descr="קו אופקי כהה"/>
            <p:cNvSpPr>
              <a:spLocks noChangeArrowheads="1"/>
            </p:cNvSpPr>
            <p:nvPr/>
          </p:nvSpPr>
          <p:spPr bwMode="auto">
            <a:xfrm>
              <a:off x="4694" y="3339"/>
              <a:ext cx="679" cy="635"/>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2400" b="1"/>
                <a:t>B</a:t>
              </a:r>
            </a:p>
          </p:txBody>
        </p:sp>
        <p:sp>
          <p:nvSpPr>
            <p:cNvPr id="192522" name="Rectangle 20"/>
            <p:cNvSpPr>
              <a:spLocks noChangeArrowheads="1"/>
            </p:cNvSpPr>
            <p:nvPr/>
          </p:nvSpPr>
          <p:spPr bwMode="auto">
            <a:xfrm>
              <a:off x="5285" y="3158"/>
              <a:ext cx="362" cy="318"/>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92523" name="Rectangle 21"/>
            <p:cNvSpPr>
              <a:spLocks noChangeArrowheads="1"/>
            </p:cNvSpPr>
            <p:nvPr/>
          </p:nvSpPr>
          <p:spPr bwMode="auto">
            <a:xfrm>
              <a:off x="3878" y="3929"/>
              <a:ext cx="1724" cy="272"/>
            </a:xfrm>
            <a:prstGeom prst="rect">
              <a:avLst/>
            </a:prstGeom>
            <a:noFill/>
            <a:ln w="9525">
              <a:noFill/>
              <a:miter lim="800000"/>
              <a:headEnd/>
              <a:tailEnd/>
            </a:ln>
          </p:spPr>
          <p:txBody>
            <a:bodyPr wrap="none" anchor="ctr"/>
            <a:lstStyle/>
            <a:p>
              <a:pPr algn="ctr"/>
              <a:r>
                <a:rPr lang="en-US" sz="1600" b="1">
                  <a:sym typeface="Symbol" pitchFamily="18" charset="2"/>
                </a:rPr>
                <a:t>P(BA)=P(A)+P(B)-</a:t>
              </a:r>
              <a:r>
                <a:rPr lang="en-US" sz="1600" b="1"/>
                <a:t>P(A</a:t>
              </a:r>
              <a:r>
                <a:rPr lang="en-US" sz="1600" b="1">
                  <a:sym typeface="Symbol" pitchFamily="18" charset="2"/>
                </a:rPr>
                <a:t>B)</a:t>
              </a:r>
            </a:p>
          </p:txBody>
        </p:sp>
        <p:grpSp>
          <p:nvGrpSpPr>
            <p:cNvPr id="192524" name="Group 22"/>
            <p:cNvGrpSpPr>
              <a:grpSpLocks/>
            </p:cNvGrpSpPr>
            <p:nvPr/>
          </p:nvGrpSpPr>
          <p:grpSpPr bwMode="auto">
            <a:xfrm>
              <a:off x="3833" y="3158"/>
              <a:ext cx="1814" cy="1043"/>
              <a:chOff x="3833" y="3158"/>
              <a:chExt cx="1814" cy="1043"/>
            </a:xfrm>
          </p:grpSpPr>
          <p:sp>
            <p:nvSpPr>
              <p:cNvPr id="192525" name="Rectangle 23"/>
              <p:cNvSpPr>
                <a:spLocks noChangeArrowheads="1"/>
              </p:cNvSpPr>
              <p:nvPr/>
            </p:nvSpPr>
            <p:spPr bwMode="auto">
              <a:xfrm>
                <a:off x="3833" y="3158"/>
                <a:ext cx="1814" cy="1043"/>
              </a:xfrm>
              <a:prstGeom prst="rect">
                <a:avLst/>
              </a:prstGeom>
              <a:noFill/>
              <a:ln w="9525">
                <a:solidFill>
                  <a:schemeClr val="tx1"/>
                </a:solidFill>
                <a:miter lim="800000"/>
                <a:headEnd/>
                <a:tailEnd/>
              </a:ln>
            </p:spPr>
            <p:txBody>
              <a:bodyPr wrap="none" anchor="ctr"/>
              <a:lstStyle/>
              <a:p>
                <a:pPr algn="ctr"/>
                <a:endParaRPr lang="he-IL" sz="2400"/>
              </a:p>
            </p:txBody>
          </p:sp>
          <p:sp>
            <p:nvSpPr>
              <p:cNvPr id="192526" name="Oval 24" descr="רשת קטנה"/>
              <p:cNvSpPr>
                <a:spLocks noChangeArrowheads="1"/>
              </p:cNvSpPr>
              <p:nvPr/>
            </p:nvSpPr>
            <p:spPr bwMode="auto">
              <a:xfrm>
                <a:off x="4694" y="3475"/>
                <a:ext cx="136" cy="363"/>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sp>
        <p:nvSpPr>
          <p:cNvPr id="338969" name="AutoShape 2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Effect transition="in" filter="fade">
                                      <p:cBhvr>
                                        <p:cTn id="7" dur="2000"/>
                                        <p:tgtEl>
                                          <p:spTgt spid="33894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animEffect transition="in" filter="fade">
                                      <p:cBhvr>
                                        <p:cTn id="11" dur="2000"/>
                                        <p:tgtEl>
                                          <p:spTgt spid="33894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animEffect transition="in" filter="fade">
                                      <p:cBhvr>
                                        <p:cTn id="15" dur="2000"/>
                                        <p:tgtEl>
                                          <p:spTgt spid="338947">
                                            <p:txEl>
                                              <p:pRg st="2" end="2"/>
                                            </p:txEl>
                                          </p:spTgt>
                                        </p:tgtEl>
                                      </p:cBhvr>
                                    </p:animEffect>
                                  </p:childTnLst>
                                </p:cTn>
                              </p:par>
                            </p:childTnLst>
                          </p:cTn>
                        </p:par>
                        <p:par>
                          <p:cTn id="16" fill="hold">
                            <p:stCondLst>
                              <p:cond delay="6000"/>
                            </p:stCondLst>
                            <p:childTnLst>
                              <p:par>
                                <p:cTn id="17" presetID="2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par>
                          <p:cTn id="22" fill="hold">
                            <p:stCondLst>
                              <p:cond delay="7000"/>
                            </p:stCondLst>
                            <p:childTnLst>
                              <p:par>
                                <p:cTn id="23" presetID="10" presetClass="entr" presetSubtype="0" fill="hold" grpId="0" nodeType="afterEffect">
                                  <p:stCondLst>
                                    <p:cond delay="0"/>
                                  </p:stCondLst>
                                  <p:childTnLst>
                                    <p:set>
                                      <p:cBhvr>
                                        <p:cTn id="24" dur="1" fill="hold">
                                          <p:stCondLst>
                                            <p:cond delay="0"/>
                                          </p:stCondLst>
                                        </p:cTn>
                                        <p:tgtEl>
                                          <p:spTgt spid="338947">
                                            <p:txEl>
                                              <p:pRg st="3" end="3"/>
                                            </p:txEl>
                                          </p:spTgt>
                                        </p:tgtEl>
                                        <p:attrNameLst>
                                          <p:attrName>style.visibility</p:attrName>
                                        </p:attrNameLst>
                                      </p:cBhvr>
                                      <p:to>
                                        <p:strVal val="visible"/>
                                      </p:to>
                                    </p:set>
                                    <p:animEffect transition="in" filter="fade">
                                      <p:cBhvr>
                                        <p:cTn id="25" dur="2000"/>
                                        <p:tgtEl>
                                          <p:spTgt spid="338947">
                                            <p:txEl>
                                              <p:pRg st="3" end="3"/>
                                            </p:txEl>
                                          </p:spTgt>
                                        </p:tgtEl>
                                      </p:cBhvr>
                                    </p:animEffect>
                                  </p:childTnLst>
                                </p:cTn>
                              </p:par>
                            </p:childTnLst>
                          </p:cTn>
                        </p:par>
                        <p:par>
                          <p:cTn id="26" fill="hold">
                            <p:stCondLst>
                              <p:cond delay="9000"/>
                            </p:stCondLst>
                            <p:childTnLst>
                              <p:par>
                                <p:cTn id="27" presetID="2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ppt_x</p:attrName>
                                        </p:attrNameLst>
                                      </p:cBhvr>
                                      <p:tavLst>
                                        <p:tav tm="0">
                                          <p:val>
                                            <p:strVal val="#ppt_x-.2"/>
                                          </p:val>
                                        </p:tav>
                                        <p:tav tm="100000">
                                          <p:val>
                                            <p:strVal val="#ppt_x"/>
                                          </p:val>
                                        </p:tav>
                                      </p:tavLst>
                                    </p:anim>
                                    <p:anim calcmode="lin" valueType="num">
                                      <p:cBhvr>
                                        <p:cTn id="3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8947">
                                            <p:txEl>
                                              <p:pRg st="4" end="4"/>
                                            </p:txEl>
                                          </p:spTgt>
                                        </p:tgtEl>
                                        <p:attrNameLst>
                                          <p:attrName>style.visibility</p:attrName>
                                        </p:attrNameLst>
                                      </p:cBhvr>
                                      <p:to>
                                        <p:strVal val="visible"/>
                                      </p:to>
                                    </p:set>
                                    <p:animEffect transition="in" filter="fade">
                                      <p:cBhvr>
                                        <p:cTn id="36" dur="2000"/>
                                        <p:tgtEl>
                                          <p:spTgt spid="338947">
                                            <p:txEl>
                                              <p:pRg st="4" end="4"/>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38947">
                                            <p:txEl>
                                              <p:pRg st="5" end="5"/>
                                            </p:txEl>
                                          </p:spTgt>
                                        </p:tgtEl>
                                        <p:attrNameLst>
                                          <p:attrName>style.visibility</p:attrName>
                                        </p:attrNameLst>
                                      </p:cBhvr>
                                      <p:to>
                                        <p:strVal val="visible"/>
                                      </p:to>
                                    </p:set>
                                    <p:animEffect transition="in" filter="fade">
                                      <p:cBhvr>
                                        <p:cTn id="40" dur="2000"/>
                                        <p:tgtEl>
                                          <p:spTgt spid="338947">
                                            <p:txEl>
                                              <p:pRg st="5" end="5"/>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38947">
                                            <p:txEl>
                                              <p:pRg st="6" end="6"/>
                                            </p:txEl>
                                          </p:spTgt>
                                        </p:tgtEl>
                                        <p:attrNameLst>
                                          <p:attrName>style.visibility</p:attrName>
                                        </p:attrNameLst>
                                      </p:cBhvr>
                                      <p:to>
                                        <p:strVal val="visible"/>
                                      </p:to>
                                    </p:set>
                                    <p:animEffect transition="in" filter="fade">
                                      <p:cBhvr>
                                        <p:cTn id="44" dur="2000"/>
                                        <p:tgtEl>
                                          <p:spTgt spid="338947">
                                            <p:txEl>
                                              <p:pRg st="6" end="6"/>
                                            </p:txEl>
                                          </p:spTgt>
                                        </p:tgtEl>
                                      </p:cBhvr>
                                    </p:animEffect>
                                  </p:childTnLst>
                                </p:cTn>
                              </p:par>
                            </p:childTnLst>
                          </p:cTn>
                        </p:par>
                        <p:par>
                          <p:cTn id="45" fill="hold">
                            <p:stCondLst>
                              <p:cond delay="6000"/>
                            </p:stCondLst>
                            <p:childTnLst>
                              <p:par>
                                <p:cTn id="46" presetID="2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ppt_x</p:attrName>
                                        </p:attrNameLst>
                                      </p:cBhvr>
                                      <p:tavLst>
                                        <p:tav tm="0">
                                          <p:val>
                                            <p:strVal val="#ppt_x-.2"/>
                                          </p:val>
                                        </p:tav>
                                        <p:tav tm="100000">
                                          <p:val>
                                            <p:strVal val="#ppt_x"/>
                                          </p:val>
                                        </p:tav>
                                      </p:tavLst>
                                    </p:anim>
                                    <p:anim calcmode="lin" valueType="num">
                                      <p:cBhvr>
                                        <p:cTn id="4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1152525"/>
            <a:ext cx="8029575" cy="608013"/>
          </a:xfrm>
        </p:spPr>
        <p:txBody>
          <a:bodyPr/>
          <a:lstStyle/>
          <a:p>
            <a:pPr algn="r" eaLnBrk="1" hangingPunct="1"/>
            <a:r>
              <a:rPr lang="he-IL" altLang="en-US" smtClean="0"/>
              <a:t>משתנים: רמות מדידה – משתנה אורדינלי</a:t>
            </a:r>
            <a:endParaRPr lang="en-US" smtClean="0"/>
          </a:p>
        </p:txBody>
      </p:sp>
      <p:sp>
        <p:nvSpPr>
          <p:cNvPr id="78851" name="Rectangle 3"/>
          <p:cNvSpPr>
            <a:spLocks noGrp="1" noChangeArrowheads="1"/>
          </p:cNvSpPr>
          <p:nvPr>
            <p:ph type="body" idx="1"/>
          </p:nvPr>
        </p:nvSpPr>
        <p:spPr/>
        <p:txBody>
          <a:bodyPr/>
          <a:lstStyle/>
          <a:p>
            <a:pPr algn="just" eaLnBrk="1" hangingPunct="1"/>
            <a:r>
              <a:rPr lang="he-IL" altLang="en-US" sz="2800" smtClean="0"/>
              <a:t>משתנה אורדינלי (סידורי / דירוגי) תכונות:</a:t>
            </a:r>
          </a:p>
          <a:p>
            <a:pPr lvl="1" algn="just" eaLnBrk="1" hangingPunct="1"/>
            <a:r>
              <a:rPr lang="he-IL" sz="2400" b="1" smtClean="0"/>
              <a:t>ניתן לדרג את הערכים מקטן לגדול. </a:t>
            </a:r>
          </a:p>
          <a:p>
            <a:pPr lvl="1" algn="just" eaLnBrk="1" hangingPunct="1"/>
            <a:r>
              <a:rPr lang="he-IL" sz="2400" smtClean="0"/>
              <a:t>מי שקיבל ערך 1 לא יכול להיות גם 2.</a:t>
            </a:r>
          </a:p>
          <a:p>
            <a:pPr lvl="1" algn="just" eaLnBrk="1" hangingPunct="1"/>
            <a:r>
              <a:rPr lang="he-IL" sz="2400" i="1" smtClean="0">
                <a:solidFill>
                  <a:schemeClr val="hlink"/>
                </a:solidFill>
              </a:rPr>
              <a:t>לא ניתן להתייחס למרחקים ביניהם (לא ניתן לדעת בכמה גדול או קטן).</a:t>
            </a:r>
          </a:p>
          <a:p>
            <a:pPr algn="just" eaLnBrk="1" hangingPunct="1"/>
            <a:r>
              <a:rPr lang="he-IL" sz="2000" smtClean="0">
                <a:solidFill>
                  <a:srgbClr val="008080"/>
                </a:solidFill>
              </a:rPr>
              <a:t>דוגמא: משתנה דרגות בצבא (טוראי=1, רב טוראי=2, סמל=3), סמל הוא יותר מרב טוראי ורב טוראי הוא יותר מטוראי. אך לא ניתן לומר בכמה יותר.</a:t>
            </a:r>
            <a:endParaRPr lang="en-US" sz="2000" smtClean="0">
              <a:solidFill>
                <a:srgbClr val="008080"/>
              </a:solidFill>
            </a:endParaRPr>
          </a:p>
        </p:txBody>
      </p:sp>
      <p:sp>
        <p:nvSpPr>
          <p:cNvPr id="78852"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18"/>
          <p:cNvGrpSpPr>
            <a:grpSpLocks/>
          </p:cNvGrpSpPr>
          <p:nvPr/>
        </p:nvGrpSpPr>
        <p:grpSpPr bwMode="auto">
          <a:xfrm>
            <a:off x="395288" y="2636838"/>
            <a:ext cx="720725" cy="4030662"/>
            <a:chOff x="249" y="1661"/>
            <a:chExt cx="454" cy="2539"/>
          </a:xfrm>
        </p:grpSpPr>
        <p:sp>
          <p:nvSpPr>
            <p:cNvPr id="90118" name="Line 6"/>
            <p:cNvSpPr>
              <a:spLocks noChangeShapeType="1"/>
            </p:cNvSpPr>
            <p:nvPr/>
          </p:nvSpPr>
          <p:spPr bwMode="auto">
            <a:xfrm flipV="1">
              <a:off x="703" y="1661"/>
              <a:ext cx="0" cy="2495"/>
            </a:xfrm>
            <a:prstGeom prst="line">
              <a:avLst/>
            </a:prstGeom>
            <a:noFill/>
            <a:ln w="38100" cmpd="dbl">
              <a:solidFill>
                <a:schemeClr val="tx1"/>
              </a:solidFill>
              <a:miter lim="800000"/>
              <a:headEnd type="oval" w="med" len="med"/>
              <a:tailEnd type="triangle" w="med" len="med"/>
            </a:ln>
          </p:spPr>
          <p:txBody>
            <a:bodyPr wrap="none"/>
            <a:lstStyle/>
            <a:p>
              <a:endParaRPr lang="he-IL"/>
            </a:p>
          </p:txBody>
        </p:sp>
        <p:sp>
          <p:nvSpPr>
            <p:cNvPr id="90119" name="Rectangle 9"/>
            <p:cNvSpPr>
              <a:spLocks noChangeArrowheads="1"/>
            </p:cNvSpPr>
            <p:nvPr/>
          </p:nvSpPr>
          <p:spPr bwMode="auto">
            <a:xfrm>
              <a:off x="249" y="2387"/>
              <a:ext cx="317" cy="181"/>
            </a:xfrm>
            <a:prstGeom prst="rect">
              <a:avLst/>
            </a:prstGeom>
            <a:solidFill>
              <a:srgbClr val="99CC00"/>
            </a:solidFill>
            <a:ln w="9525">
              <a:noFill/>
              <a:miter lim="800000"/>
              <a:headEnd/>
              <a:tailEnd/>
            </a:ln>
          </p:spPr>
          <p:txBody>
            <a:bodyPr wrap="none" anchor="ctr"/>
            <a:lstStyle/>
            <a:p>
              <a:pPr algn="ctr"/>
              <a:r>
                <a:rPr lang="en-US" sz="2000" b="1">
                  <a:solidFill>
                    <a:srgbClr val="663300"/>
                  </a:solidFill>
                  <a:latin typeface="Arial" pitchFamily="34" charset="0"/>
                  <a:cs typeface="Arial" pitchFamily="34" charset="0"/>
                  <a:sym typeface="Symbol" pitchFamily="18" charset="2"/>
                </a:rPr>
                <a:t></a:t>
              </a:r>
            </a:p>
          </p:txBody>
        </p:sp>
        <p:sp>
          <p:nvSpPr>
            <p:cNvPr id="90120" name="Rectangle 10"/>
            <p:cNvSpPr>
              <a:spLocks noChangeArrowheads="1"/>
            </p:cNvSpPr>
            <p:nvPr/>
          </p:nvSpPr>
          <p:spPr bwMode="auto">
            <a:xfrm>
              <a:off x="249" y="3566"/>
              <a:ext cx="317" cy="181"/>
            </a:xfrm>
            <a:prstGeom prst="rect">
              <a:avLst/>
            </a:prstGeom>
            <a:solidFill>
              <a:srgbClr val="99CC00"/>
            </a:solidFill>
            <a:ln w="9525">
              <a:noFill/>
              <a:miter lim="800000"/>
              <a:headEnd/>
              <a:tailEnd/>
            </a:ln>
          </p:spPr>
          <p:txBody>
            <a:bodyPr wrap="none" anchor="ctr"/>
            <a:lstStyle/>
            <a:p>
              <a:pPr algn="ctr"/>
              <a:r>
                <a:rPr lang="he-IL" sz="2000" b="1">
                  <a:solidFill>
                    <a:srgbClr val="0066FF"/>
                  </a:solidFill>
                  <a:latin typeface="Arial" pitchFamily="34" charset="0"/>
                  <a:cs typeface="Arial" pitchFamily="34" charset="0"/>
                </a:rPr>
                <a:t>&gt;&gt;&gt;</a:t>
              </a:r>
              <a:endParaRPr lang="en-US" sz="2000" b="1">
                <a:solidFill>
                  <a:srgbClr val="0066FF"/>
                </a:solidFill>
                <a:latin typeface="Arial" pitchFamily="34" charset="0"/>
                <a:cs typeface="Arial" pitchFamily="34" charset="0"/>
              </a:endParaRPr>
            </a:p>
          </p:txBody>
        </p:sp>
        <p:sp>
          <p:nvSpPr>
            <p:cNvPr id="90121" name="Rectangle 11"/>
            <p:cNvSpPr>
              <a:spLocks noChangeArrowheads="1"/>
            </p:cNvSpPr>
            <p:nvPr/>
          </p:nvSpPr>
          <p:spPr bwMode="auto">
            <a:xfrm>
              <a:off x="249" y="3793"/>
              <a:ext cx="317" cy="181"/>
            </a:xfrm>
            <a:prstGeom prst="rect">
              <a:avLst/>
            </a:prstGeom>
            <a:solidFill>
              <a:srgbClr val="99CC00"/>
            </a:solidFill>
            <a:ln w="9525">
              <a:noFill/>
              <a:miter lim="800000"/>
              <a:headEnd/>
              <a:tailEnd/>
            </a:ln>
          </p:spPr>
          <p:txBody>
            <a:bodyPr wrap="none" anchor="ctr"/>
            <a:lstStyle/>
            <a:p>
              <a:pPr algn="ctr"/>
              <a:r>
                <a:rPr lang="he-IL" sz="2000" b="1">
                  <a:solidFill>
                    <a:srgbClr val="0066FF"/>
                  </a:solidFill>
                  <a:latin typeface="Arial" pitchFamily="34" charset="0"/>
                  <a:cs typeface="Arial" pitchFamily="34" charset="0"/>
                </a:rPr>
                <a:t>&gt;&gt;</a:t>
              </a:r>
              <a:endParaRPr lang="en-US" sz="2000" b="1">
                <a:solidFill>
                  <a:srgbClr val="0066FF"/>
                </a:solidFill>
                <a:latin typeface="Arial" pitchFamily="34" charset="0"/>
                <a:cs typeface="Arial" pitchFamily="34" charset="0"/>
              </a:endParaRPr>
            </a:p>
          </p:txBody>
        </p:sp>
        <p:sp>
          <p:nvSpPr>
            <p:cNvPr id="90122" name="Rectangle 12"/>
            <p:cNvSpPr>
              <a:spLocks noChangeArrowheads="1"/>
            </p:cNvSpPr>
            <p:nvPr/>
          </p:nvSpPr>
          <p:spPr bwMode="auto">
            <a:xfrm>
              <a:off x="249" y="4019"/>
              <a:ext cx="317" cy="181"/>
            </a:xfrm>
            <a:prstGeom prst="rect">
              <a:avLst/>
            </a:prstGeom>
            <a:solidFill>
              <a:srgbClr val="99CC00"/>
            </a:solidFill>
            <a:ln w="9525">
              <a:noFill/>
              <a:miter lim="800000"/>
              <a:headEnd/>
              <a:tailEnd/>
            </a:ln>
          </p:spPr>
          <p:txBody>
            <a:bodyPr wrap="none" anchor="ctr"/>
            <a:lstStyle/>
            <a:p>
              <a:pPr algn="ctr"/>
              <a:r>
                <a:rPr lang="he-IL" sz="2000" b="1">
                  <a:solidFill>
                    <a:srgbClr val="0066FF"/>
                  </a:solidFill>
                  <a:latin typeface="Arial" pitchFamily="34" charset="0"/>
                  <a:cs typeface="Arial" pitchFamily="34" charset="0"/>
                </a:rPr>
                <a:t>&gt;</a:t>
              </a:r>
              <a:endParaRPr lang="en-US" sz="2000" b="1">
                <a:solidFill>
                  <a:srgbClr val="0066FF"/>
                </a:solidFill>
                <a:latin typeface="Arial" pitchFamily="34" charset="0"/>
                <a:cs typeface="Arial" pitchFamily="34" charset="0"/>
              </a:endParaRPr>
            </a:p>
          </p:txBody>
        </p:sp>
        <p:sp>
          <p:nvSpPr>
            <p:cNvPr id="90123" name="Rectangle 13"/>
            <p:cNvSpPr>
              <a:spLocks noChangeArrowheads="1"/>
            </p:cNvSpPr>
            <p:nvPr/>
          </p:nvSpPr>
          <p:spPr bwMode="auto">
            <a:xfrm>
              <a:off x="249" y="3158"/>
              <a:ext cx="317" cy="181"/>
            </a:xfrm>
            <a:prstGeom prst="rect">
              <a:avLst/>
            </a:prstGeom>
            <a:solidFill>
              <a:srgbClr val="99CC00"/>
            </a:solidFill>
            <a:ln w="9525">
              <a:noFill/>
              <a:miter lim="800000"/>
              <a:headEnd/>
              <a:tailEnd/>
            </a:ln>
          </p:spPr>
          <p:txBody>
            <a:bodyPr wrap="none" anchor="ctr"/>
            <a:lstStyle/>
            <a:p>
              <a:pPr algn="ctr"/>
              <a:r>
                <a:rPr lang="en-US" b="1">
                  <a:solidFill>
                    <a:srgbClr val="663300"/>
                  </a:solidFill>
                  <a:latin typeface="Arial" pitchFamily="34" charset="0"/>
                  <a:cs typeface="Arial" pitchFamily="34" charset="0"/>
                  <a:sym typeface="Webdings" pitchFamily="18" charset="2"/>
                </a:rPr>
                <a:t></a:t>
              </a:r>
            </a:p>
          </p:txBody>
        </p:sp>
        <p:sp>
          <p:nvSpPr>
            <p:cNvPr id="90124" name="Rectangle 14"/>
            <p:cNvSpPr>
              <a:spLocks noChangeArrowheads="1"/>
            </p:cNvSpPr>
            <p:nvPr/>
          </p:nvSpPr>
          <p:spPr bwMode="auto">
            <a:xfrm>
              <a:off x="249" y="2931"/>
              <a:ext cx="317" cy="181"/>
            </a:xfrm>
            <a:prstGeom prst="rect">
              <a:avLst/>
            </a:prstGeom>
            <a:solidFill>
              <a:srgbClr val="99CC00"/>
            </a:solidFill>
            <a:ln w="9525">
              <a:noFill/>
              <a:miter lim="800000"/>
              <a:headEnd/>
              <a:tailEnd/>
            </a:ln>
          </p:spPr>
          <p:txBody>
            <a:bodyPr wrap="none" anchor="ctr"/>
            <a:lstStyle/>
            <a:p>
              <a:pPr algn="ctr"/>
              <a:r>
                <a:rPr lang="en-US" b="1">
                  <a:solidFill>
                    <a:srgbClr val="663300"/>
                  </a:solidFill>
                  <a:sym typeface="Webdings" pitchFamily="18" charset="2"/>
                </a:rPr>
                <a:t></a:t>
              </a:r>
              <a:r>
                <a:rPr lang="en-US" b="1">
                  <a:solidFill>
                    <a:srgbClr val="663300"/>
                  </a:solidFill>
                  <a:latin typeface="Arial" pitchFamily="34" charset="0"/>
                  <a:cs typeface="Arial" pitchFamily="34" charset="0"/>
                  <a:sym typeface="Webdings" pitchFamily="18" charset="2"/>
                </a:rPr>
                <a:t></a:t>
              </a:r>
            </a:p>
          </p:txBody>
        </p:sp>
        <p:sp>
          <p:nvSpPr>
            <p:cNvPr id="90125" name="Rectangle 15"/>
            <p:cNvSpPr>
              <a:spLocks noChangeArrowheads="1"/>
            </p:cNvSpPr>
            <p:nvPr/>
          </p:nvSpPr>
          <p:spPr bwMode="auto">
            <a:xfrm>
              <a:off x="249" y="1797"/>
              <a:ext cx="317" cy="181"/>
            </a:xfrm>
            <a:prstGeom prst="rect">
              <a:avLst/>
            </a:prstGeom>
            <a:solidFill>
              <a:srgbClr val="99CC00"/>
            </a:solidFill>
            <a:ln w="9525">
              <a:noFill/>
              <a:miter lim="800000"/>
              <a:headEnd/>
              <a:tailEnd/>
            </a:ln>
          </p:spPr>
          <p:txBody>
            <a:bodyPr wrap="none" anchor="ctr"/>
            <a:lstStyle/>
            <a:p>
              <a:pPr algn="ctr"/>
              <a:r>
                <a:rPr lang="en-US" sz="2000" b="1">
                  <a:solidFill>
                    <a:srgbClr val="663300"/>
                  </a:solidFill>
                  <a:latin typeface="Arial" pitchFamily="34" charset="0"/>
                  <a:cs typeface="Arial" pitchFamily="34" charset="0"/>
                  <a:sym typeface="Webdings" pitchFamily="18" charset="2"/>
                </a:rPr>
                <a:t></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1000" fill="hold"/>
                                        <p:tgtEl>
                                          <p:spTgt spid="788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88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885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p:cTn id="13" dur="1000" fill="hold"/>
                                        <p:tgtEl>
                                          <p:spTgt spid="7885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7885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885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p:cTn id="19" dur="1000" fill="hold"/>
                                        <p:tgtEl>
                                          <p:spTgt spid="7885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885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8851">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p:cTn id="25" dur="1000" fill="hold"/>
                                        <p:tgtEl>
                                          <p:spTgt spid="7885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7885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78851">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p:cTn id="31" dur="1000" fill="hold"/>
                                        <p:tgtEl>
                                          <p:spTgt spid="7885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7885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78851">
                                            <p:txEl>
                                              <p:pRg st="4" end="4"/>
                                            </p:txEl>
                                          </p:spTgt>
                                        </p:tgtEl>
                                      </p:cBhvr>
                                    </p:animEffect>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r" eaLnBrk="1" hangingPunct="1"/>
            <a:r>
              <a:rPr lang="he-IL" smtClean="0">
                <a:solidFill>
                  <a:schemeClr val="hlink"/>
                </a:solidFill>
              </a:rPr>
              <a:t>תרגיל הסתברות פשוטה (1)</a:t>
            </a:r>
            <a:endParaRPr lang="en-US" smtClean="0">
              <a:solidFill>
                <a:schemeClr val="hlink"/>
              </a:solidFill>
            </a:endParaRPr>
          </a:p>
        </p:txBody>
      </p:sp>
      <p:sp>
        <p:nvSpPr>
          <p:cNvPr id="339971" name="Rectangle 3"/>
          <p:cNvSpPr>
            <a:spLocks noGrp="1" noChangeArrowheads="1"/>
          </p:cNvSpPr>
          <p:nvPr>
            <p:ph type="body" idx="1"/>
          </p:nvPr>
        </p:nvSpPr>
        <p:spPr>
          <a:xfrm>
            <a:off x="250825" y="1916113"/>
            <a:ext cx="8704263" cy="4941887"/>
          </a:xfrm>
        </p:spPr>
        <p:txBody>
          <a:bodyPr/>
          <a:lstStyle/>
          <a:p>
            <a:pPr eaLnBrk="1" hangingPunct="1"/>
            <a:r>
              <a:rPr lang="he-IL" sz="2400" smtClean="0"/>
              <a:t>נתון: א. 30% מהאוכלוסייה קוראים עיתון בוקר </a:t>
            </a:r>
            <a:r>
              <a:rPr lang="en-US" sz="2400" smtClean="0"/>
              <a:t>P(A)</a:t>
            </a:r>
            <a:r>
              <a:rPr lang="he-IL" sz="2400" smtClean="0"/>
              <a:t>. ב. 65% מהאוכלוסייה קוראים עיתון ערב </a:t>
            </a:r>
            <a:r>
              <a:rPr lang="en-US" sz="2400" smtClean="0"/>
              <a:t>P(B)</a:t>
            </a:r>
            <a:r>
              <a:rPr lang="he-IL" sz="2400" smtClean="0"/>
              <a:t>. ג. 20% מהאוכלוסייה קוראים עיתון בוקר וגם ערב </a:t>
            </a:r>
            <a:r>
              <a:rPr lang="en-US" sz="2000" smtClean="0"/>
              <a:t>P(A</a:t>
            </a:r>
            <a:r>
              <a:rPr lang="en-US" sz="2000" smtClean="0">
                <a:sym typeface="Symbol" pitchFamily="18" charset="2"/>
              </a:rPr>
              <a:t>B)</a:t>
            </a:r>
            <a:r>
              <a:rPr lang="he-IL" sz="2400" smtClean="0"/>
              <a:t>. נבחר אדם אחד מהאוכלוסייה מה ההסתברות שהוא:</a:t>
            </a:r>
          </a:p>
          <a:p>
            <a:pPr lvl="1" eaLnBrk="1" hangingPunct="1">
              <a:lnSpc>
                <a:spcPct val="120000"/>
              </a:lnSpc>
              <a:buSzPct val="80000"/>
              <a:buFont typeface="Wingdings" pitchFamily="2" charset="2"/>
              <a:buChar char=""/>
            </a:pPr>
            <a:r>
              <a:rPr lang="he-IL" sz="2000" smtClean="0"/>
              <a:t>קורא לפחות אחד מהעיתונים (איחוד)? </a:t>
            </a:r>
          </a:p>
          <a:p>
            <a:pPr lvl="1" eaLnBrk="1" hangingPunct="1">
              <a:lnSpc>
                <a:spcPct val="120000"/>
              </a:lnSpc>
              <a:buClr>
                <a:srgbClr val="FF9966"/>
              </a:buClr>
              <a:buSzPct val="80000"/>
              <a:buFont typeface="Wingdings" pitchFamily="2" charset="2"/>
              <a:buChar char=""/>
            </a:pPr>
            <a:r>
              <a:rPr lang="he-IL" sz="2000" smtClean="0"/>
              <a:t>איחוד מאורעות שאינם זרים  </a:t>
            </a:r>
            <a:r>
              <a:rPr lang="en-US" sz="2000" smtClean="0"/>
              <a:t>30% + 65% - 20% = 75%</a:t>
            </a:r>
            <a:r>
              <a:rPr lang="he-IL" sz="2000" smtClean="0"/>
              <a:t>.</a:t>
            </a:r>
          </a:p>
          <a:p>
            <a:pPr lvl="1" eaLnBrk="1" hangingPunct="1">
              <a:lnSpc>
                <a:spcPct val="120000"/>
              </a:lnSpc>
              <a:buSzPct val="80000"/>
              <a:buFont typeface="Wingdings" pitchFamily="2" charset="2"/>
              <a:buChar char=""/>
            </a:pPr>
            <a:r>
              <a:rPr lang="he-IL" sz="2000" smtClean="0"/>
              <a:t>קורא רק עיתון בוקר?</a:t>
            </a:r>
          </a:p>
          <a:p>
            <a:pPr lvl="1" eaLnBrk="1" hangingPunct="1">
              <a:lnSpc>
                <a:spcPct val="120000"/>
              </a:lnSpc>
              <a:buSzPct val="80000"/>
              <a:buFont typeface="Wingdings" pitchFamily="2" charset="2"/>
              <a:buChar char=""/>
            </a:pPr>
            <a:r>
              <a:rPr lang="en-US" sz="2000" smtClean="0"/>
              <a:t>P(A) – P(A</a:t>
            </a:r>
            <a:r>
              <a:rPr lang="en-US" sz="2000" smtClean="0">
                <a:sym typeface="Symbol" pitchFamily="18" charset="2"/>
              </a:rPr>
              <a:t>B) = 30% - 20% = 10%</a:t>
            </a:r>
          </a:p>
          <a:p>
            <a:pPr lvl="1" eaLnBrk="1" hangingPunct="1">
              <a:lnSpc>
                <a:spcPct val="120000"/>
              </a:lnSpc>
              <a:buSzPct val="80000"/>
              <a:buFont typeface="Wingdings" pitchFamily="2" charset="2"/>
              <a:buChar char=""/>
            </a:pPr>
            <a:r>
              <a:rPr lang="he-IL" sz="2000" smtClean="0"/>
              <a:t>קורא רק עיתון אחד? </a:t>
            </a:r>
          </a:p>
          <a:p>
            <a:pPr lvl="1" eaLnBrk="1" hangingPunct="1">
              <a:lnSpc>
                <a:spcPct val="120000"/>
              </a:lnSpc>
              <a:buSzTx/>
              <a:buFont typeface="Wingdings" pitchFamily="2" charset="2"/>
              <a:buChar char=""/>
            </a:pPr>
            <a:r>
              <a:rPr lang="en-US" sz="1600" b="1" smtClean="0"/>
              <a:t>P(A) – P(A</a:t>
            </a:r>
            <a:r>
              <a:rPr lang="en-US" sz="1600" b="1" smtClean="0">
                <a:sym typeface="Symbol" pitchFamily="18" charset="2"/>
              </a:rPr>
              <a:t>B) + P(B) - </a:t>
            </a:r>
            <a:r>
              <a:rPr lang="en-US" sz="1600" b="1" smtClean="0"/>
              <a:t>P(A</a:t>
            </a:r>
            <a:r>
              <a:rPr lang="en-US" sz="1600" b="1" smtClean="0">
                <a:sym typeface="Symbol" pitchFamily="18" charset="2"/>
              </a:rPr>
              <a:t>B) = 30% - 20% + 65% - 20% = 55%</a:t>
            </a:r>
            <a:r>
              <a:rPr lang="he-IL" sz="2000" smtClean="0">
                <a:sym typeface="Symbol" pitchFamily="18" charset="2"/>
              </a:rPr>
              <a:t>.</a:t>
            </a:r>
            <a:endParaRPr lang="he-IL" sz="2000" smtClean="0"/>
          </a:p>
          <a:p>
            <a:pPr lvl="1" eaLnBrk="1" hangingPunct="1">
              <a:lnSpc>
                <a:spcPct val="120000"/>
              </a:lnSpc>
              <a:buSzPct val="80000"/>
              <a:buFont typeface="Wingdings" pitchFamily="2" charset="2"/>
              <a:buChar char=""/>
            </a:pPr>
            <a:r>
              <a:rPr lang="he-IL" sz="2000" smtClean="0"/>
              <a:t>לא קורא עיתונים כלל?</a:t>
            </a:r>
          </a:p>
          <a:p>
            <a:pPr lvl="1" eaLnBrk="1" hangingPunct="1">
              <a:lnSpc>
                <a:spcPct val="120000"/>
              </a:lnSpc>
              <a:buSzPct val="80000"/>
              <a:buFont typeface="Wingdings" pitchFamily="2" charset="2"/>
              <a:buChar char=""/>
            </a:pPr>
            <a:r>
              <a:rPr lang="he-IL" sz="2000" smtClean="0"/>
              <a:t>המשלים של קורא לפחות אחד מהעיתונים. </a:t>
            </a:r>
            <a:r>
              <a:rPr lang="en-US" sz="2000" smtClean="0"/>
              <a:t>100% - 75% = 25%</a:t>
            </a:r>
            <a:r>
              <a:rPr lang="he-IL" sz="2000" smtClean="0"/>
              <a:t>.</a:t>
            </a:r>
          </a:p>
        </p:txBody>
      </p:sp>
      <p:grpSp>
        <p:nvGrpSpPr>
          <p:cNvPr id="2" name="Group 4"/>
          <p:cNvGrpSpPr>
            <a:grpSpLocks/>
          </p:cNvGrpSpPr>
          <p:nvPr/>
        </p:nvGrpSpPr>
        <p:grpSpPr bwMode="auto">
          <a:xfrm>
            <a:off x="827088" y="2997200"/>
            <a:ext cx="1512887" cy="935038"/>
            <a:chOff x="657" y="1888"/>
            <a:chExt cx="1089" cy="680"/>
          </a:xfrm>
        </p:grpSpPr>
        <p:sp>
          <p:nvSpPr>
            <p:cNvPr id="193561" name="Rectangle 5"/>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93562" name="Oval 6"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93563" name="Oval 7"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93564" name="Rectangle 8"/>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3565" name="Rectangle 9"/>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93566" name="Oval 10"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3" name="Group 11"/>
          <p:cNvGrpSpPr>
            <a:grpSpLocks/>
          </p:cNvGrpSpPr>
          <p:nvPr/>
        </p:nvGrpSpPr>
        <p:grpSpPr bwMode="auto">
          <a:xfrm>
            <a:off x="2627313" y="3933825"/>
            <a:ext cx="1512887" cy="935038"/>
            <a:chOff x="1655" y="2478"/>
            <a:chExt cx="953" cy="589"/>
          </a:xfrm>
        </p:grpSpPr>
        <p:sp>
          <p:nvSpPr>
            <p:cNvPr id="193556" name="Rectangle 12"/>
            <p:cNvSpPr>
              <a:spLocks noChangeArrowheads="1"/>
            </p:cNvSpPr>
            <p:nvPr/>
          </p:nvSpPr>
          <p:spPr bwMode="auto">
            <a:xfrm>
              <a:off x="1655" y="247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93557" name="Oval 13" descr="קו אנכי כהה"/>
            <p:cNvSpPr>
              <a:spLocks noChangeArrowheads="1"/>
            </p:cNvSpPr>
            <p:nvPr/>
          </p:nvSpPr>
          <p:spPr bwMode="auto">
            <a:xfrm>
              <a:off x="1801" y="258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93558" name="Oval 14"/>
            <p:cNvSpPr>
              <a:spLocks noChangeArrowheads="1"/>
            </p:cNvSpPr>
            <p:nvPr/>
          </p:nvSpPr>
          <p:spPr bwMode="auto">
            <a:xfrm>
              <a:off x="2094" y="2580"/>
              <a:ext cx="366" cy="359"/>
            </a:xfrm>
            <a:prstGeom prst="ellipse">
              <a:avLst/>
            </a:prstGeom>
            <a:noFill/>
            <a:ln w="9525">
              <a:solidFill>
                <a:schemeClr val="tx1"/>
              </a:solidFill>
              <a:miter lim="800000"/>
              <a:headEnd/>
              <a:tailEnd/>
            </a:ln>
          </p:spPr>
          <p:txBody>
            <a:bodyPr wrap="none" anchor="ctr"/>
            <a:lstStyle/>
            <a:p>
              <a:pPr algn="ctr"/>
              <a:r>
                <a:rPr lang="en-US" sz="1800" b="1"/>
                <a:t>B</a:t>
              </a:r>
            </a:p>
          </p:txBody>
        </p:sp>
        <p:sp>
          <p:nvSpPr>
            <p:cNvPr id="193559" name="Rectangle 15"/>
            <p:cNvSpPr>
              <a:spLocks noChangeArrowheads="1"/>
            </p:cNvSpPr>
            <p:nvPr/>
          </p:nvSpPr>
          <p:spPr bwMode="auto">
            <a:xfrm>
              <a:off x="2413" y="247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3560" name="Oval 16"/>
            <p:cNvSpPr>
              <a:spLocks noChangeArrowheads="1"/>
            </p:cNvSpPr>
            <p:nvPr/>
          </p:nvSpPr>
          <p:spPr bwMode="auto">
            <a:xfrm>
              <a:off x="2094" y="2657"/>
              <a:ext cx="74" cy="205"/>
            </a:xfrm>
            <a:prstGeom prst="ellipse">
              <a:avLst/>
            </a:prstGeom>
            <a:solidFill>
              <a:schemeClr val="bg1"/>
            </a:solidFill>
            <a:ln w="9525">
              <a:solidFill>
                <a:schemeClr val="tx1"/>
              </a:solidFill>
              <a:miter lim="800000"/>
              <a:headEnd/>
              <a:tailEnd/>
            </a:ln>
          </p:spPr>
          <p:txBody>
            <a:bodyPr wrap="none" anchor="ctr"/>
            <a:lstStyle/>
            <a:p>
              <a:endParaRPr lang="he-IL"/>
            </a:p>
          </p:txBody>
        </p:sp>
      </p:grpSp>
      <p:grpSp>
        <p:nvGrpSpPr>
          <p:cNvPr id="4" name="Group 17"/>
          <p:cNvGrpSpPr>
            <a:grpSpLocks/>
          </p:cNvGrpSpPr>
          <p:nvPr/>
        </p:nvGrpSpPr>
        <p:grpSpPr bwMode="auto">
          <a:xfrm>
            <a:off x="684213" y="4652963"/>
            <a:ext cx="1512887" cy="935037"/>
            <a:chOff x="113" y="3158"/>
            <a:chExt cx="953" cy="589"/>
          </a:xfrm>
        </p:grpSpPr>
        <p:sp>
          <p:nvSpPr>
            <p:cNvPr id="193550" name="Rectangle 18"/>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93551" name="Oval 19"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93552" name="Oval 20"/>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93553" name="Rectangle 21"/>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3554" name="Rectangle 22"/>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93555" name="Oval 23"/>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5" name="Group 24"/>
          <p:cNvGrpSpPr>
            <a:grpSpLocks/>
          </p:cNvGrpSpPr>
          <p:nvPr/>
        </p:nvGrpSpPr>
        <p:grpSpPr bwMode="auto">
          <a:xfrm>
            <a:off x="971550" y="5734050"/>
            <a:ext cx="1512888" cy="935038"/>
            <a:chOff x="612" y="3612"/>
            <a:chExt cx="953" cy="589"/>
          </a:xfrm>
        </p:grpSpPr>
        <p:sp>
          <p:nvSpPr>
            <p:cNvPr id="193544" name="Rectangle 25"/>
            <p:cNvSpPr>
              <a:spLocks noChangeArrowheads="1"/>
            </p:cNvSpPr>
            <p:nvPr/>
          </p:nvSpPr>
          <p:spPr bwMode="auto">
            <a:xfrm>
              <a:off x="612" y="3612"/>
              <a:ext cx="928" cy="589"/>
            </a:xfrm>
            <a:prstGeom prst="rect">
              <a:avLst/>
            </a:prstGeom>
            <a:solidFill>
              <a:srgbClr val="CCFFCC"/>
            </a:solidFill>
            <a:ln w="9525">
              <a:solidFill>
                <a:schemeClr val="tx1"/>
              </a:solidFill>
              <a:miter lim="800000"/>
              <a:headEnd/>
              <a:tailEnd/>
            </a:ln>
          </p:spPr>
          <p:txBody>
            <a:bodyPr wrap="none" anchor="ctr"/>
            <a:lstStyle/>
            <a:p>
              <a:pPr algn="ctr"/>
              <a:endParaRPr lang="he-IL" sz="1400"/>
            </a:p>
          </p:txBody>
        </p:sp>
        <p:sp>
          <p:nvSpPr>
            <p:cNvPr id="193545" name="Oval 26"/>
            <p:cNvSpPr>
              <a:spLocks noChangeArrowheads="1"/>
            </p:cNvSpPr>
            <p:nvPr/>
          </p:nvSpPr>
          <p:spPr bwMode="auto">
            <a:xfrm>
              <a:off x="758"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93546" name="Rectangle 27"/>
            <p:cNvSpPr>
              <a:spLocks noChangeArrowheads="1"/>
            </p:cNvSpPr>
            <p:nvPr/>
          </p:nvSpPr>
          <p:spPr bwMode="auto">
            <a:xfrm>
              <a:off x="1370" y="3612"/>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3547" name="Oval 28"/>
            <p:cNvSpPr>
              <a:spLocks noChangeArrowheads="1"/>
            </p:cNvSpPr>
            <p:nvPr/>
          </p:nvSpPr>
          <p:spPr bwMode="auto">
            <a:xfrm>
              <a:off x="1051" y="3714"/>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93548" name="Rectangle 29"/>
            <p:cNvSpPr>
              <a:spLocks noChangeArrowheads="1"/>
            </p:cNvSpPr>
            <p:nvPr/>
          </p:nvSpPr>
          <p:spPr bwMode="auto">
            <a:xfrm>
              <a:off x="930" y="4044"/>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93549" name="Oval 30"/>
            <p:cNvSpPr>
              <a:spLocks noChangeArrowheads="1"/>
            </p:cNvSpPr>
            <p:nvPr/>
          </p:nvSpPr>
          <p:spPr bwMode="auto">
            <a:xfrm>
              <a:off x="1051" y="3791"/>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fade">
                                      <p:cBhvr>
                                        <p:cTn id="7" dur="2000"/>
                                        <p:tgtEl>
                                          <p:spTgt spid="33997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animEffect transition="in" filter="fade">
                                      <p:cBhvr>
                                        <p:cTn id="11" dur="2000"/>
                                        <p:tgtEl>
                                          <p:spTgt spid="3399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9971">
                                            <p:txEl>
                                              <p:pRg st="2" end="2"/>
                                            </p:txEl>
                                          </p:spTgt>
                                        </p:tgtEl>
                                        <p:attrNameLst>
                                          <p:attrName>style.visibility</p:attrName>
                                        </p:attrNameLst>
                                      </p:cBhvr>
                                      <p:to>
                                        <p:strVal val="visible"/>
                                      </p:to>
                                    </p:set>
                                    <p:animEffect transition="in" filter="fade">
                                      <p:cBhvr>
                                        <p:cTn id="16" dur="2000"/>
                                        <p:tgtEl>
                                          <p:spTgt spid="339971">
                                            <p:txEl>
                                              <p:pRg st="2" end="2"/>
                                            </p:txEl>
                                          </p:spTgt>
                                        </p:tgtEl>
                                      </p:cBhvr>
                                    </p:animEffect>
                                  </p:childTnLst>
                                </p:cTn>
                              </p:par>
                            </p:childTnLst>
                          </p:cTn>
                        </p:par>
                        <p:par>
                          <p:cTn id="17" fill="hold">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9971">
                                            <p:txEl>
                                              <p:pRg st="3" end="3"/>
                                            </p:txEl>
                                          </p:spTgt>
                                        </p:tgtEl>
                                        <p:attrNameLst>
                                          <p:attrName>style.visibility</p:attrName>
                                        </p:attrNameLst>
                                      </p:cBhvr>
                                      <p:to>
                                        <p:strVal val="visible"/>
                                      </p:to>
                                    </p:set>
                                    <p:animEffect transition="in" filter="fade">
                                      <p:cBhvr>
                                        <p:cTn id="27" dur="2000"/>
                                        <p:tgtEl>
                                          <p:spTgt spid="3399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9971">
                                            <p:txEl>
                                              <p:pRg st="4" end="4"/>
                                            </p:txEl>
                                          </p:spTgt>
                                        </p:tgtEl>
                                        <p:attrNameLst>
                                          <p:attrName>style.visibility</p:attrName>
                                        </p:attrNameLst>
                                      </p:cBhvr>
                                      <p:to>
                                        <p:strVal val="visible"/>
                                      </p:to>
                                    </p:set>
                                    <p:animEffect transition="in" filter="fade">
                                      <p:cBhvr>
                                        <p:cTn id="32" dur="2000"/>
                                        <p:tgtEl>
                                          <p:spTgt spid="339971">
                                            <p:txEl>
                                              <p:pRg st="4" end="4"/>
                                            </p:txEl>
                                          </p:spTgt>
                                        </p:tgtEl>
                                      </p:cBhvr>
                                    </p:animEffect>
                                  </p:childTnLst>
                                </p:cTn>
                              </p:par>
                            </p:childTnLst>
                          </p:cTn>
                        </p:par>
                        <p:par>
                          <p:cTn id="33" fill="hold">
                            <p:stCondLst>
                              <p:cond delay="2000"/>
                            </p:stCondLst>
                            <p:childTnLst>
                              <p:par>
                                <p:cTn id="34" presetID="49" presetClass="entr" presetSubtype="0" decel="100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 calcmode="lin" valueType="num">
                                      <p:cBhvr>
                                        <p:cTn id="38" dur="500" fill="hold"/>
                                        <p:tgtEl>
                                          <p:spTgt spid="3"/>
                                        </p:tgtEl>
                                        <p:attrNameLst>
                                          <p:attrName>style.rotation</p:attrName>
                                        </p:attrNameLst>
                                      </p:cBhvr>
                                      <p:tavLst>
                                        <p:tav tm="0">
                                          <p:val>
                                            <p:fltVal val="360"/>
                                          </p:val>
                                        </p:tav>
                                        <p:tav tm="100000">
                                          <p:val>
                                            <p:fltVal val="0"/>
                                          </p:val>
                                        </p:tav>
                                      </p:tavLst>
                                    </p:anim>
                                    <p:animEffect transition="in" filter="fade">
                                      <p:cBhvr>
                                        <p:cTn id="39" dur="500"/>
                                        <p:tgtEl>
                                          <p:spTgt spid="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339971">
                                            <p:txEl>
                                              <p:pRg st="5" end="5"/>
                                            </p:txEl>
                                          </p:spTgt>
                                        </p:tgtEl>
                                        <p:attrNameLst>
                                          <p:attrName>style.visibility</p:attrName>
                                        </p:attrNameLst>
                                      </p:cBhvr>
                                      <p:to>
                                        <p:strVal val="visible"/>
                                      </p:to>
                                    </p:set>
                                    <p:animEffect transition="in" filter="fade">
                                      <p:cBhvr>
                                        <p:cTn id="43" dur="2000"/>
                                        <p:tgtEl>
                                          <p:spTgt spid="33997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9971">
                                            <p:txEl>
                                              <p:pRg st="6" end="6"/>
                                            </p:txEl>
                                          </p:spTgt>
                                        </p:tgtEl>
                                        <p:attrNameLst>
                                          <p:attrName>style.visibility</p:attrName>
                                        </p:attrNameLst>
                                      </p:cBhvr>
                                      <p:to>
                                        <p:strVal val="visible"/>
                                      </p:to>
                                    </p:set>
                                    <p:animEffect transition="in" filter="fade">
                                      <p:cBhvr>
                                        <p:cTn id="48" dur="2000"/>
                                        <p:tgtEl>
                                          <p:spTgt spid="339971">
                                            <p:txEl>
                                              <p:pRg st="6" end="6"/>
                                            </p:txEl>
                                          </p:spTgt>
                                        </p:tgtEl>
                                      </p:cBhvr>
                                    </p:animEffect>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 calcmode="lin" valueType="num">
                                      <p:cBhvr>
                                        <p:cTn id="54" dur="500" fill="hold"/>
                                        <p:tgtEl>
                                          <p:spTgt spid="4"/>
                                        </p:tgtEl>
                                        <p:attrNameLst>
                                          <p:attrName>style.rotation</p:attrName>
                                        </p:attrNameLst>
                                      </p:cBhvr>
                                      <p:tavLst>
                                        <p:tav tm="0">
                                          <p:val>
                                            <p:fltVal val="360"/>
                                          </p:val>
                                        </p:tav>
                                        <p:tav tm="100000">
                                          <p:val>
                                            <p:fltVal val="0"/>
                                          </p:val>
                                        </p:tav>
                                      </p:tavLst>
                                    </p:anim>
                                    <p:animEffect transition="in" filter="fade">
                                      <p:cBhvr>
                                        <p:cTn id="55" dur="500"/>
                                        <p:tgtEl>
                                          <p:spTgt spid="4"/>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339971">
                                            <p:txEl>
                                              <p:pRg st="7" end="7"/>
                                            </p:txEl>
                                          </p:spTgt>
                                        </p:tgtEl>
                                        <p:attrNameLst>
                                          <p:attrName>style.visibility</p:attrName>
                                        </p:attrNameLst>
                                      </p:cBhvr>
                                      <p:to>
                                        <p:strVal val="visible"/>
                                      </p:to>
                                    </p:set>
                                    <p:animEffect transition="in" filter="fade">
                                      <p:cBhvr>
                                        <p:cTn id="59" dur="2000"/>
                                        <p:tgtEl>
                                          <p:spTgt spid="339971">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9971">
                                            <p:txEl>
                                              <p:pRg st="8" end="8"/>
                                            </p:txEl>
                                          </p:spTgt>
                                        </p:tgtEl>
                                        <p:attrNameLst>
                                          <p:attrName>style.visibility</p:attrName>
                                        </p:attrNameLst>
                                      </p:cBhvr>
                                      <p:to>
                                        <p:strVal val="visible"/>
                                      </p:to>
                                    </p:set>
                                    <p:animEffect transition="in" filter="fade">
                                      <p:cBhvr>
                                        <p:cTn id="64" dur="2000"/>
                                        <p:tgtEl>
                                          <p:spTgt spid="339971">
                                            <p:txEl>
                                              <p:pRg st="8" end="8"/>
                                            </p:txEl>
                                          </p:spTgt>
                                        </p:tgtEl>
                                      </p:cBhvr>
                                    </p:animEffect>
                                  </p:childTnLst>
                                </p:cTn>
                              </p:par>
                            </p:childTnLst>
                          </p:cTn>
                        </p:par>
                        <p:par>
                          <p:cTn id="65" fill="hold">
                            <p:stCondLst>
                              <p:cond delay="2000"/>
                            </p:stCondLst>
                            <p:childTnLst>
                              <p:par>
                                <p:cTn id="66" presetID="49" presetClass="entr" presetSubtype="0" decel="10000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 calcmode="lin" valueType="num">
                                      <p:cBhvr>
                                        <p:cTn id="70" dur="500" fill="hold"/>
                                        <p:tgtEl>
                                          <p:spTgt spid="5"/>
                                        </p:tgtEl>
                                        <p:attrNameLst>
                                          <p:attrName>style.rotation</p:attrName>
                                        </p:attrNameLst>
                                      </p:cBhvr>
                                      <p:tavLst>
                                        <p:tav tm="0">
                                          <p:val>
                                            <p:fltVal val="360"/>
                                          </p:val>
                                        </p:tav>
                                        <p:tav tm="100000">
                                          <p:val>
                                            <p:fltVal val="0"/>
                                          </p:val>
                                        </p:tav>
                                      </p:tavLst>
                                    </p:anim>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r" eaLnBrk="1" hangingPunct="1"/>
            <a:r>
              <a:rPr lang="he-IL" smtClean="0">
                <a:solidFill>
                  <a:schemeClr val="hlink"/>
                </a:solidFill>
              </a:rPr>
              <a:t>תרגיל הסתברות פשוטה (2)</a:t>
            </a:r>
            <a:endParaRPr lang="en-US" smtClean="0">
              <a:solidFill>
                <a:schemeClr val="hlink"/>
              </a:solidFill>
            </a:endParaRPr>
          </a:p>
        </p:txBody>
      </p:sp>
      <p:sp>
        <p:nvSpPr>
          <p:cNvPr id="340995" name="Rectangle 3"/>
          <p:cNvSpPr>
            <a:spLocks noGrp="1" noChangeArrowheads="1"/>
          </p:cNvSpPr>
          <p:nvPr>
            <p:ph type="body" idx="1"/>
          </p:nvPr>
        </p:nvSpPr>
        <p:spPr>
          <a:xfrm>
            <a:off x="250825" y="1916113"/>
            <a:ext cx="8704263" cy="4392612"/>
          </a:xfrm>
        </p:spPr>
        <p:txBody>
          <a:bodyPr/>
          <a:lstStyle/>
          <a:p>
            <a:pPr eaLnBrk="1" hangingPunct="1">
              <a:lnSpc>
                <a:spcPct val="80000"/>
              </a:lnSpc>
            </a:pPr>
            <a:r>
              <a:rPr lang="he-IL" sz="2400" smtClean="0"/>
              <a:t>נתון: א. 45% שרים בציבור </a:t>
            </a:r>
            <a:r>
              <a:rPr lang="en-US" sz="2400" smtClean="0"/>
              <a:t>P(A)</a:t>
            </a:r>
            <a:r>
              <a:rPr lang="he-IL" sz="2400" smtClean="0"/>
              <a:t>. ב. 40% שרים באמבטיה </a:t>
            </a:r>
            <a:r>
              <a:rPr lang="en-US" sz="2400" smtClean="0"/>
              <a:t>P(B)</a:t>
            </a:r>
            <a:r>
              <a:rPr lang="he-IL" sz="2400" smtClean="0"/>
              <a:t>. ג. 40% אינם שרים כלל </a:t>
            </a:r>
            <a:r>
              <a:rPr lang="en-US" sz="2400" smtClean="0"/>
              <a:t>P(A</a:t>
            </a:r>
            <a:r>
              <a:rPr lang="en-US" sz="2400" smtClean="0">
                <a:sym typeface="Symbol" pitchFamily="18" charset="2"/>
              </a:rPr>
              <a:t>B)</a:t>
            </a:r>
            <a:r>
              <a:rPr lang="he-IL" sz="2400" smtClean="0"/>
              <a:t>. נבחר אדם אחד מהאוכלוסייה מה</a:t>
            </a:r>
            <a:r>
              <a:rPr lang="en-US" sz="2400" smtClean="0"/>
              <a:t/>
            </a:r>
            <a:br>
              <a:rPr lang="en-US" sz="2400" smtClean="0"/>
            </a:br>
            <a:r>
              <a:rPr lang="he-IL" sz="2400" smtClean="0"/>
              <a:t>ההסתברות שהוא:</a:t>
            </a:r>
          </a:p>
          <a:p>
            <a:pPr lvl="1" eaLnBrk="1" hangingPunct="1">
              <a:lnSpc>
                <a:spcPct val="120000"/>
              </a:lnSpc>
              <a:buSzPct val="80000"/>
              <a:buFont typeface="Wingdings" pitchFamily="2" charset="2"/>
              <a:buChar char=""/>
            </a:pPr>
            <a:r>
              <a:rPr lang="he-IL" sz="2000" smtClean="0"/>
              <a:t>שר (איחוד)? </a:t>
            </a:r>
          </a:p>
          <a:p>
            <a:pPr lvl="1" eaLnBrk="1" hangingPunct="1">
              <a:lnSpc>
                <a:spcPct val="120000"/>
              </a:lnSpc>
              <a:buClr>
                <a:srgbClr val="FF9966"/>
              </a:buClr>
              <a:buSzPct val="80000"/>
              <a:buFont typeface="Wingdings" pitchFamily="2" charset="2"/>
              <a:buChar char=""/>
            </a:pPr>
            <a:r>
              <a:rPr lang="he-IL" sz="2000" smtClean="0"/>
              <a:t>המשלים לאינם שרים כלל  </a:t>
            </a:r>
            <a:r>
              <a:rPr lang="en-US" sz="2000" smtClean="0"/>
              <a:t>100% - 40% = 60%</a:t>
            </a:r>
            <a:r>
              <a:rPr lang="he-IL" sz="2000" smtClean="0"/>
              <a:t>.</a:t>
            </a:r>
          </a:p>
          <a:p>
            <a:pPr lvl="1" eaLnBrk="1" hangingPunct="1">
              <a:lnSpc>
                <a:spcPct val="120000"/>
              </a:lnSpc>
              <a:buSzPct val="80000"/>
              <a:buFont typeface="Wingdings" pitchFamily="2" charset="2"/>
              <a:buChar char=""/>
            </a:pPr>
            <a:r>
              <a:rPr lang="he-IL" sz="2000" smtClean="0"/>
              <a:t>שר הן בציבור והן באמבטיה (חיתוך)?</a:t>
            </a:r>
          </a:p>
          <a:p>
            <a:pPr lvl="1" eaLnBrk="1" hangingPunct="1">
              <a:lnSpc>
                <a:spcPct val="120000"/>
              </a:lnSpc>
              <a:buSzTx/>
              <a:buFont typeface="Wingdings" pitchFamily="2" charset="2"/>
              <a:buChar char=""/>
            </a:pPr>
            <a:r>
              <a:rPr lang="en-US" sz="1600" smtClean="0"/>
              <a:t>P(A) + P(B) – P(A</a:t>
            </a:r>
            <a:r>
              <a:rPr lang="en-US" sz="1600" smtClean="0">
                <a:sym typeface="Symbol" pitchFamily="18" charset="2"/>
              </a:rPr>
              <a:t>B) = 45% + 40% - ? = 60%</a:t>
            </a:r>
            <a:r>
              <a:rPr lang="he-IL" sz="1600" smtClean="0">
                <a:sym typeface="Symbol" pitchFamily="18" charset="2"/>
              </a:rPr>
              <a:t>.</a:t>
            </a:r>
            <a:r>
              <a:rPr lang="he-IL" sz="2000" smtClean="0">
                <a:sym typeface="Symbol" pitchFamily="18" charset="2"/>
              </a:rPr>
              <a:t> </a:t>
            </a:r>
            <a:r>
              <a:rPr lang="he-IL" sz="2000" b="1" smtClean="0">
                <a:sym typeface="Symbol" pitchFamily="18" charset="2"/>
              </a:rPr>
              <a:t>ולכן 25%.</a:t>
            </a:r>
            <a:endParaRPr lang="en-US" sz="2000" b="1" smtClean="0">
              <a:sym typeface="Symbol" pitchFamily="18" charset="2"/>
            </a:endParaRPr>
          </a:p>
          <a:p>
            <a:pPr lvl="1" eaLnBrk="1" hangingPunct="1">
              <a:lnSpc>
                <a:spcPct val="120000"/>
              </a:lnSpc>
              <a:buSzPct val="80000"/>
              <a:buFont typeface="Wingdings" pitchFamily="2" charset="2"/>
              <a:buChar char=""/>
            </a:pPr>
            <a:r>
              <a:rPr lang="he-IL" sz="2000" smtClean="0"/>
              <a:t>לא שר באמבטיה (המשלים לשר באמבטיה)? </a:t>
            </a:r>
          </a:p>
          <a:p>
            <a:pPr lvl="1" eaLnBrk="1" hangingPunct="1">
              <a:lnSpc>
                <a:spcPct val="120000"/>
              </a:lnSpc>
              <a:buSzTx/>
              <a:buFont typeface="Wingdings" pitchFamily="2" charset="2"/>
              <a:buChar char=""/>
            </a:pPr>
            <a:r>
              <a:rPr lang="en-US" sz="1800" b="1" smtClean="0"/>
              <a:t>100% - P(A)</a:t>
            </a:r>
            <a:r>
              <a:rPr lang="en-US" sz="1800" b="1" smtClean="0">
                <a:sym typeface="Symbol" pitchFamily="18" charset="2"/>
              </a:rPr>
              <a:t> = 100% - 40% = 60%</a:t>
            </a:r>
            <a:r>
              <a:rPr lang="he-IL" sz="2400" smtClean="0">
                <a:sym typeface="Symbol" pitchFamily="18" charset="2"/>
              </a:rPr>
              <a:t>.</a:t>
            </a:r>
            <a:endParaRPr lang="he-IL" sz="2400" smtClean="0"/>
          </a:p>
          <a:p>
            <a:pPr lvl="1" eaLnBrk="1" hangingPunct="1">
              <a:lnSpc>
                <a:spcPct val="120000"/>
              </a:lnSpc>
              <a:buSzPct val="80000"/>
              <a:buFont typeface="Wingdings" pitchFamily="2" charset="2"/>
              <a:buChar char=""/>
            </a:pPr>
            <a:r>
              <a:rPr lang="he-IL" sz="2000" smtClean="0"/>
              <a:t>שר או בציבור או באמבטיה אבל לא בשניהם?</a:t>
            </a:r>
          </a:p>
          <a:p>
            <a:pPr lvl="1" eaLnBrk="1" hangingPunct="1">
              <a:lnSpc>
                <a:spcPct val="110000"/>
              </a:lnSpc>
              <a:buSzTx/>
              <a:buFont typeface="Wingdings" pitchFamily="2" charset="2"/>
              <a:buChar char=""/>
            </a:pPr>
            <a:r>
              <a:rPr lang="en-US" sz="1600" b="1" smtClean="0"/>
              <a:t>P(A) – P(A</a:t>
            </a:r>
            <a:r>
              <a:rPr lang="en-US" sz="1600" b="1" smtClean="0">
                <a:sym typeface="Symbol" pitchFamily="18" charset="2"/>
              </a:rPr>
              <a:t>B) + P(B) - </a:t>
            </a:r>
            <a:r>
              <a:rPr lang="en-US" sz="1600" b="1" smtClean="0"/>
              <a:t>P(A</a:t>
            </a:r>
            <a:r>
              <a:rPr lang="en-US" sz="1600" b="1" smtClean="0">
                <a:sym typeface="Symbol" pitchFamily="18" charset="2"/>
              </a:rPr>
              <a:t>B) = 45% - 25% + 40% - 25% = 35%</a:t>
            </a:r>
            <a:r>
              <a:rPr lang="he-IL" sz="1600" b="1" smtClean="0">
                <a:sym typeface="Symbol" pitchFamily="18" charset="2"/>
              </a:rPr>
              <a:t>.</a:t>
            </a:r>
          </a:p>
        </p:txBody>
      </p:sp>
      <p:grpSp>
        <p:nvGrpSpPr>
          <p:cNvPr id="2" name="Group 4"/>
          <p:cNvGrpSpPr>
            <a:grpSpLocks/>
          </p:cNvGrpSpPr>
          <p:nvPr/>
        </p:nvGrpSpPr>
        <p:grpSpPr bwMode="auto">
          <a:xfrm>
            <a:off x="468313" y="4724400"/>
            <a:ext cx="1512887" cy="935038"/>
            <a:chOff x="249" y="2931"/>
            <a:chExt cx="953" cy="589"/>
          </a:xfrm>
        </p:grpSpPr>
        <p:sp>
          <p:nvSpPr>
            <p:cNvPr id="194587" name="Rectangle 5"/>
            <p:cNvSpPr>
              <a:spLocks noChangeArrowheads="1"/>
            </p:cNvSpPr>
            <p:nvPr/>
          </p:nvSpPr>
          <p:spPr bwMode="auto">
            <a:xfrm>
              <a:off x="249" y="2931"/>
              <a:ext cx="928" cy="589"/>
            </a:xfrm>
            <a:prstGeom prst="rect">
              <a:avLst/>
            </a:prstGeom>
            <a:solidFill>
              <a:srgbClr val="CCFFCC"/>
            </a:solidFill>
            <a:ln w="9525">
              <a:solidFill>
                <a:schemeClr val="tx1"/>
              </a:solidFill>
              <a:miter lim="800000"/>
              <a:headEnd/>
              <a:tailEnd/>
            </a:ln>
          </p:spPr>
          <p:txBody>
            <a:bodyPr wrap="none" anchor="ctr"/>
            <a:lstStyle/>
            <a:p>
              <a:pPr algn="l"/>
              <a:r>
                <a:rPr lang="en-US" sz="2400">
                  <a:sym typeface="Symbol" pitchFamily="18" charset="2"/>
                </a:rPr>
                <a:t>Ā</a:t>
              </a:r>
            </a:p>
          </p:txBody>
        </p:sp>
        <p:sp>
          <p:nvSpPr>
            <p:cNvPr id="194588" name="Rectangle 6"/>
            <p:cNvSpPr>
              <a:spLocks noChangeArrowheads="1"/>
            </p:cNvSpPr>
            <p:nvPr/>
          </p:nvSpPr>
          <p:spPr bwMode="auto">
            <a:xfrm>
              <a:off x="1007" y="2931"/>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4589" name="Oval 7"/>
            <p:cNvSpPr>
              <a:spLocks noChangeArrowheads="1"/>
            </p:cNvSpPr>
            <p:nvPr/>
          </p:nvSpPr>
          <p:spPr bwMode="auto">
            <a:xfrm>
              <a:off x="688" y="3033"/>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grpSp>
      <p:grpSp>
        <p:nvGrpSpPr>
          <p:cNvPr id="3" name="Group 8"/>
          <p:cNvGrpSpPr>
            <a:grpSpLocks/>
          </p:cNvGrpSpPr>
          <p:nvPr/>
        </p:nvGrpSpPr>
        <p:grpSpPr bwMode="auto">
          <a:xfrm>
            <a:off x="468313" y="5734050"/>
            <a:ext cx="1512887" cy="935038"/>
            <a:chOff x="113" y="3158"/>
            <a:chExt cx="953" cy="589"/>
          </a:xfrm>
        </p:grpSpPr>
        <p:sp>
          <p:nvSpPr>
            <p:cNvPr id="194581" name="Rectangle 9"/>
            <p:cNvSpPr>
              <a:spLocks noChangeArrowheads="1"/>
            </p:cNvSpPr>
            <p:nvPr/>
          </p:nvSpPr>
          <p:spPr bwMode="auto">
            <a:xfrm>
              <a:off x="113" y="3158"/>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94582" name="Oval 10" descr="קו אנכי כהה"/>
            <p:cNvSpPr>
              <a:spLocks noChangeArrowheads="1"/>
            </p:cNvSpPr>
            <p:nvPr/>
          </p:nvSpPr>
          <p:spPr bwMode="auto">
            <a:xfrm>
              <a:off x="259" y="3260"/>
              <a:ext cx="366" cy="359"/>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94583" name="Oval 11"/>
            <p:cNvSpPr>
              <a:spLocks noChangeArrowheads="1"/>
            </p:cNvSpPr>
            <p:nvPr/>
          </p:nvSpPr>
          <p:spPr bwMode="auto">
            <a:xfrm>
              <a:off x="552" y="3260"/>
              <a:ext cx="366" cy="359"/>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94584" name="Rectangle 12"/>
            <p:cNvSpPr>
              <a:spLocks noChangeArrowheads="1"/>
            </p:cNvSpPr>
            <p:nvPr/>
          </p:nvSpPr>
          <p:spPr bwMode="auto">
            <a:xfrm>
              <a:off x="871" y="3158"/>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4585" name="Rectangle 13"/>
            <p:cNvSpPr>
              <a:spLocks noChangeArrowheads="1"/>
            </p:cNvSpPr>
            <p:nvPr/>
          </p:nvSpPr>
          <p:spPr bwMode="auto">
            <a:xfrm>
              <a:off x="431" y="3590"/>
              <a:ext cx="365" cy="154"/>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94586" name="Oval 14"/>
            <p:cNvSpPr>
              <a:spLocks noChangeArrowheads="1"/>
            </p:cNvSpPr>
            <p:nvPr/>
          </p:nvSpPr>
          <p:spPr bwMode="auto">
            <a:xfrm>
              <a:off x="552" y="3337"/>
              <a:ext cx="74" cy="205"/>
            </a:xfrm>
            <a:prstGeom prst="ellipse">
              <a:avLst/>
            </a:prstGeom>
            <a:solidFill>
              <a:srgbClr val="FFFFFF"/>
            </a:solidFill>
            <a:ln w="9525">
              <a:solidFill>
                <a:schemeClr val="tx1"/>
              </a:solidFill>
              <a:miter lim="800000"/>
              <a:headEnd/>
              <a:tailEnd/>
            </a:ln>
          </p:spPr>
          <p:txBody>
            <a:bodyPr wrap="none" anchor="ctr"/>
            <a:lstStyle/>
            <a:p>
              <a:endParaRPr lang="he-IL"/>
            </a:p>
          </p:txBody>
        </p:sp>
      </p:grpSp>
      <p:grpSp>
        <p:nvGrpSpPr>
          <p:cNvPr id="4" name="Group 15"/>
          <p:cNvGrpSpPr>
            <a:grpSpLocks/>
          </p:cNvGrpSpPr>
          <p:nvPr/>
        </p:nvGrpSpPr>
        <p:grpSpPr bwMode="auto">
          <a:xfrm>
            <a:off x="468313" y="3644900"/>
            <a:ext cx="1512887" cy="935038"/>
            <a:chOff x="0" y="1933"/>
            <a:chExt cx="953" cy="589"/>
          </a:xfrm>
        </p:grpSpPr>
        <p:sp>
          <p:nvSpPr>
            <p:cNvPr id="194575" name="Rectangle 16"/>
            <p:cNvSpPr>
              <a:spLocks noChangeArrowheads="1"/>
            </p:cNvSpPr>
            <p:nvPr/>
          </p:nvSpPr>
          <p:spPr bwMode="auto">
            <a:xfrm>
              <a:off x="0" y="1933"/>
              <a:ext cx="928" cy="589"/>
            </a:xfrm>
            <a:prstGeom prst="rect">
              <a:avLst/>
            </a:prstGeom>
            <a:noFill/>
            <a:ln w="9525">
              <a:solidFill>
                <a:schemeClr val="tx1"/>
              </a:solidFill>
              <a:miter lim="800000"/>
              <a:headEnd/>
              <a:tailEnd/>
            </a:ln>
          </p:spPr>
          <p:txBody>
            <a:bodyPr wrap="none" anchor="ctr"/>
            <a:lstStyle/>
            <a:p>
              <a:pPr algn="ctr"/>
              <a:endParaRPr lang="he-IL" sz="1400"/>
            </a:p>
          </p:txBody>
        </p:sp>
        <p:sp>
          <p:nvSpPr>
            <p:cNvPr id="194576" name="Oval 17"/>
            <p:cNvSpPr>
              <a:spLocks noChangeArrowheads="1"/>
            </p:cNvSpPr>
            <p:nvPr/>
          </p:nvSpPr>
          <p:spPr bwMode="auto">
            <a:xfrm>
              <a:off x="146"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A</a:t>
              </a:r>
            </a:p>
          </p:txBody>
        </p:sp>
        <p:sp>
          <p:nvSpPr>
            <p:cNvPr id="194577" name="Oval 18"/>
            <p:cNvSpPr>
              <a:spLocks noChangeArrowheads="1"/>
            </p:cNvSpPr>
            <p:nvPr/>
          </p:nvSpPr>
          <p:spPr bwMode="auto">
            <a:xfrm>
              <a:off x="439" y="2035"/>
              <a:ext cx="366" cy="359"/>
            </a:xfrm>
            <a:prstGeom prst="ellipse">
              <a:avLst/>
            </a:prstGeom>
            <a:solidFill>
              <a:schemeClr val="bg1"/>
            </a:solidFill>
            <a:ln w="9525">
              <a:solidFill>
                <a:schemeClr val="tx1"/>
              </a:solidFill>
              <a:miter lim="800000"/>
              <a:headEnd/>
              <a:tailEnd/>
            </a:ln>
          </p:spPr>
          <p:txBody>
            <a:bodyPr wrap="none" anchor="ctr"/>
            <a:lstStyle/>
            <a:p>
              <a:pPr algn="ctr"/>
              <a:r>
                <a:rPr lang="en-US" sz="1800" b="1"/>
                <a:t>B</a:t>
              </a:r>
            </a:p>
          </p:txBody>
        </p:sp>
        <p:sp>
          <p:nvSpPr>
            <p:cNvPr id="194578" name="Rectangle 19"/>
            <p:cNvSpPr>
              <a:spLocks noChangeArrowheads="1"/>
            </p:cNvSpPr>
            <p:nvPr/>
          </p:nvSpPr>
          <p:spPr bwMode="auto">
            <a:xfrm>
              <a:off x="758" y="1933"/>
              <a:ext cx="195" cy="179"/>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4579" name="Rectangle 20"/>
            <p:cNvSpPr>
              <a:spLocks noChangeArrowheads="1"/>
            </p:cNvSpPr>
            <p:nvPr/>
          </p:nvSpPr>
          <p:spPr bwMode="auto">
            <a:xfrm>
              <a:off x="318" y="2365"/>
              <a:ext cx="365" cy="154"/>
            </a:xfrm>
            <a:prstGeom prst="rect">
              <a:avLst/>
            </a:prstGeom>
            <a:noFill/>
            <a:ln w="9525">
              <a:noFill/>
              <a:miter lim="800000"/>
              <a:headEnd/>
              <a:tailEnd/>
            </a:ln>
          </p:spPr>
          <p:txBody>
            <a:bodyPr wrap="none" anchor="ctr"/>
            <a:lstStyle/>
            <a:p>
              <a:pPr algn="ctr"/>
              <a:r>
                <a:rPr lang="en-US" sz="1400" b="1">
                  <a:sym typeface="Symbol" pitchFamily="18" charset="2"/>
                </a:rPr>
                <a:t>A </a:t>
              </a:r>
              <a:r>
                <a:rPr lang="en-US" sz="1600" b="1">
                  <a:sym typeface="Symbol" pitchFamily="18" charset="2"/>
                </a:rPr>
                <a:t></a:t>
              </a:r>
              <a:r>
                <a:rPr lang="en-US" sz="1400" b="1">
                  <a:sym typeface="Symbol" pitchFamily="18" charset="2"/>
                </a:rPr>
                <a:t> B</a:t>
              </a:r>
            </a:p>
          </p:txBody>
        </p:sp>
        <p:sp>
          <p:nvSpPr>
            <p:cNvPr id="194580" name="Oval 21" descr="רשת קטנה"/>
            <p:cNvSpPr>
              <a:spLocks noChangeArrowheads="1"/>
            </p:cNvSpPr>
            <p:nvPr/>
          </p:nvSpPr>
          <p:spPr bwMode="auto">
            <a:xfrm>
              <a:off x="439" y="2112"/>
              <a:ext cx="74" cy="205"/>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grpSp>
        <p:nvGrpSpPr>
          <p:cNvPr id="5" name="Group 22"/>
          <p:cNvGrpSpPr>
            <a:grpSpLocks/>
          </p:cNvGrpSpPr>
          <p:nvPr/>
        </p:nvGrpSpPr>
        <p:grpSpPr bwMode="auto">
          <a:xfrm>
            <a:off x="468313" y="2565400"/>
            <a:ext cx="1512887" cy="935038"/>
            <a:chOff x="657" y="1888"/>
            <a:chExt cx="1089" cy="680"/>
          </a:xfrm>
        </p:grpSpPr>
        <p:sp>
          <p:nvSpPr>
            <p:cNvPr id="194569" name="Rectangle 23"/>
            <p:cNvSpPr>
              <a:spLocks noChangeArrowheads="1"/>
            </p:cNvSpPr>
            <p:nvPr/>
          </p:nvSpPr>
          <p:spPr bwMode="auto">
            <a:xfrm>
              <a:off x="657" y="1888"/>
              <a:ext cx="1061" cy="680"/>
            </a:xfrm>
            <a:prstGeom prst="rect">
              <a:avLst/>
            </a:prstGeom>
            <a:noFill/>
            <a:ln w="9525">
              <a:solidFill>
                <a:schemeClr val="tx1"/>
              </a:solidFill>
              <a:miter lim="800000"/>
              <a:headEnd/>
              <a:tailEnd/>
            </a:ln>
          </p:spPr>
          <p:txBody>
            <a:bodyPr wrap="none" anchor="ctr"/>
            <a:lstStyle/>
            <a:p>
              <a:pPr algn="ctr"/>
              <a:endParaRPr lang="he-IL" sz="1400"/>
            </a:p>
          </p:txBody>
        </p:sp>
        <p:sp>
          <p:nvSpPr>
            <p:cNvPr id="194570" name="Oval 24" descr="קו אנכי כהה"/>
            <p:cNvSpPr>
              <a:spLocks noChangeArrowheads="1"/>
            </p:cNvSpPr>
            <p:nvPr/>
          </p:nvSpPr>
          <p:spPr bwMode="auto">
            <a:xfrm>
              <a:off x="824" y="2006"/>
              <a:ext cx="418" cy="414"/>
            </a:xfrm>
            <a:prstGeom prst="ellipse">
              <a:avLst/>
            </a:prstGeom>
            <a:pattFill prst="dkVert">
              <a:fgClr>
                <a:srgbClr val="CCFFCC"/>
              </a:fgClr>
              <a:bgClr>
                <a:schemeClr val="tx1"/>
              </a:bgClr>
            </a:pattFill>
            <a:ln w="9525">
              <a:solidFill>
                <a:schemeClr val="tx1"/>
              </a:solidFill>
              <a:miter lim="800000"/>
              <a:headEnd/>
              <a:tailEnd/>
            </a:ln>
          </p:spPr>
          <p:txBody>
            <a:bodyPr wrap="none" anchor="ctr"/>
            <a:lstStyle/>
            <a:p>
              <a:pPr algn="ctr"/>
              <a:r>
                <a:rPr lang="en-US" sz="1800" b="1"/>
                <a:t>A</a:t>
              </a:r>
            </a:p>
          </p:txBody>
        </p:sp>
        <p:sp>
          <p:nvSpPr>
            <p:cNvPr id="194571" name="Oval 25" descr="קו אופקי כהה"/>
            <p:cNvSpPr>
              <a:spLocks noChangeArrowheads="1"/>
            </p:cNvSpPr>
            <p:nvPr/>
          </p:nvSpPr>
          <p:spPr bwMode="auto">
            <a:xfrm>
              <a:off x="1159" y="2006"/>
              <a:ext cx="418" cy="414"/>
            </a:xfrm>
            <a:prstGeom prst="ellipse">
              <a:avLst/>
            </a:prstGeom>
            <a:pattFill prst="dkHorz">
              <a:fgClr>
                <a:srgbClr val="CCFFCC"/>
              </a:fgClr>
              <a:bgClr>
                <a:schemeClr val="tx1"/>
              </a:bgClr>
            </a:pattFill>
            <a:ln w="9525">
              <a:solidFill>
                <a:schemeClr val="tx1"/>
              </a:solidFill>
              <a:miter lim="800000"/>
              <a:headEnd/>
              <a:tailEnd/>
            </a:ln>
          </p:spPr>
          <p:txBody>
            <a:bodyPr wrap="none" anchor="ctr"/>
            <a:lstStyle/>
            <a:p>
              <a:pPr algn="ctr"/>
              <a:r>
                <a:rPr lang="en-US" sz="1800" b="1"/>
                <a:t>B</a:t>
              </a:r>
            </a:p>
          </p:txBody>
        </p:sp>
        <p:sp>
          <p:nvSpPr>
            <p:cNvPr id="194572" name="Rectangle 26"/>
            <p:cNvSpPr>
              <a:spLocks noChangeArrowheads="1"/>
            </p:cNvSpPr>
            <p:nvPr/>
          </p:nvSpPr>
          <p:spPr bwMode="auto">
            <a:xfrm>
              <a:off x="1523" y="1888"/>
              <a:ext cx="223" cy="207"/>
            </a:xfrm>
            <a:prstGeom prst="rect">
              <a:avLst/>
            </a:prstGeom>
            <a:noFill/>
            <a:ln w="9525">
              <a:noFill/>
              <a:miter lim="800000"/>
              <a:headEnd/>
              <a:tailEnd/>
            </a:ln>
          </p:spPr>
          <p:txBody>
            <a:bodyPr wrap="none" anchor="ctr"/>
            <a:lstStyle/>
            <a:p>
              <a:pPr algn="ctr"/>
              <a:r>
                <a:rPr lang="en-US" sz="1800">
                  <a:sym typeface="Symbol" pitchFamily="18" charset="2"/>
                </a:rPr>
                <a:t></a:t>
              </a:r>
            </a:p>
          </p:txBody>
        </p:sp>
        <p:sp>
          <p:nvSpPr>
            <p:cNvPr id="194573" name="Rectangle 27"/>
            <p:cNvSpPr>
              <a:spLocks noChangeArrowheads="1"/>
            </p:cNvSpPr>
            <p:nvPr/>
          </p:nvSpPr>
          <p:spPr bwMode="auto">
            <a:xfrm>
              <a:off x="1020" y="2387"/>
              <a:ext cx="418" cy="177"/>
            </a:xfrm>
            <a:prstGeom prst="rect">
              <a:avLst/>
            </a:prstGeom>
            <a:noFill/>
            <a:ln w="9525">
              <a:noFill/>
              <a:miter lim="800000"/>
              <a:headEnd/>
              <a:tailEnd/>
            </a:ln>
          </p:spPr>
          <p:txBody>
            <a:bodyPr wrap="none" anchor="ctr"/>
            <a:lstStyle/>
            <a:p>
              <a:pPr algn="ctr"/>
              <a:r>
                <a:rPr lang="en-US" sz="1400" b="1">
                  <a:sym typeface="Symbol" pitchFamily="18" charset="2"/>
                </a:rPr>
                <a:t>A  B</a:t>
              </a:r>
            </a:p>
          </p:txBody>
        </p:sp>
        <p:sp>
          <p:nvSpPr>
            <p:cNvPr id="194574" name="Oval 28" descr="רשת קטנה"/>
            <p:cNvSpPr>
              <a:spLocks noChangeArrowheads="1"/>
            </p:cNvSpPr>
            <p:nvPr/>
          </p:nvSpPr>
          <p:spPr bwMode="auto">
            <a:xfrm>
              <a:off x="1159" y="2095"/>
              <a:ext cx="84" cy="236"/>
            </a:xfrm>
            <a:prstGeom prst="ellipse">
              <a:avLst/>
            </a:prstGeom>
            <a:pattFill prst="smGrid">
              <a:fgClr>
                <a:srgbClr val="CCFFCC"/>
              </a:fgClr>
              <a:bgClr>
                <a:schemeClr val="tx1"/>
              </a:bgClr>
            </a:pattFill>
            <a:ln w="9525">
              <a:solidFill>
                <a:schemeClr val="tx1"/>
              </a:solidFill>
              <a:miter lim="800000"/>
              <a:headEnd/>
              <a:tailEnd/>
            </a:ln>
          </p:spPr>
          <p:txBody>
            <a:bodyPr wrap="none" anchor="ctr"/>
            <a:lstStyle/>
            <a:p>
              <a:endParaRPr lang="he-IL"/>
            </a:p>
          </p:txBody>
        </p:sp>
      </p:grpSp>
      <p:sp>
        <p:nvSpPr>
          <p:cNvPr id="341021" name="Line 29"/>
          <p:cNvSpPr>
            <a:spLocks noChangeShapeType="1"/>
          </p:cNvSpPr>
          <p:nvPr/>
        </p:nvSpPr>
        <p:spPr bwMode="auto">
          <a:xfrm>
            <a:off x="6084888" y="2276475"/>
            <a:ext cx="647700" cy="0"/>
          </a:xfrm>
          <a:prstGeom prst="line">
            <a:avLst/>
          </a:prstGeom>
          <a:noFill/>
          <a:ln w="2540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fade">
                                      <p:cBhvr>
                                        <p:cTn id="7" dur="2000"/>
                                        <p:tgtEl>
                                          <p:spTgt spid="340995">
                                            <p:txEl>
                                              <p:pRg st="0" end="0"/>
                                            </p:txEl>
                                          </p:spTgt>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341021"/>
                                        </p:tgtEl>
                                        <p:attrNameLst>
                                          <p:attrName>style.visibility</p:attrName>
                                        </p:attrNameLst>
                                      </p:cBhvr>
                                      <p:to>
                                        <p:strVal val="visible"/>
                                      </p:to>
                                    </p:set>
                                    <p:anim calcmode="lin" valueType="num">
                                      <p:cBhvr>
                                        <p:cTn id="10" dur="1000" fill="hold"/>
                                        <p:tgtEl>
                                          <p:spTgt spid="341021"/>
                                        </p:tgtEl>
                                        <p:attrNameLst>
                                          <p:attrName>ppt_x</p:attrName>
                                        </p:attrNameLst>
                                      </p:cBhvr>
                                      <p:tavLst>
                                        <p:tav tm="0">
                                          <p:val>
                                            <p:strVal val="#ppt_x-.2"/>
                                          </p:val>
                                        </p:tav>
                                        <p:tav tm="100000">
                                          <p:val>
                                            <p:strVal val="#ppt_x"/>
                                          </p:val>
                                        </p:tav>
                                      </p:tavLst>
                                    </p:anim>
                                    <p:anim calcmode="lin" valueType="num">
                                      <p:cBhvr>
                                        <p:cTn id="11" dur="1000" fill="hold"/>
                                        <p:tgtEl>
                                          <p:spTgt spid="341021"/>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41021"/>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40995">
                                            <p:txEl>
                                              <p:pRg st="1" end="1"/>
                                            </p:txEl>
                                          </p:spTgt>
                                        </p:tgtEl>
                                        <p:attrNameLst>
                                          <p:attrName>style.visibility</p:attrName>
                                        </p:attrNameLst>
                                      </p:cBhvr>
                                      <p:to>
                                        <p:strVal val="visible"/>
                                      </p:to>
                                    </p:set>
                                    <p:animEffect transition="in" filter="fade">
                                      <p:cBhvr>
                                        <p:cTn id="16" dur="2000"/>
                                        <p:tgtEl>
                                          <p:spTgt spid="3409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0995">
                                            <p:txEl>
                                              <p:pRg st="2" end="2"/>
                                            </p:txEl>
                                          </p:spTgt>
                                        </p:tgtEl>
                                        <p:attrNameLst>
                                          <p:attrName>style.visibility</p:attrName>
                                        </p:attrNameLst>
                                      </p:cBhvr>
                                      <p:to>
                                        <p:strVal val="visible"/>
                                      </p:to>
                                    </p:set>
                                    <p:animEffect transition="in" filter="fade">
                                      <p:cBhvr>
                                        <p:cTn id="21" dur="2000"/>
                                        <p:tgtEl>
                                          <p:spTgt spid="340995">
                                            <p:txEl>
                                              <p:pRg st="2" end="2"/>
                                            </p:txEl>
                                          </p:spTgt>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40995">
                                            <p:txEl>
                                              <p:pRg st="3" end="3"/>
                                            </p:txEl>
                                          </p:spTgt>
                                        </p:tgtEl>
                                        <p:attrNameLst>
                                          <p:attrName>style.visibility</p:attrName>
                                        </p:attrNameLst>
                                      </p:cBhvr>
                                      <p:to>
                                        <p:strVal val="visible"/>
                                      </p:to>
                                    </p:set>
                                    <p:animEffect transition="in" filter="fade">
                                      <p:cBhvr>
                                        <p:cTn id="32" dur="2000"/>
                                        <p:tgtEl>
                                          <p:spTgt spid="34099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0995">
                                            <p:txEl>
                                              <p:pRg st="4" end="4"/>
                                            </p:txEl>
                                          </p:spTgt>
                                        </p:tgtEl>
                                        <p:attrNameLst>
                                          <p:attrName>style.visibility</p:attrName>
                                        </p:attrNameLst>
                                      </p:cBhvr>
                                      <p:to>
                                        <p:strVal val="visible"/>
                                      </p:to>
                                    </p:set>
                                    <p:animEffect transition="in" filter="fade">
                                      <p:cBhvr>
                                        <p:cTn id="37" dur="2000"/>
                                        <p:tgtEl>
                                          <p:spTgt spid="340995">
                                            <p:txEl>
                                              <p:pRg st="4" end="4"/>
                                            </p:txEl>
                                          </p:spTgt>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360"/>
                                          </p:val>
                                        </p:tav>
                                        <p:tav tm="100000">
                                          <p:val>
                                            <p:fltVal val="0"/>
                                          </p:val>
                                        </p:tav>
                                      </p:tavLst>
                                    </p:anim>
                                    <p:animEffect transition="in" filter="fade">
                                      <p:cBhvr>
                                        <p:cTn id="44" dur="500"/>
                                        <p:tgtEl>
                                          <p:spTgt spid="4"/>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40995">
                                            <p:txEl>
                                              <p:pRg st="5" end="5"/>
                                            </p:txEl>
                                          </p:spTgt>
                                        </p:tgtEl>
                                        <p:attrNameLst>
                                          <p:attrName>style.visibility</p:attrName>
                                        </p:attrNameLst>
                                      </p:cBhvr>
                                      <p:to>
                                        <p:strVal val="visible"/>
                                      </p:to>
                                    </p:set>
                                    <p:animEffect transition="in" filter="fade">
                                      <p:cBhvr>
                                        <p:cTn id="48" dur="2000"/>
                                        <p:tgtEl>
                                          <p:spTgt spid="34099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0995">
                                            <p:txEl>
                                              <p:pRg st="6" end="6"/>
                                            </p:txEl>
                                          </p:spTgt>
                                        </p:tgtEl>
                                        <p:attrNameLst>
                                          <p:attrName>style.visibility</p:attrName>
                                        </p:attrNameLst>
                                      </p:cBhvr>
                                      <p:to>
                                        <p:strVal val="visible"/>
                                      </p:to>
                                    </p:set>
                                    <p:animEffect transition="in" filter="fade">
                                      <p:cBhvr>
                                        <p:cTn id="53" dur="2000"/>
                                        <p:tgtEl>
                                          <p:spTgt spid="340995">
                                            <p:txEl>
                                              <p:pRg st="6" end="6"/>
                                            </p:txEl>
                                          </p:spTgt>
                                        </p:tgtEl>
                                      </p:cBhvr>
                                    </p:animEffect>
                                  </p:childTnLst>
                                </p:cTn>
                              </p:par>
                            </p:childTnLst>
                          </p:cTn>
                        </p:par>
                        <p:par>
                          <p:cTn id="54" fill="hold">
                            <p:stCondLst>
                              <p:cond delay="2000"/>
                            </p:stCondLst>
                            <p:childTnLst>
                              <p:par>
                                <p:cTn id="55" presetID="49" presetClass="entr" presetSubtype="0" decel="10000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 calcmode="lin" valueType="num">
                                      <p:cBhvr>
                                        <p:cTn id="59" dur="500" fill="hold"/>
                                        <p:tgtEl>
                                          <p:spTgt spid="2"/>
                                        </p:tgtEl>
                                        <p:attrNameLst>
                                          <p:attrName>style.rotation</p:attrName>
                                        </p:attrNameLst>
                                      </p:cBhvr>
                                      <p:tavLst>
                                        <p:tav tm="0">
                                          <p:val>
                                            <p:fltVal val="360"/>
                                          </p:val>
                                        </p:tav>
                                        <p:tav tm="100000">
                                          <p:val>
                                            <p:fltVal val="0"/>
                                          </p:val>
                                        </p:tav>
                                      </p:tavLst>
                                    </p:anim>
                                    <p:animEffect transition="in" filter="fade">
                                      <p:cBhvr>
                                        <p:cTn id="60" dur="500"/>
                                        <p:tgtEl>
                                          <p:spTgt spid="2"/>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40995">
                                            <p:txEl>
                                              <p:pRg st="7" end="7"/>
                                            </p:txEl>
                                          </p:spTgt>
                                        </p:tgtEl>
                                        <p:attrNameLst>
                                          <p:attrName>style.visibility</p:attrName>
                                        </p:attrNameLst>
                                      </p:cBhvr>
                                      <p:to>
                                        <p:strVal val="visible"/>
                                      </p:to>
                                    </p:set>
                                    <p:animEffect transition="in" filter="fade">
                                      <p:cBhvr>
                                        <p:cTn id="64" dur="2000"/>
                                        <p:tgtEl>
                                          <p:spTgt spid="340995">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40995">
                                            <p:txEl>
                                              <p:pRg st="8" end="8"/>
                                            </p:txEl>
                                          </p:spTgt>
                                        </p:tgtEl>
                                        <p:attrNameLst>
                                          <p:attrName>style.visibility</p:attrName>
                                        </p:attrNameLst>
                                      </p:cBhvr>
                                      <p:to>
                                        <p:strVal val="visible"/>
                                      </p:to>
                                    </p:set>
                                    <p:animEffect transition="in" filter="fade">
                                      <p:cBhvr>
                                        <p:cTn id="69" dur="2000"/>
                                        <p:tgtEl>
                                          <p:spTgt spid="340995">
                                            <p:txEl>
                                              <p:pRg st="8" end="8"/>
                                            </p:txEl>
                                          </p:spTgt>
                                        </p:tgtEl>
                                      </p:cBhvr>
                                    </p:animEffect>
                                  </p:childTnLst>
                                </p:cTn>
                              </p:par>
                            </p:childTnLst>
                          </p:cTn>
                        </p:par>
                        <p:par>
                          <p:cTn id="70" fill="hold">
                            <p:stCondLst>
                              <p:cond delay="2000"/>
                            </p:stCondLst>
                            <p:childTnLst>
                              <p:par>
                                <p:cTn id="71" presetID="49" presetClass="entr" presetSubtype="0" decel="100000"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 calcmode="lin" valueType="num">
                                      <p:cBhvr>
                                        <p:cTn id="75" dur="500" fill="hold"/>
                                        <p:tgtEl>
                                          <p:spTgt spid="3"/>
                                        </p:tgtEl>
                                        <p:attrNameLst>
                                          <p:attrName>style.rotation</p:attrName>
                                        </p:attrNameLst>
                                      </p:cBhvr>
                                      <p:tavLst>
                                        <p:tav tm="0">
                                          <p:val>
                                            <p:fltVal val="360"/>
                                          </p:val>
                                        </p:tav>
                                        <p:tav tm="100000">
                                          <p:val>
                                            <p:fltVal val="0"/>
                                          </p:val>
                                        </p:tav>
                                      </p:tavLst>
                                    </p:anim>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P spid="341021"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algn="r" eaLnBrk="1" hangingPunct="1"/>
            <a:r>
              <a:rPr lang="he-IL" sz="4000" smtClean="0"/>
              <a:t>הסתברות מותנה - דיאגראמת עץ</a:t>
            </a:r>
            <a:endParaRPr lang="en-US" sz="4000" smtClean="0"/>
          </a:p>
        </p:txBody>
      </p:sp>
      <p:sp>
        <p:nvSpPr>
          <p:cNvPr id="342019" name="Rectangle 3"/>
          <p:cNvSpPr>
            <a:spLocks noGrp="1" noChangeArrowheads="1"/>
          </p:cNvSpPr>
          <p:nvPr>
            <p:ph type="body" idx="1"/>
          </p:nvPr>
        </p:nvSpPr>
        <p:spPr>
          <a:xfrm>
            <a:off x="250825" y="2017713"/>
            <a:ext cx="8704263" cy="4114800"/>
          </a:xfrm>
        </p:spPr>
        <p:txBody>
          <a:bodyPr/>
          <a:lstStyle/>
          <a:p>
            <a:pPr eaLnBrk="1" hangingPunct="1">
              <a:buFont typeface="Wingdings" pitchFamily="2" charset="2"/>
              <a:buNone/>
            </a:pPr>
            <a:r>
              <a:rPr lang="he-IL" sz="2400" smtClean="0">
                <a:sym typeface="Symbol" pitchFamily="18" charset="2"/>
              </a:rPr>
              <a:t>כל ניסוי מקרי שאפשר להגדיר עליו הסתברות מותנה </a:t>
            </a:r>
            <a:r>
              <a:rPr lang="en-US" sz="2400" smtClean="0">
                <a:sym typeface="Symbol" pitchFamily="18" charset="2"/>
              </a:rPr>
              <a:t>P(B|A)</a:t>
            </a:r>
            <a:r>
              <a:rPr lang="he-IL" sz="2400" smtClean="0">
                <a:sym typeface="Symbol" pitchFamily="18" charset="2"/>
              </a:rPr>
              <a:t> ניתן גם לתארו כניסוי המורכב משני שלבים.</a:t>
            </a:r>
          </a:p>
          <a:p>
            <a:pPr eaLnBrk="1" hangingPunct="1"/>
            <a:r>
              <a:rPr lang="he-IL" sz="2400" smtClean="0">
                <a:sym typeface="Symbol" pitchFamily="18" charset="2"/>
              </a:rPr>
              <a:t>דוגמא: בשק </a:t>
            </a:r>
            <a:r>
              <a:rPr lang="he-IL" sz="2400" smtClean="0">
                <a:solidFill>
                  <a:schemeClr val="hlink"/>
                </a:solidFill>
                <a:sym typeface="Symbol" pitchFamily="18" charset="2"/>
              </a:rPr>
              <a:t>אדום</a:t>
            </a:r>
            <a:r>
              <a:rPr lang="he-IL" sz="2400" smtClean="0">
                <a:sym typeface="Symbol" pitchFamily="18" charset="2"/>
              </a:rPr>
              <a:t> 60 תפוזים ו – 40 תפוחים. בשק </a:t>
            </a:r>
            <a:r>
              <a:rPr lang="he-IL" sz="2400" smtClean="0">
                <a:solidFill>
                  <a:schemeClr val="folHlink"/>
                </a:solidFill>
                <a:sym typeface="Symbol" pitchFamily="18" charset="2"/>
              </a:rPr>
              <a:t>כחול</a:t>
            </a:r>
            <a:r>
              <a:rPr lang="he-IL" sz="2400" smtClean="0">
                <a:sym typeface="Symbol" pitchFamily="18" charset="2"/>
              </a:rPr>
              <a:t> נמצאים 20 תפוזים ו – 80 תפוחים. אדם בוחר שק באקראי ומוציא מתוכו פרי, מה ההסתברות שהוצא תפוז מהשק האדום?</a:t>
            </a:r>
          </a:p>
          <a:p>
            <a:pPr lvl="1" eaLnBrk="1" hangingPunct="1"/>
            <a:r>
              <a:rPr lang="he-IL" sz="2000" smtClean="0">
                <a:sym typeface="Symbol" pitchFamily="18" charset="2"/>
              </a:rPr>
              <a:t>נחלק את הניסוי לשני שלבים.</a:t>
            </a:r>
          </a:p>
          <a:p>
            <a:pPr lvl="1" eaLnBrk="1" hangingPunct="1"/>
            <a:r>
              <a:rPr lang="he-IL" sz="2000" smtClean="0">
                <a:sym typeface="Symbol" pitchFamily="18" charset="2"/>
              </a:rPr>
              <a:t>על כל ציר נכתוב את ההסתברות המותנה </a:t>
            </a:r>
            <a:r>
              <a:rPr lang="en-US" sz="1600" b="1" smtClean="0">
                <a:sym typeface="Symbol" pitchFamily="18" charset="2"/>
              </a:rPr>
              <a:t>P(B|A)</a:t>
            </a:r>
            <a:r>
              <a:rPr lang="he-IL" sz="1600" b="1" smtClean="0">
                <a:sym typeface="Symbol" pitchFamily="18" charset="2"/>
              </a:rPr>
              <a:t>.</a:t>
            </a:r>
            <a:r>
              <a:rPr lang="he-IL" sz="2000" b="1" smtClean="0">
                <a:sym typeface="Symbol" pitchFamily="18" charset="2"/>
              </a:rPr>
              <a:t> </a:t>
            </a:r>
          </a:p>
          <a:p>
            <a:pPr lvl="1" eaLnBrk="1" hangingPunct="1"/>
            <a:r>
              <a:rPr lang="he-IL" sz="2000" smtClean="0">
                <a:sym typeface="Symbol" pitchFamily="18" charset="2"/>
              </a:rPr>
              <a:t>בכל צומת (עיגול) את מכפלת המאורעות (החיתוך)</a:t>
            </a:r>
            <a:r>
              <a:rPr lang="en-US" sz="1600" b="1" smtClean="0">
                <a:sym typeface="Symbol" pitchFamily="18" charset="2"/>
              </a:rPr>
              <a:t>P(AB)</a:t>
            </a:r>
            <a:r>
              <a:rPr lang="he-IL" sz="1600" b="1" smtClean="0">
                <a:sym typeface="Symbol" pitchFamily="18" charset="2"/>
              </a:rPr>
              <a:t>.</a:t>
            </a:r>
            <a:r>
              <a:rPr lang="en-US" sz="1600" b="1" smtClean="0">
                <a:sym typeface="Symbol" pitchFamily="18" charset="2"/>
              </a:rPr>
              <a:t> </a:t>
            </a:r>
            <a:endParaRPr lang="he-IL" sz="2000" smtClean="0">
              <a:sym typeface="Symbol" pitchFamily="18" charset="2"/>
            </a:endParaRPr>
          </a:p>
          <a:p>
            <a:pPr lvl="1" eaLnBrk="1" hangingPunct="1"/>
            <a:r>
              <a:rPr lang="he-IL" sz="1600" smtClean="0">
                <a:sym typeface="Symbol" pitchFamily="18" charset="2"/>
              </a:rPr>
              <a:t>אם המאורעות ממצים, סה"כ המאורעות מימין צריכים להיות שווים 1.</a:t>
            </a:r>
          </a:p>
          <a:p>
            <a:pPr lvl="1" eaLnBrk="1" hangingPunct="1"/>
            <a:r>
              <a:rPr lang="he-IL" sz="2000" smtClean="0">
                <a:sym typeface="Symbol" pitchFamily="18" charset="2"/>
              </a:rPr>
              <a:t>ההסתברות לתפוז מהשק האדום </a:t>
            </a:r>
            <a:r>
              <a:rPr lang="en-US" sz="1600" b="1" smtClean="0">
                <a:sym typeface="Symbol" pitchFamily="18" charset="2"/>
              </a:rPr>
              <a:t>P (</a:t>
            </a:r>
            <a:r>
              <a:rPr lang="en-US" sz="1600" b="1" smtClean="0">
                <a:solidFill>
                  <a:schemeClr val="hlink"/>
                </a:solidFill>
                <a:sym typeface="Symbol" pitchFamily="18" charset="2"/>
              </a:rPr>
              <a:t>Red </a:t>
            </a:r>
            <a:r>
              <a:rPr lang="en-US" sz="1600" b="1" smtClean="0">
                <a:sym typeface="Symbol" pitchFamily="18" charset="2"/>
              </a:rPr>
              <a:t> </a:t>
            </a:r>
            <a:r>
              <a:rPr lang="en-US" sz="1600" b="1" smtClean="0">
                <a:solidFill>
                  <a:srgbClr val="FF9900"/>
                </a:solidFill>
                <a:sym typeface="Symbol" pitchFamily="18" charset="2"/>
              </a:rPr>
              <a:t>Orange</a:t>
            </a:r>
            <a:r>
              <a:rPr lang="en-US" sz="1600" b="1" smtClean="0">
                <a:sym typeface="Symbol" pitchFamily="18" charset="2"/>
              </a:rPr>
              <a:t>) = 0.3</a:t>
            </a:r>
            <a:endParaRPr lang="he-IL" sz="1600" b="1" smtClean="0">
              <a:sym typeface="Symbol" pitchFamily="18" charset="2"/>
            </a:endParaRPr>
          </a:p>
          <a:p>
            <a:pPr eaLnBrk="1" hangingPunct="1"/>
            <a:endParaRPr lang="he-IL" sz="2400" smtClean="0">
              <a:sym typeface="Symbol" pitchFamily="18" charset="2"/>
            </a:endParaRPr>
          </a:p>
        </p:txBody>
      </p:sp>
      <p:grpSp>
        <p:nvGrpSpPr>
          <p:cNvPr id="2" name="Group 4"/>
          <p:cNvGrpSpPr>
            <a:grpSpLocks/>
          </p:cNvGrpSpPr>
          <p:nvPr/>
        </p:nvGrpSpPr>
        <p:grpSpPr bwMode="auto">
          <a:xfrm>
            <a:off x="0" y="3644900"/>
            <a:ext cx="3275013" cy="3213100"/>
            <a:chOff x="0" y="2296"/>
            <a:chExt cx="2063" cy="2024"/>
          </a:xfrm>
        </p:grpSpPr>
        <p:sp>
          <p:nvSpPr>
            <p:cNvPr id="56327" name="AutoShape 5"/>
            <p:cNvSpPr>
              <a:spLocks noChangeArrowheads="1"/>
            </p:cNvSpPr>
            <p:nvPr/>
          </p:nvSpPr>
          <p:spPr bwMode="auto">
            <a:xfrm>
              <a:off x="1020" y="2568"/>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56328" name="AutoShape 6"/>
            <p:cNvSpPr>
              <a:spLocks noChangeArrowheads="1"/>
            </p:cNvSpPr>
            <p:nvPr/>
          </p:nvSpPr>
          <p:spPr bwMode="auto">
            <a:xfrm>
              <a:off x="1746"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56329" name="AutoShape 7"/>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56330" name="Line 8"/>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56331" name="Line 9"/>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56332" name="Oval 10"/>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56333" name="Rectangle 11"/>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56334" name="Rectangle 12"/>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56335" name="Oval 13"/>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56336" name="Line 14"/>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56337" name="Line 15"/>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56338" name="Rectangle 16"/>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56339" name="Rectangle 17"/>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56340" name="Oval 18"/>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sz="1400" b="1"/>
                <a:t>0.3</a:t>
              </a:r>
            </a:p>
          </p:txBody>
        </p:sp>
        <p:sp>
          <p:nvSpPr>
            <p:cNvPr id="56341" name="Oval 19"/>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a:t>0.2</a:t>
              </a:r>
            </a:p>
          </p:txBody>
        </p:sp>
        <p:sp>
          <p:nvSpPr>
            <p:cNvPr id="56342" name="Line 20"/>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56343" name="Rectangle 21"/>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56344" name="Rectangle 22"/>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56345" name="Oval 23"/>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a:t>0.1</a:t>
              </a:r>
            </a:p>
          </p:txBody>
        </p:sp>
        <p:sp>
          <p:nvSpPr>
            <p:cNvPr id="56346" name="Oval 24"/>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a:t>0.4</a:t>
              </a:r>
            </a:p>
          </p:txBody>
        </p:sp>
        <p:sp>
          <p:nvSpPr>
            <p:cNvPr id="56347" name="Line 25"/>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grpSp>
      <p:sp>
        <p:nvSpPr>
          <p:cNvPr id="342042" name="AutoShape 2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42043" name="Object 27"/>
          <p:cNvGraphicFramePr>
            <a:graphicFrameLocks noChangeAspect="1"/>
          </p:cNvGraphicFramePr>
          <p:nvPr/>
        </p:nvGraphicFramePr>
        <p:xfrm>
          <a:off x="3419475" y="5805488"/>
          <a:ext cx="2114550" cy="247650"/>
        </p:xfrm>
        <a:graphic>
          <a:graphicData uri="http://schemas.openxmlformats.org/presentationml/2006/ole">
            <p:oleObj spid="_x0000_s56322" name="משוואה" r:id="rId4" imgW="173988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fade">
                                      <p:cBhvr>
                                        <p:cTn id="7" dur="2000"/>
                                        <p:tgtEl>
                                          <p:spTgt spid="34201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animEffect transition="in" filter="fade">
                                      <p:cBhvr>
                                        <p:cTn id="11" dur="2000"/>
                                        <p:tgtEl>
                                          <p:spTgt spid="34201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animEffect transition="in" filter="fade">
                                      <p:cBhvr>
                                        <p:cTn id="15" dur="2000"/>
                                        <p:tgtEl>
                                          <p:spTgt spid="34201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animEffect transition="in" filter="fade">
                                      <p:cBhvr>
                                        <p:cTn id="19" dur="2000"/>
                                        <p:tgtEl>
                                          <p:spTgt spid="342019">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42019">
                                            <p:txEl>
                                              <p:pRg st="4" end="4"/>
                                            </p:txEl>
                                          </p:spTgt>
                                        </p:tgtEl>
                                        <p:attrNameLst>
                                          <p:attrName>style.visibility</p:attrName>
                                        </p:attrNameLst>
                                      </p:cBhvr>
                                      <p:to>
                                        <p:strVal val="visible"/>
                                      </p:to>
                                    </p:set>
                                    <p:animEffect transition="in" filter="fade">
                                      <p:cBhvr>
                                        <p:cTn id="23" dur="2000"/>
                                        <p:tgtEl>
                                          <p:spTgt spid="342019">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42019">
                                            <p:txEl>
                                              <p:pRg st="5" end="5"/>
                                            </p:txEl>
                                          </p:spTgt>
                                        </p:tgtEl>
                                        <p:attrNameLst>
                                          <p:attrName>style.visibility</p:attrName>
                                        </p:attrNameLst>
                                      </p:cBhvr>
                                      <p:to>
                                        <p:strVal val="visible"/>
                                      </p:to>
                                    </p:set>
                                    <p:animEffect transition="in" filter="fade">
                                      <p:cBhvr>
                                        <p:cTn id="27" dur="2000"/>
                                        <p:tgtEl>
                                          <p:spTgt spid="342019">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42019">
                                            <p:txEl>
                                              <p:pRg st="6" end="6"/>
                                            </p:txEl>
                                          </p:spTgt>
                                        </p:tgtEl>
                                        <p:attrNameLst>
                                          <p:attrName>style.visibility</p:attrName>
                                        </p:attrNameLst>
                                      </p:cBhvr>
                                      <p:to>
                                        <p:strVal val="visible"/>
                                      </p:to>
                                    </p:set>
                                    <p:animEffect transition="in" filter="fade">
                                      <p:cBhvr>
                                        <p:cTn id="31" dur="2000"/>
                                        <p:tgtEl>
                                          <p:spTgt spid="342019">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0"/>
                                        <p:tgtEl>
                                          <p:spTgt spid="2"/>
                                        </p:tgtEl>
                                      </p:cBhvr>
                                    </p:animEffect>
                                  </p:childTnLst>
                                </p:cTn>
                              </p:par>
                              <p:par>
                                <p:cTn id="35" presetID="55" presetClass="entr" presetSubtype="0" fill="hold" nodeType="withEffect">
                                  <p:stCondLst>
                                    <p:cond delay="0"/>
                                  </p:stCondLst>
                                  <p:childTnLst>
                                    <p:set>
                                      <p:cBhvr>
                                        <p:cTn id="36" dur="1" fill="hold">
                                          <p:stCondLst>
                                            <p:cond delay="0"/>
                                          </p:stCondLst>
                                        </p:cTn>
                                        <p:tgtEl>
                                          <p:spTgt spid="342043"/>
                                        </p:tgtEl>
                                        <p:attrNameLst>
                                          <p:attrName>style.visibility</p:attrName>
                                        </p:attrNameLst>
                                      </p:cBhvr>
                                      <p:to>
                                        <p:strVal val="visible"/>
                                      </p:to>
                                    </p:set>
                                    <p:anim calcmode="lin" valueType="num">
                                      <p:cBhvr>
                                        <p:cTn id="37" dur="1000" fill="hold"/>
                                        <p:tgtEl>
                                          <p:spTgt spid="342043"/>
                                        </p:tgtEl>
                                        <p:attrNameLst>
                                          <p:attrName>ppt_w</p:attrName>
                                        </p:attrNameLst>
                                      </p:cBhvr>
                                      <p:tavLst>
                                        <p:tav tm="0">
                                          <p:val>
                                            <p:strVal val="#ppt_w*0.70"/>
                                          </p:val>
                                        </p:tav>
                                        <p:tav tm="100000">
                                          <p:val>
                                            <p:strVal val="#ppt_w"/>
                                          </p:val>
                                        </p:tav>
                                      </p:tavLst>
                                    </p:anim>
                                    <p:anim calcmode="lin" valueType="num">
                                      <p:cBhvr>
                                        <p:cTn id="38" dur="1000" fill="hold"/>
                                        <p:tgtEl>
                                          <p:spTgt spid="342043"/>
                                        </p:tgtEl>
                                        <p:attrNameLst>
                                          <p:attrName>ppt_h</p:attrName>
                                        </p:attrNameLst>
                                      </p:cBhvr>
                                      <p:tavLst>
                                        <p:tav tm="0">
                                          <p:val>
                                            <p:strVal val="#ppt_h"/>
                                          </p:val>
                                        </p:tav>
                                        <p:tav tm="100000">
                                          <p:val>
                                            <p:strVal val="#ppt_h"/>
                                          </p:val>
                                        </p:tav>
                                      </p:tavLst>
                                    </p:anim>
                                    <p:animEffect transition="in" filter="fade">
                                      <p:cBhvr>
                                        <p:cTn id="39" dur="1000"/>
                                        <p:tgtEl>
                                          <p:spTgt spid="34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r" eaLnBrk="1" hangingPunct="1"/>
            <a:r>
              <a:rPr lang="he-IL" sz="4000" smtClean="0"/>
              <a:t>דיאגראמת עץ (2)</a:t>
            </a:r>
            <a:endParaRPr lang="en-US" sz="4000" smtClean="0"/>
          </a:p>
        </p:txBody>
      </p:sp>
      <p:sp>
        <p:nvSpPr>
          <p:cNvPr id="343043" name="Rectangle 3"/>
          <p:cNvSpPr>
            <a:spLocks noGrp="1" noChangeArrowheads="1"/>
          </p:cNvSpPr>
          <p:nvPr>
            <p:ph type="body" idx="1"/>
          </p:nvPr>
        </p:nvSpPr>
        <p:spPr>
          <a:xfrm>
            <a:off x="250825" y="2017713"/>
            <a:ext cx="8704263" cy="4114800"/>
          </a:xfrm>
        </p:spPr>
        <p:txBody>
          <a:bodyPr/>
          <a:lstStyle/>
          <a:p>
            <a:pPr eaLnBrk="1" hangingPunct="1">
              <a:lnSpc>
                <a:spcPct val="90000"/>
              </a:lnSpc>
            </a:pPr>
            <a:r>
              <a:rPr lang="he-IL" sz="2800" smtClean="0">
                <a:sym typeface="Symbol" pitchFamily="18" charset="2"/>
              </a:rPr>
              <a:t>דוגמא: בשק </a:t>
            </a:r>
            <a:r>
              <a:rPr lang="he-IL" sz="2800" smtClean="0">
                <a:solidFill>
                  <a:schemeClr val="hlink"/>
                </a:solidFill>
                <a:sym typeface="Symbol" pitchFamily="18" charset="2"/>
              </a:rPr>
              <a:t>אדום</a:t>
            </a:r>
            <a:r>
              <a:rPr lang="he-IL" sz="2800" smtClean="0">
                <a:sym typeface="Symbol" pitchFamily="18" charset="2"/>
              </a:rPr>
              <a:t> 60 תפוזים ו – 40 תפוחים. בשק </a:t>
            </a:r>
            <a:r>
              <a:rPr lang="he-IL" sz="2800" smtClean="0">
                <a:solidFill>
                  <a:schemeClr val="folHlink"/>
                </a:solidFill>
                <a:sym typeface="Symbol" pitchFamily="18" charset="2"/>
              </a:rPr>
              <a:t>כחול</a:t>
            </a:r>
            <a:r>
              <a:rPr lang="he-IL" sz="2800" smtClean="0">
                <a:sym typeface="Symbol" pitchFamily="18" charset="2"/>
              </a:rPr>
              <a:t> נמצאים 20 תפוזים ו – 80 תפוחים. אדם בוחר שק באקראי ומוציא מתוכו פרי:</a:t>
            </a:r>
          </a:p>
          <a:p>
            <a:pPr lvl="1" eaLnBrk="1" hangingPunct="1">
              <a:lnSpc>
                <a:spcPct val="90000"/>
              </a:lnSpc>
            </a:pPr>
            <a:r>
              <a:rPr lang="he-IL" sz="2400" smtClean="0">
                <a:sym typeface="Symbol" pitchFamily="18" charset="2"/>
              </a:rPr>
              <a:t>מה ההסתברות לתפוז מהשק הכחול?</a:t>
            </a:r>
          </a:p>
          <a:p>
            <a:pPr lvl="1" eaLnBrk="1" hangingPunct="1">
              <a:lnSpc>
                <a:spcPct val="90000"/>
              </a:lnSpc>
            </a:pPr>
            <a:r>
              <a:rPr lang="en-US" sz="1800" b="1" smtClean="0">
                <a:sym typeface="Symbol" pitchFamily="18" charset="2"/>
              </a:rPr>
              <a:t>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FF9900"/>
                </a:solidFill>
                <a:sym typeface="Symbol" pitchFamily="18" charset="2"/>
              </a:rPr>
              <a:t>Orange</a:t>
            </a:r>
            <a:r>
              <a:rPr lang="en-US" sz="1800" b="1" smtClean="0">
                <a:sym typeface="Symbol" pitchFamily="18" charset="2"/>
              </a:rPr>
              <a:t>) = 0.1</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לתפוח מהשק הכחול?</a:t>
            </a:r>
          </a:p>
          <a:p>
            <a:pPr lvl="1" eaLnBrk="1" hangingPunct="1">
              <a:lnSpc>
                <a:spcPct val="90000"/>
              </a:lnSpc>
            </a:pPr>
            <a:r>
              <a:rPr lang="en-US" sz="1800" b="1" smtClean="0">
                <a:sym typeface="Symbol" pitchFamily="18" charset="2"/>
              </a:rPr>
              <a:t>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0.4</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לתפוח מהשק האדום?</a:t>
            </a:r>
          </a:p>
          <a:p>
            <a:pPr lvl="1" eaLnBrk="1" hangingPunct="1">
              <a:lnSpc>
                <a:spcPct val="90000"/>
              </a:lnSpc>
            </a:pPr>
            <a:r>
              <a:rPr lang="he-IL" sz="2400" smtClean="0">
                <a:sym typeface="Symbol" pitchFamily="18" charset="2"/>
              </a:rPr>
              <a:t> </a:t>
            </a:r>
            <a:r>
              <a:rPr lang="en-US" sz="1800" b="1" smtClean="0">
                <a:sym typeface="Symbol" pitchFamily="18" charset="2"/>
              </a:rPr>
              <a:t>P (</a:t>
            </a:r>
            <a:r>
              <a:rPr lang="en-US" sz="1800" b="1" smtClean="0">
                <a:solidFill>
                  <a:schemeClr val="hlink"/>
                </a:solidFill>
                <a:sym typeface="Symbol" pitchFamily="18" charset="2"/>
              </a:rPr>
              <a:t>Red</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0.2</a:t>
            </a:r>
            <a:endParaRPr lang="he-IL" sz="1800" b="1" smtClean="0">
              <a:sym typeface="Symbol" pitchFamily="18" charset="2"/>
            </a:endParaRPr>
          </a:p>
          <a:p>
            <a:pPr lvl="1" eaLnBrk="1" hangingPunct="1">
              <a:lnSpc>
                <a:spcPct val="90000"/>
              </a:lnSpc>
            </a:pPr>
            <a:r>
              <a:rPr lang="he-IL" sz="2400" smtClean="0">
                <a:sym typeface="Symbol" pitchFamily="18" charset="2"/>
              </a:rPr>
              <a:t>מה ההסתברות להוציא תפוח?</a:t>
            </a:r>
          </a:p>
          <a:p>
            <a:pPr lvl="1" eaLnBrk="1" hangingPunct="1">
              <a:lnSpc>
                <a:spcPct val="90000"/>
              </a:lnSpc>
            </a:pPr>
            <a:r>
              <a:rPr lang="en-US" sz="1800" b="1" smtClean="0">
                <a:sym typeface="Symbol" pitchFamily="18" charset="2"/>
              </a:rPr>
              <a:t>P (</a:t>
            </a:r>
            <a:r>
              <a:rPr lang="en-US" sz="1800" b="1" smtClean="0">
                <a:solidFill>
                  <a:schemeClr val="hlink"/>
                </a:solidFill>
                <a:sym typeface="Symbol" pitchFamily="18" charset="2"/>
              </a:rPr>
              <a:t>Red</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P (</a:t>
            </a:r>
            <a:r>
              <a:rPr lang="en-US" sz="1800" b="1" smtClean="0">
                <a:solidFill>
                  <a:schemeClr val="folHlink"/>
                </a:solidFill>
                <a:sym typeface="Symbol" pitchFamily="18" charset="2"/>
              </a:rPr>
              <a:t>Blue</a:t>
            </a:r>
            <a:r>
              <a:rPr lang="en-US" sz="1800" b="1" smtClean="0">
                <a:sym typeface="Symbol" pitchFamily="18" charset="2"/>
              </a:rPr>
              <a:t>  </a:t>
            </a:r>
            <a:r>
              <a:rPr lang="en-US" sz="1800" b="1" smtClean="0">
                <a:solidFill>
                  <a:srgbClr val="008000"/>
                </a:solidFill>
                <a:sym typeface="Symbol" pitchFamily="18" charset="2"/>
              </a:rPr>
              <a:t>Apple</a:t>
            </a:r>
            <a:r>
              <a:rPr lang="en-US" sz="1800" b="1" smtClean="0">
                <a:sym typeface="Symbol" pitchFamily="18" charset="2"/>
              </a:rPr>
              <a:t>) = 0.6</a:t>
            </a:r>
            <a:endParaRPr lang="he-IL" sz="1800" b="1" smtClean="0">
              <a:sym typeface="Symbol" pitchFamily="18" charset="2"/>
            </a:endParaRPr>
          </a:p>
          <a:p>
            <a:pPr lvl="1" eaLnBrk="1" hangingPunct="1">
              <a:lnSpc>
                <a:spcPct val="90000"/>
              </a:lnSpc>
            </a:pPr>
            <a:r>
              <a:rPr lang="he-IL" sz="1800" smtClean="0">
                <a:sym typeface="Symbol" pitchFamily="18" charset="2"/>
              </a:rPr>
              <a:t>נוסחת ההסתברות השלמה</a:t>
            </a:r>
          </a:p>
        </p:txBody>
      </p:sp>
      <p:grpSp>
        <p:nvGrpSpPr>
          <p:cNvPr id="2" name="Group 4"/>
          <p:cNvGrpSpPr>
            <a:grpSpLocks/>
          </p:cNvGrpSpPr>
          <p:nvPr/>
        </p:nvGrpSpPr>
        <p:grpSpPr bwMode="auto">
          <a:xfrm>
            <a:off x="0" y="3644900"/>
            <a:ext cx="3275013" cy="3213100"/>
            <a:chOff x="0" y="2296"/>
            <a:chExt cx="2063" cy="2024"/>
          </a:xfrm>
        </p:grpSpPr>
        <p:sp>
          <p:nvSpPr>
            <p:cNvPr id="57352" name="AutoShape 5"/>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57353" name="Line 6"/>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57354" name="Line 7"/>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57355" name="Oval 8"/>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57356" name="Rectangle 9"/>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57357" name="Rectangle 10"/>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57358" name="Oval 11"/>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57359" name="Line 12"/>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57360" name="Line 13"/>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57361" name="Rectangle 14"/>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57362" name="Rectangle 15"/>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57363" name="Oval 16"/>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b="1"/>
                <a:t>0.3</a:t>
              </a:r>
            </a:p>
          </p:txBody>
        </p:sp>
        <p:sp>
          <p:nvSpPr>
            <p:cNvPr id="57364" name="AutoShape 17"/>
            <p:cNvSpPr>
              <a:spLocks noChangeArrowheads="1"/>
            </p:cNvSpPr>
            <p:nvPr/>
          </p:nvSpPr>
          <p:spPr bwMode="auto">
            <a:xfrm>
              <a:off x="1020" y="2568"/>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57365" name="AutoShape 18"/>
            <p:cNvSpPr>
              <a:spLocks noChangeArrowheads="1"/>
            </p:cNvSpPr>
            <p:nvPr/>
          </p:nvSpPr>
          <p:spPr bwMode="auto">
            <a:xfrm>
              <a:off x="1701"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57366" name="Oval 19"/>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b="1"/>
                <a:t>0.2</a:t>
              </a:r>
            </a:p>
          </p:txBody>
        </p:sp>
        <p:sp>
          <p:nvSpPr>
            <p:cNvPr id="57367" name="Line 20"/>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57368" name="Rectangle 21"/>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57369" name="Rectangle 22"/>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57370" name="Oval 23"/>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b="1"/>
                <a:t>0.1</a:t>
              </a:r>
            </a:p>
          </p:txBody>
        </p:sp>
        <p:sp>
          <p:nvSpPr>
            <p:cNvPr id="57371" name="Oval 24"/>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b="1"/>
                <a:t>0.4</a:t>
              </a:r>
            </a:p>
          </p:txBody>
        </p:sp>
        <p:sp>
          <p:nvSpPr>
            <p:cNvPr id="57372" name="Line 25"/>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grpSp>
      <p:sp>
        <p:nvSpPr>
          <p:cNvPr id="343066" name="AutoShape 2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43067" name="Object 27"/>
          <p:cNvGraphicFramePr>
            <a:graphicFrameLocks noChangeAspect="1"/>
          </p:cNvGraphicFramePr>
          <p:nvPr/>
        </p:nvGraphicFramePr>
        <p:xfrm>
          <a:off x="3492500" y="3284538"/>
          <a:ext cx="2114550" cy="247650"/>
        </p:xfrm>
        <a:graphic>
          <a:graphicData uri="http://schemas.openxmlformats.org/presentationml/2006/ole">
            <p:oleObj spid="_x0000_s57346" name="משוואה" r:id="rId4" imgW="1739880" imgH="203040" progId="Equation.3">
              <p:embed/>
            </p:oleObj>
          </a:graphicData>
        </a:graphic>
      </p:graphicFrame>
      <p:sp>
        <p:nvSpPr>
          <p:cNvPr id="343068" name="Rectangle 28"/>
          <p:cNvSpPr>
            <a:spLocks noChangeArrowheads="1"/>
          </p:cNvSpPr>
          <p:nvPr/>
        </p:nvSpPr>
        <p:spPr bwMode="auto">
          <a:xfrm>
            <a:off x="3708400" y="5805488"/>
            <a:ext cx="2303463" cy="287337"/>
          </a:xfrm>
          <a:prstGeom prst="rect">
            <a:avLst/>
          </a:prstGeom>
          <a:solidFill>
            <a:srgbClr val="FFFF99"/>
          </a:solidFill>
          <a:ln w="19050">
            <a:solidFill>
              <a:schemeClr val="tx1"/>
            </a:solidFill>
            <a:miter lim="800000"/>
            <a:headEnd/>
            <a:tailEnd/>
          </a:ln>
        </p:spPr>
        <p:txBody>
          <a:bodyPr wrap="none" anchor="ctr"/>
          <a:lstStyle/>
          <a:p>
            <a:pPr algn="ctr"/>
            <a:r>
              <a:rPr lang="en-US" b="1">
                <a:sym typeface="Symbol" pitchFamily="18" charset="2"/>
              </a:rPr>
              <a:t>P(Bi) = P(A1Bi)+P(A2Bi)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fade">
                                      <p:cBhvr>
                                        <p:cTn id="7" dur="2000"/>
                                        <p:tgtEl>
                                          <p:spTgt spid="34304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0"/>
                                        <p:tgtEl>
                                          <p:spTgt spid="2"/>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343043">
                                            <p:txEl>
                                              <p:pRg st="1" end="1"/>
                                            </p:txEl>
                                          </p:spTgt>
                                        </p:tgtEl>
                                        <p:attrNameLst>
                                          <p:attrName>style.visibility</p:attrName>
                                        </p:attrNameLst>
                                      </p:cBhvr>
                                      <p:to>
                                        <p:strVal val="visible"/>
                                      </p:to>
                                    </p:set>
                                    <p:animEffect transition="in" filter="fade">
                                      <p:cBhvr>
                                        <p:cTn id="15" dur="2000"/>
                                        <p:tgtEl>
                                          <p:spTgt spid="343043">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43067"/>
                                        </p:tgtEl>
                                        <p:attrNameLst>
                                          <p:attrName>style.visibility</p:attrName>
                                        </p:attrNameLst>
                                      </p:cBhvr>
                                      <p:to>
                                        <p:strVal val="visible"/>
                                      </p:to>
                                    </p:set>
                                    <p:anim calcmode="lin" valueType="num">
                                      <p:cBhvr>
                                        <p:cTn id="18" dur="1000" fill="hold"/>
                                        <p:tgtEl>
                                          <p:spTgt spid="343067"/>
                                        </p:tgtEl>
                                        <p:attrNameLst>
                                          <p:attrName>ppt_w</p:attrName>
                                        </p:attrNameLst>
                                      </p:cBhvr>
                                      <p:tavLst>
                                        <p:tav tm="0">
                                          <p:val>
                                            <p:strVal val="#ppt_w*0.70"/>
                                          </p:val>
                                        </p:tav>
                                        <p:tav tm="100000">
                                          <p:val>
                                            <p:strVal val="#ppt_w"/>
                                          </p:val>
                                        </p:tav>
                                      </p:tavLst>
                                    </p:anim>
                                    <p:anim calcmode="lin" valueType="num">
                                      <p:cBhvr>
                                        <p:cTn id="19" dur="1000" fill="hold"/>
                                        <p:tgtEl>
                                          <p:spTgt spid="343067"/>
                                        </p:tgtEl>
                                        <p:attrNameLst>
                                          <p:attrName>ppt_h</p:attrName>
                                        </p:attrNameLst>
                                      </p:cBhvr>
                                      <p:tavLst>
                                        <p:tav tm="0">
                                          <p:val>
                                            <p:strVal val="#ppt_h"/>
                                          </p:val>
                                        </p:tav>
                                        <p:tav tm="100000">
                                          <p:val>
                                            <p:strVal val="#ppt_h"/>
                                          </p:val>
                                        </p:tav>
                                      </p:tavLst>
                                    </p:anim>
                                    <p:animEffect transition="in" filter="fade">
                                      <p:cBhvr>
                                        <p:cTn id="20" dur="1000"/>
                                        <p:tgtEl>
                                          <p:spTgt spid="343067"/>
                                        </p:tgtEl>
                                      </p:cBhvr>
                                    </p:animEffect>
                                  </p:childTnLst>
                                </p:cTn>
                              </p:par>
                            </p:childTnLst>
                          </p:cTn>
                        </p:par>
                        <p:par>
                          <p:cTn id="21" fill="hold">
                            <p:stCondLst>
                              <p:cond delay="9000"/>
                            </p:stCondLst>
                            <p:childTnLst>
                              <p:par>
                                <p:cTn id="22" presetID="10" presetClass="entr" presetSubtype="0" fill="hold" grpId="0" nodeType="afterEffect">
                                  <p:stCondLst>
                                    <p:cond delay="0"/>
                                  </p:stCondLst>
                                  <p:childTnLst>
                                    <p:set>
                                      <p:cBhvr>
                                        <p:cTn id="23" dur="1" fill="hold">
                                          <p:stCondLst>
                                            <p:cond delay="0"/>
                                          </p:stCondLst>
                                        </p:cTn>
                                        <p:tgtEl>
                                          <p:spTgt spid="343043">
                                            <p:txEl>
                                              <p:pRg st="2" end="2"/>
                                            </p:txEl>
                                          </p:spTgt>
                                        </p:tgtEl>
                                        <p:attrNameLst>
                                          <p:attrName>style.visibility</p:attrName>
                                        </p:attrNameLst>
                                      </p:cBhvr>
                                      <p:to>
                                        <p:strVal val="visible"/>
                                      </p:to>
                                    </p:set>
                                    <p:animEffect transition="in" filter="fade">
                                      <p:cBhvr>
                                        <p:cTn id="24" dur="2000"/>
                                        <p:tgtEl>
                                          <p:spTgt spid="343043">
                                            <p:txEl>
                                              <p:pRg st="2" end="2"/>
                                            </p:txEl>
                                          </p:spTgt>
                                        </p:tgtEl>
                                      </p:cBhvr>
                                    </p:animEffect>
                                  </p:childTnLst>
                                </p:cTn>
                              </p:par>
                            </p:childTnLst>
                          </p:cTn>
                        </p:par>
                        <p:par>
                          <p:cTn id="25" fill="hold">
                            <p:stCondLst>
                              <p:cond delay="11000"/>
                            </p:stCondLst>
                            <p:childTnLst>
                              <p:par>
                                <p:cTn id="26" presetID="10" presetClass="entr" presetSubtype="0" fill="hold" grpId="0" nodeType="afterEffect">
                                  <p:stCondLst>
                                    <p:cond delay="0"/>
                                  </p:stCondLst>
                                  <p:childTnLst>
                                    <p:set>
                                      <p:cBhvr>
                                        <p:cTn id="27" dur="1" fill="hold">
                                          <p:stCondLst>
                                            <p:cond delay="0"/>
                                          </p:stCondLst>
                                        </p:cTn>
                                        <p:tgtEl>
                                          <p:spTgt spid="343043">
                                            <p:txEl>
                                              <p:pRg st="3" end="3"/>
                                            </p:txEl>
                                          </p:spTgt>
                                        </p:tgtEl>
                                        <p:attrNameLst>
                                          <p:attrName>style.visibility</p:attrName>
                                        </p:attrNameLst>
                                      </p:cBhvr>
                                      <p:to>
                                        <p:strVal val="visible"/>
                                      </p:to>
                                    </p:set>
                                    <p:animEffect transition="in" filter="fade">
                                      <p:cBhvr>
                                        <p:cTn id="28" dur="2000"/>
                                        <p:tgtEl>
                                          <p:spTgt spid="343043">
                                            <p:txEl>
                                              <p:pRg st="3" end="3"/>
                                            </p:txEl>
                                          </p:spTgt>
                                        </p:tgtEl>
                                      </p:cBhvr>
                                    </p:animEffect>
                                  </p:childTnLst>
                                </p:cTn>
                              </p:par>
                            </p:childTnLst>
                          </p:cTn>
                        </p:par>
                        <p:par>
                          <p:cTn id="29" fill="hold">
                            <p:stCondLst>
                              <p:cond delay="13000"/>
                            </p:stCondLst>
                            <p:childTnLst>
                              <p:par>
                                <p:cTn id="30" presetID="10" presetClass="entr" presetSubtype="0" fill="hold" grpId="0" nodeType="afterEffect">
                                  <p:stCondLst>
                                    <p:cond delay="0"/>
                                  </p:stCondLst>
                                  <p:childTnLst>
                                    <p:set>
                                      <p:cBhvr>
                                        <p:cTn id="31" dur="1" fill="hold">
                                          <p:stCondLst>
                                            <p:cond delay="0"/>
                                          </p:stCondLst>
                                        </p:cTn>
                                        <p:tgtEl>
                                          <p:spTgt spid="343043">
                                            <p:txEl>
                                              <p:pRg st="4" end="4"/>
                                            </p:txEl>
                                          </p:spTgt>
                                        </p:tgtEl>
                                        <p:attrNameLst>
                                          <p:attrName>style.visibility</p:attrName>
                                        </p:attrNameLst>
                                      </p:cBhvr>
                                      <p:to>
                                        <p:strVal val="visible"/>
                                      </p:to>
                                    </p:set>
                                    <p:animEffect transition="in" filter="fade">
                                      <p:cBhvr>
                                        <p:cTn id="32" dur="2000"/>
                                        <p:tgtEl>
                                          <p:spTgt spid="343043">
                                            <p:txEl>
                                              <p:pRg st="4" end="4"/>
                                            </p:txEl>
                                          </p:spTgt>
                                        </p:tgtEl>
                                      </p:cBhvr>
                                    </p:animEffect>
                                  </p:childTnLst>
                                </p:cTn>
                              </p:par>
                            </p:childTnLst>
                          </p:cTn>
                        </p:par>
                        <p:par>
                          <p:cTn id="33" fill="hold">
                            <p:stCondLst>
                              <p:cond delay="15000"/>
                            </p:stCondLst>
                            <p:childTnLst>
                              <p:par>
                                <p:cTn id="34" presetID="10" presetClass="entr" presetSubtype="0" fill="hold" grpId="0" nodeType="afterEffect">
                                  <p:stCondLst>
                                    <p:cond delay="0"/>
                                  </p:stCondLst>
                                  <p:childTnLst>
                                    <p:set>
                                      <p:cBhvr>
                                        <p:cTn id="35" dur="1" fill="hold">
                                          <p:stCondLst>
                                            <p:cond delay="0"/>
                                          </p:stCondLst>
                                        </p:cTn>
                                        <p:tgtEl>
                                          <p:spTgt spid="343043">
                                            <p:txEl>
                                              <p:pRg st="5" end="5"/>
                                            </p:txEl>
                                          </p:spTgt>
                                        </p:tgtEl>
                                        <p:attrNameLst>
                                          <p:attrName>style.visibility</p:attrName>
                                        </p:attrNameLst>
                                      </p:cBhvr>
                                      <p:to>
                                        <p:strVal val="visible"/>
                                      </p:to>
                                    </p:set>
                                    <p:animEffect transition="in" filter="fade">
                                      <p:cBhvr>
                                        <p:cTn id="36" dur="2000"/>
                                        <p:tgtEl>
                                          <p:spTgt spid="343043">
                                            <p:txEl>
                                              <p:pRg st="5" end="5"/>
                                            </p:txEl>
                                          </p:spTgt>
                                        </p:tgtEl>
                                      </p:cBhvr>
                                    </p:animEffect>
                                  </p:childTnLst>
                                </p:cTn>
                              </p:par>
                            </p:childTnLst>
                          </p:cTn>
                        </p:par>
                        <p:par>
                          <p:cTn id="37" fill="hold">
                            <p:stCondLst>
                              <p:cond delay="17000"/>
                            </p:stCondLst>
                            <p:childTnLst>
                              <p:par>
                                <p:cTn id="38" presetID="10" presetClass="entr" presetSubtype="0" fill="hold" grpId="0" nodeType="afterEffect">
                                  <p:stCondLst>
                                    <p:cond delay="0"/>
                                  </p:stCondLst>
                                  <p:childTnLst>
                                    <p:set>
                                      <p:cBhvr>
                                        <p:cTn id="39" dur="1" fill="hold">
                                          <p:stCondLst>
                                            <p:cond delay="0"/>
                                          </p:stCondLst>
                                        </p:cTn>
                                        <p:tgtEl>
                                          <p:spTgt spid="343043">
                                            <p:txEl>
                                              <p:pRg st="6" end="6"/>
                                            </p:txEl>
                                          </p:spTgt>
                                        </p:tgtEl>
                                        <p:attrNameLst>
                                          <p:attrName>style.visibility</p:attrName>
                                        </p:attrNameLst>
                                      </p:cBhvr>
                                      <p:to>
                                        <p:strVal val="visible"/>
                                      </p:to>
                                    </p:set>
                                    <p:animEffect transition="in" filter="fade">
                                      <p:cBhvr>
                                        <p:cTn id="40" dur="2000"/>
                                        <p:tgtEl>
                                          <p:spTgt spid="343043">
                                            <p:txEl>
                                              <p:pRg st="6" end="6"/>
                                            </p:txEl>
                                          </p:spTgt>
                                        </p:tgtEl>
                                      </p:cBhvr>
                                    </p:animEffect>
                                  </p:childTnLst>
                                </p:cTn>
                              </p:par>
                            </p:childTnLst>
                          </p:cTn>
                        </p:par>
                        <p:par>
                          <p:cTn id="41" fill="hold">
                            <p:stCondLst>
                              <p:cond delay="19000"/>
                            </p:stCondLst>
                            <p:childTnLst>
                              <p:par>
                                <p:cTn id="42" presetID="10" presetClass="entr" presetSubtype="0" fill="hold" grpId="0" nodeType="afterEffect">
                                  <p:stCondLst>
                                    <p:cond delay="0"/>
                                  </p:stCondLst>
                                  <p:childTnLst>
                                    <p:set>
                                      <p:cBhvr>
                                        <p:cTn id="43" dur="1" fill="hold">
                                          <p:stCondLst>
                                            <p:cond delay="0"/>
                                          </p:stCondLst>
                                        </p:cTn>
                                        <p:tgtEl>
                                          <p:spTgt spid="343043">
                                            <p:txEl>
                                              <p:pRg st="7" end="7"/>
                                            </p:txEl>
                                          </p:spTgt>
                                        </p:tgtEl>
                                        <p:attrNameLst>
                                          <p:attrName>style.visibility</p:attrName>
                                        </p:attrNameLst>
                                      </p:cBhvr>
                                      <p:to>
                                        <p:strVal val="visible"/>
                                      </p:to>
                                    </p:set>
                                    <p:animEffect transition="in" filter="fade">
                                      <p:cBhvr>
                                        <p:cTn id="44" dur="2000"/>
                                        <p:tgtEl>
                                          <p:spTgt spid="343043">
                                            <p:txEl>
                                              <p:pRg st="7" end="7"/>
                                            </p:txEl>
                                          </p:spTgt>
                                        </p:tgtEl>
                                      </p:cBhvr>
                                    </p:animEffect>
                                  </p:childTnLst>
                                </p:cTn>
                              </p:par>
                            </p:childTnLst>
                          </p:cTn>
                        </p:par>
                        <p:par>
                          <p:cTn id="45" fill="hold">
                            <p:stCondLst>
                              <p:cond delay="21000"/>
                            </p:stCondLst>
                            <p:childTnLst>
                              <p:par>
                                <p:cTn id="46" presetID="10" presetClass="entr" presetSubtype="0" fill="hold" grpId="0" nodeType="afterEffect">
                                  <p:stCondLst>
                                    <p:cond delay="0"/>
                                  </p:stCondLst>
                                  <p:childTnLst>
                                    <p:set>
                                      <p:cBhvr>
                                        <p:cTn id="47" dur="1" fill="hold">
                                          <p:stCondLst>
                                            <p:cond delay="0"/>
                                          </p:stCondLst>
                                        </p:cTn>
                                        <p:tgtEl>
                                          <p:spTgt spid="343043">
                                            <p:txEl>
                                              <p:pRg st="8" end="8"/>
                                            </p:txEl>
                                          </p:spTgt>
                                        </p:tgtEl>
                                        <p:attrNameLst>
                                          <p:attrName>style.visibility</p:attrName>
                                        </p:attrNameLst>
                                      </p:cBhvr>
                                      <p:to>
                                        <p:strVal val="visible"/>
                                      </p:to>
                                    </p:set>
                                    <p:animEffect transition="in" filter="fade">
                                      <p:cBhvr>
                                        <p:cTn id="48" dur="2000"/>
                                        <p:tgtEl>
                                          <p:spTgt spid="343043">
                                            <p:txEl>
                                              <p:pRg st="8" end="8"/>
                                            </p:txEl>
                                          </p:spTgt>
                                        </p:tgtEl>
                                      </p:cBhvr>
                                    </p:animEffect>
                                  </p:childTnLst>
                                </p:cTn>
                              </p:par>
                            </p:childTnLst>
                          </p:cTn>
                        </p:par>
                        <p:par>
                          <p:cTn id="49" fill="hold">
                            <p:stCondLst>
                              <p:cond delay="23000"/>
                            </p:stCondLst>
                            <p:childTnLst>
                              <p:par>
                                <p:cTn id="50" presetID="10" presetClass="entr" presetSubtype="0" fill="hold" grpId="0" nodeType="afterEffect">
                                  <p:stCondLst>
                                    <p:cond delay="0"/>
                                  </p:stCondLst>
                                  <p:childTnLst>
                                    <p:set>
                                      <p:cBhvr>
                                        <p:cTn id="51" dur="1" fill="hold">
                                          <p:stCondLst>
                                            <p:cond delay="0"/>
                                          </p:stCondLst>
                                        </p:cTn>
                                        <p:tgtEl>
                                          <p:spTgt spid="343043">
                                            <p:txEl>
                                              <p:pRg st="9" end="9"/>
                                            </p:txEl>
                                          </p:spTgt>
                                        </p:tgtEl>
                                        <p:attrNameLst>
                                          <p:attrName>style.visibility</p:attrName>
                                        </p:attrNameLst>
                                      </p:cBhvr>
                                      <p:to>
                                        <p:strVal val="visible"/>
                                      </p:to>
                                    </p:set>
                                    <p:animEffect transition="in" filter="fade">
                                      <p:cBhvr>
                                        <p:cTn id="52" dur="2000"/>
                                        <p:tgtEl>
                                          <p:spTgt spid="343043">
                                            <p:txEl>
                                              <p:pRg st="9" end="9"/>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343068"/>
                                        </p:tgtEl>
                                        <p:attrNameLst>
                                          <p:attrName>style.visibility</p:attrName>
                                        </p:attrNameLst>
                                      </p:cBhvr>
                                      <p:to>
                                        <p:strVal val="visible"/>
                                      </p:to>
                                    </p:set>
                                    <p:anim calcmode="lin" valueType="num">
                                      <p:cBhvr>
                                        <p:cTn id="55" dur="1000" fill="hold"/>
                                        <p:tgtEl>
                                          <p:spTgt spid="343068"/>
                                        </p:tgtEl>
                                        <p:attrNameLst>
                                          <p:attrName>ppt_w</p:attrName>
                                        </p:attrNameLst>
                                      </p:cBhvr>
                                      <p:tavLst>
                                        <p:tav tm="0">
                                          <p:val>
                                            <p:strVal val="#ppt_w*0.70"/>
                                          </p:val>
                                        </p:tav>
                                        <p:tav tm="100000">
                                          <p:val>
                                            <p:strVal val="#ppt_w"/>
                                          </p:val>
                                        </p:tav>
                                      </p:tavLst>
                                    </p:anim>
                                    <p:anim calcmode="lin" valueType="num">
                                      <p:cBhvr>
                                        <p:cTn id="56" dur="1000" fill="hold"/>
                                        <p:tgtEl>
                                          <p:spTgt spid="343068"/>
                                        </p:tgtEl>
                                        <p:attrNameLst>
                                          <p:attrName>ppt_h</p:attrName>
                                        </p:attrNameLst>
                                      </p:cBhvr>
                                      <p:tavLst>
                                        <p:tav tm="0">
                                          <p:val>
                                            <p:strVal val="#ppt_h"/>
                                          </p:val>
                                        </p:tav>
                                        <p:tav tm="100000">
                                          <p:val>
                                            <p:strVal val="#ppt_h"/>
                                          </p:val>
                                        </p:tav>
                                      </p:tavLst>
                                    </p:anim>
                                    <p:animEffect transition="in" filter="fade">
                                      <p:cBhvr>
                                        <p:cTn id="57" dur="1000"/>
                                        <p:tgtEl>
                                          <p:spTgt spid="343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P spid="34306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algn="r" eaLnBrk="1" hangingPunct="1"/>
            <a:r>
              <a:rPr lang="he-IL" sz="3600" smtClean="0"/>
              <a:t>דיאגראמת עץ: הסתברות אפוסטריורית</a:t>
            </a:r>
            <a:endParaRPr lang="en-US" sz="3600" smtClean="0"/>
          </a:p>
        </p:txBody>
      </p:sp>
      <p:sp>
        <p:nvSpPr>
          <p:cNvPr id="344067" name="Rectangle 3"/>
          <p:cNvSpPr>
            <a:spLocks noGrp="1" noChangeArrowheads="1"/>
          </p:cNvSpPr>
          <p:nvPr>
            <p:ph type="body" idx="1"/>
          </p:nvPr>
        </p:nvSpPr>
        <p:spPr>
          <a:xfrm>
            <a:off x="250825" y="2017713"/>
            <a:ext cx="8704263" cy="4114800"/>
          </a:xfrm>
        </p:spPr>
        <p:txBody>
          <a:bodyPr/>
          <a:lstStyle/>
          <a:p>
            <a:pPr eaLnBrk="1" hangingPunct="1">
              <a:lnSpc>
                <a:spcPct val="90000"/>
              </a:lnSpc>
            </a:pPr>
            <a:r>
              <a:rPr lang="he-IL" sz="2000" smtClean="0">
                <a:sym typeface="Symbol" pitchFamily="18" charset="2"/>
              </a:rPr>
              <a:t>דוגמא: בשק </a:t>
            </a:r>
            <a:r>
              <a:rPr lang="he-IL" sz="2000" smtClean="0">
                <a:solidFill>
                  <a:schemeClr val="hlink"/>
                </a:solidFill>
                <a:sym typeface="Symbol" pitchFamily="18" charset="2"/>
              </a:rPr>
              <a:t>אדום</a:t>
            </a:r>
            <a:r>
              <a:rPr lang="he-IL" sz="2000" smtClean="0">
                <a:sym typeface="Symbol" pitchFamily="18" charset="2"/>
              </a:rPr>
              <a:t> 60 תפוזים ו – 40 תפוחים. בשק </a:t>
            </a:r>
            <a:r>
              <a:rPr lang="he-IL" sz="2000" smtClean="0">
                <a:solidFill>
                  <a:schemeClr val="folHlink"/>
                </a:solidFill>
                <a:sym typeface="Symbol" pitchFamily="18" charset="2"/>
              </a:rPr>
              <a:t>כחול</a:t>
            </a:r>
            <a:r>
              <a:rPr lang="he-IL" sz="2000" smtClean="0">
                <a:sym typeface="Symbol" pitchFamily="18" charset="2"/>
              </a:rPr>
              <a:t> נמצאים 20 תפוזים ו – 80 תפוחים. אדם בוחר שק באקראי ומוציא מתוכו פרי:</a:t>
            </a:r>
          </a:p>
          <a:p>
            <a:pPr lvl="1" eaLnBrk="1" hangingPunct="1">
              <a:lnSpc>
                <a:spcPct val="90000"/>
              </a:lnSpc>
            </a:pPr>
            <a:r>
              <a:rPr lang="he-IL" sz="1800" smtClean="0">
                <a:sym typeface="Symbol" pitchFamily="18" charset="2"/>
              </a:rPr>
              <a:t>אם הוצא תפוז, מה ההסתברות שהתפוז הוצא מהשק האדום?</a:t>
            </a:r>
          </a:p>
          <a:p>
            <a:pPr lvl="1" eaLnBrk="1" hangingPunct="1">
              <a:lnSpc>
                <a:spcPct val="90000"/>
              </a:lnSpc>
            </a:pPr>
            <a:r>
              <a:rPr lang="he-IL" sz="1800" smtClean="0">
                <a:sym typeface="Symbol" pitchFamily="18" charset="2"/>
              </a:rPr>
              <a:t>הסתברות מותנה אך בשונה ממה שהיה לנו עד כאן השאלה היא על האירוע הראשון בהינתן האירוע השני. </a:t>
            </a:r>
          </a:p>
          <a:p>
            <a:pPr lvl="1" eaLnBrk="1" hangingPunct="1">
              <a:lnSpc>
                <a:spcPct val="90000"/>
              </a:lnSpc>
            </a:pPr>
            <a:r>
              <a:rPr lang="he-IL" sz="1800" smtClean="0">
                <a:sym typeface="Symbol" pitchFamily="18" charset="2"/>
              </a:rPr>
              <a:t>ההסתברות לתפוז מהשק האדום </a:t>
            </a:r>
            <a:r>
              <a:rPr lang="en-US" sz="1400" b="1" smtClean="0">
                <a:sym typeface="Symbol" pitchFamily="18" charset="2"/>
              </a:rPr>
              <a:t>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FF9900"/>
                </a:solidFill>
                <a:sym typeface="Symbol" pitchFamily="18" charset="2"/>
              </a:rPr>
              <a:t>Orange</a:t>
            </a:r>
            <a:r>
              <a:rPr lang="en-US" sz="1400" b="1" smtClean="0">
                <a:sym typeface="Symbol" pitchFamily="18" charset="2"/>
              </a:rPr>
              <a:t>) = 0.3</a:t>
            </a:r>
            <a:endParaRPr lang="he-IL" sz="1400" b="1" smtClean="0">
              <a:sym typeface="Symbol" pitchFamily="18" charset="2"/>
            </a:endParaRPr>
          </a:p>
          <a:p>
            <a:pPr lvl="1" eaLnBrk="1" hangingPunct="1">
              <a:lnSpc>
                <a:spcPct val="90000"/>
              </a:lnSpc>
            </a:pPr>
            <a:r>
              <a:rPr lang="he-IL" sz="1800" smtClean="0">
                <a:sym typeface="Symbol" pitchFamily="18" charset="2"/>
              </a:rPr>
              <a:t>ההסתברות לתפוז:</a:t>
            </a:r>
          </a:p>
          <a:p>
            <a:pPr lvl="2" eaLnBrk="1" hangingPunct="1">
              <a:lnSpc>
                <a:spcPct val="90000"/>
              </a:lnSpc>
            </a:pPr>
            <a:r>
              <a:rPr lang="en-US" sz="1400" b="1" smtClean="0">
                <a:sym typeface="Symbol" pitchFamily="18" charset="2"/>
              </a:rPr>
              <a:t>P (</a:t>
            </a:r>
            <a:r>
              <a:rPr lang="en-US" sz="1400" b="1" smtClean="0">
                <a:solidFill>
                  <a:schemeClr val="folHlink"/>
                </a:solidFill>
                <a:sym typeface="Symbol" pitchFamily="18" charset="2"/>
              </a:rPr>
              <a:t>Blue</a:t>
            </a:r>
            <a:r>
              <a:rPr lang="en-US" sz="1400" b="1" smtClean="0">
                <a:sym typeface="Symbol" pitchFamily="18" charset="2"/>
              </a:rPr>
              <a:t>  </a:t>
            </a:r>
            <a:r>
              <a:rPr lang="en-US" sz="1400" b="1" smtClean="0">
                <a:solidFill>
                  <a:srgbClr val="FF9900"/>
                </a:solidFill>
                <a:sym typeface="Symbol" pitchFamily="18" charset="2"/>
              </a:rPr>
              <a:t>Orange</a:t>
            </a:r>
            <a:r>
              <a:rPr lang="en-US" sz="1400" b="1" smtClean="0">
                <a:sym typeface="Symbol" pitchFamily="18" charset="2"/>
              </a:rPr>
              <a:t>) = 0.1 + P (</a:t>
            </a:r>
            <a:r>
              <a:rPr lang="en-US" sz="1400" b="1" smtClean="0">
                <a:solidFill>
                  <a:schemeClr val="hlink"/>
                </a:solidFill>
                <a:sym typeface="Symbol" pitchFamily="18" charset="2"/>
              </a:rPr>
              <a:t>Red </a:t>
            </a:r>
            <a:r>
              <a:rPr lang="en-US" sz="1400" b="1" smtClean="0">
                <a:sym typeface="Symbol" pitchFamily="18" charset="2"/>
              </a:rPr>
              <a:t> </a:t>
            </a:r>
            <a:r>
              <a:rPr lang="en-US" sz="1400" b="1" smtClean="0">
                <a:solidFill>
                  <a:srgbClr val="FF9900"/>
                </a:solidFill>
                <a:sym typeface="Symbol" pitchFamily="18" charset="2"/>
              </a:rPr>
              <a:t>Orange</a:t>
            </a:r>
            <a:r>
              <a:rPr lang="en-US" sz="1400" b="1" smtClean="0">
                <a:sym typeface="Symbol" pitchFamily="18" charset="2"/>
              </a:rPr>
              <a:t>) = 0.3</a:t>
            </a:r>
            <a:endParaRPr lang="he-IL" sz="1400" smtClean="0">
              <a:sym typeface="Symbol" pitchFamily="18" charset="2"/>
            </a:endParaRPr>
          </a:p>
          <a:p>
            <a:pPr lvl="1" eaLnBrk="1" hangingPunct="1">
              <a:lnSpc>
                <a:spcPct val="90000"/>
              </a:lnSpc>
            </a:pPr>
            <a:r>
              <a:rPr lang="he-IL" sz="1800" smtClean="0">
                <a:sym typeface="Symbol" pitchFamily="18" charset="2"/>
              </a:rPr>
              <a:t> ולכן </a:t>
            </a:r>
            <a:r>
              <a:rPr lang="en-US" sz="1800" smtClean="0">
                <a:sym typeface="Symbol" pitchFamily="18" charset="2"/>
              </a:rPr>
              <a:t>0.3/(0.1+0.3)=</a:t>
            </a:r>
            <a:r>
              <a:rPr lang="en-US" sz="1800" b="1" u="sng" smtClean="0">
                <a:sym typeface="Symbol" pitchFamily="18" charset="2"/>
              </a:rPr>
              <a:t>0.75</a:t>
            </a:r>
            <a:endParaRPr lang="he-IL" sz="1800" b="1" u="sng"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344068" name="Object 4"/>
          <p:cNvGraphicFramePr>
            <a:graphicFrameLocks noChangeAspect="1"/>
          </p:cNvGraphicFramePr>
          <p:nvPr/>
        </p:nvGraphicFramePr>
        <p:xfrm>
          <a:off x="179388" y="3213100"/>
          <a:ext cx="2493962" cy="544513"/>
        </p:xfrm>
        <a:graphic>
          <a:graphicData uri="http://schemas.openxmlformats.org/presentationml/2006/ole">
            <p:oleObj spid="_x0000_s58370" name="משוואה" r:id="rId3" imgW="1917360" imgH="419040" progId="Equation.3">
              <p:embed/>
            </p:oleObj>
          </a:graphicData>
        </a:graphic>
      </p:graphicFrame>
      <p:sp>
        <p:nvSpPr>
          <p:cNvPr id="344069" name="Line 5"/>
          <p:cNvSpPr>
            <a:spLocks noChangeShapeType="1"/>
          </p:cNvSpPr>
          <p:nvPr/>
        </p:nvSpPr>
        <p:spPr bwMode="auto">
          <a:xfrm flipH="1">
            <a:off x="2700338" y="3357563"/>
            <a:ext cx="4824412" cy="0"/>
          </a:xfrm>
          <a:prstGeom prst="line">
            <a:avLst/>
          </a:prstGeom>
          <a:noFill/>
          <a:ln w="19050">
            <a:solidFill>
              <a:schemeClr val="tx1"/>
            </a:solidFill>
            <a:miter lim="800000"/>
            <a:headEnd/>
            <a:tailEnd type="triangle" w="med" len="med"/>
          </a:ln>
        </p:spPr>
        <p:txBody>
          <a:bodyPr wrap="none"/>
          <a:lstStyle/>
          <a:p>
            <a:endParaRPr lang="he-IL"/>
          </a:p>
        </p:txBody>
      </p:sp>
      <p:grpSp>
        <p:nvGrpSpPr>
          <p:cNvPr id="2" name="Group 6"/>
          <p:cNvGrpSpPr>
            <a:grpSpLocks/>
          </p:cNvGrpSpPr>
          <p:nvPr/>
        </p:nvGrpSpPr>
        <p:grpSpPr bwMode="auto">
          <a:xfrm>
            <a:off x="0" y="3644900"/>
            <a:ext cx="3275013" cy="3213100"/>
            <a:chOff x="0" y="2296"/>
            <a:chExt cx="2063" cy="2024"/>
          </a:xfrm>
        </p:grpSpPr>
        <p:sp>
          <p:nvSpPr>
            <p:cNvPr id="58376" name="AutoShape 7"/>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58377" name="Line 8"/>
            <p:cNvSpPr>
              <a:spLocks noChangeShapeType="1"/>
            </p:cNvSpPr>
            <p:nvPr/>
          </p:nvSpPr>
          <p:spPr bwMode="auto">
            <a:xfrm flipV="1">
              <a:off x="363" y="3385"/>
              <a:ext cx="612" cy="119"/>
            </a:xfrm>
            <a:prstGeom prst="line">
              <a:avLst/>
            </a:prstGeom>
            <a:noFill/>
            <a:ln w="19050">
              <a:solidFill>
                <a:schemeClr val="hlink"/>
              </a:solidFill>
              <a:miter lim="800000"/>
              <a:headEnd/>
              <a:tailEnd type="triangle" w="med" len="med"/>
            </a:ln>
          </p:spPr>
          <p:txBody>
            <a:bodyPr wrap="none"/>
            <a:lstStyle/>
            <a:p>
              <a:endParaRPr lang="he-IL"/>
            </a:p>
          </p:txBody>
        </p:sp>
        <p:sp>
          <p:nvSpPr>
            <p:cNvPr id="58378" name="Line 9"/>
            <p:cNvSpPr>
              <a:spLocks noChangeShapeType="1"/>
            </p:cNvSpPr>
            <p:nvPr/>
          </p:nvSpPr>
          <p:spPr bwMode="auto">
            <a:xfrm>
              <a:off x="363" y="3821"/>
              <a:ext cx="657" cy="63"/>
            </a:xfrm>
            <a:prstGeom prst="line">
              <a:avLst/>
            </a:prstGeom>
            <a:noFill/>
            <a:ln w="19050">
              <a:solidFill>
                <a:srgbClr val="0000FF"/>
              </a:solidFill>
              <a:miter lim="800000"/>
              <a:headEnd/>
              <a:tailEnd type="triangle" w="med" len="med"/>
            </a:ln>
          </p:spPr>
          <p:txBody>
            <a:bodyPr wrap="none"/>
            <a:lstStyle/>
            <a:p>
              <a:endParaRPr lang="he-IL"/>
            </a:p>
          </p:txBody>
        </p:sp>
        <p:sp>
          <p:nvSpPr>
            <p:cNvPr id="58379" name="Oval 10"/>
            <p:cNvSpPr>
              <a:spLocks noChangeArrowheads="1"/>
            </p:cNvSpPr>
            <p:nvPr/>
          </p:nvSpPr>
          <p:spPr bwMode="auto">
            <a:xfrm>
              <a:off x="1020" y="3748"/>
              <a:ext cx="272" cy="317"/>
            </a:xfrm>
            <a:prstGeom prst="ellipse">
              <a:avLst/>
            </a:prstGeom>
            <a:noFill/>
            <a:ln w="19050">
              <a:solidFill>
                <a:srgbClr val="0000FF"/>
              </a:solidFill>
              <a:miter lim="800000"/>
              <a:headEnd/>
              <a:tailEnd/>
            </a:ln>
          </p:spPr>
          <p:txBody>
            <a:bodyPr wrap="none" anchor="ctr"/>
            <a:lstStyle/>
            <a:p>
              <a:pPr algn="ctr"/>
              <a:r>
                <a:rPr lang="en-US"/>
                <a:t>0.5</a:t>
              </a:r>
            </a:p>
          </p:txBody>
        </p:sp>
        <p:sp>
          <p:nvSpPr>
            <p:cNvPr id="58380" name="Rectangle 11"/>
            <p:cNvSpPr>
              <a:spLocks noChangeArrowheads="1"/>
            </p:cNvSpPr>
            <p:nvPr/>
          </p:nvSpPr>
          <p:spPr bwMode="auto">
            <a:xfrm rot="-456714">
              <a:off x="567" y="3203"/>
              <a:ext cx="272" cy="181"/>
            </a:xfrm>
            <a:prstGeom prst="rect">
              <a:avLst/>
            </a:prstGeom>
            <a:noFill/>
            <a:ln w="19050">
              <a:noFill/>
              <a:miter lim="800000"/>
              <a:headEnd/>
              <a:tailEnd/>
            </a:ln>
          </p:spPr>
          <p:txBody>
            <a:bodyPr wrap="none" anchor="ctr"/>
            <a:lstStyle/>
            <a:p>
              <a:pPr algn="ctr"/>
              <a:r>
                <a:rPr lang="en-US" sz="1400"/>
                <a:t>0.5</a:t>
              </a:r>
            </a:p>
          </p:txBody>
        </p:sp>
        <p:sp>
          <p:nvSpPr>
            <p:cNvPr id="58381" name="Rectangle 12"/>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0.5</a:t>
              </a:r>
            </a:p>
          </p:txBody>
        </p:sp>
        <p:sp>
          <p:nvSpPr>
            <p:cNvPr id="58382" name="Oval 13"/>
            <p:cNvSpPr>
              <a:spLocks noChangeArrowheads="1"/>
            </p:cNvSpPr>
            <p:nvPr/>
          </p:nvSpPr>
          <p:spPr bwMode="auto">
            <a:xfrm>
              <a:off x="975" y="3203"/>
              <a:ext cx="272" cy="317"/>
            </a:xfrm>
            <a:prstGeom prst="ellipse">
              <a:avLst/>
            </a:prstGeom>
            <a:noFill/>
            <a:ln w="19050">
              <a:solidFill>
                <a:schemeClr val="hlink"/>
              </a:solidFill>
              <a:miter lim="800000"/>
              <a:headEnd/>
              <a:tailEnd/>
            </a:ln>
          </p:spPr>
          <p:txBody>
            <a:bodyPr wrap="none" anchor="ctr"/>
            <a:lstStyle/>
            <a:p>
              <a:pPr algn="ctr"/>
              <a:r>
                <a:rPr lang="en-US" sz="1400"/>
                <a:t>0.5</a:t>
              </a:r>
            </a:p>
          </p:txBody>
        </p:sp>
        <p:sp>
          <p:nvSpPr>
            <p:cNvPr id="58383" name="Line 14"/>
            <p:cNvSpPr>
              <a:spLocks noChangeShapeType="1"/>
            </p:cNvSpPr>
            <p:nvPr/>
          </p:nvSpPr>
          <p:spPr bwMode="auto">
            <a:xfrm rot="-956447">
              <a:off x="1248" y="3390"/>
              <a:ext cx="492" cy="175"/>
            </a:xfrm>
            <a:prstGeom prst="line">
              <a:avLst/>
            </a:prstGeom>
            <a:noFill/>
            <a:ln w="19050">
              <a:solidFill>
                <a:srgbClr val="339966"/>
              </a:solidFill>
              <a:miter lim="800000"/>
              <a:headEnd/>
              <a:tailEnd type="triangle" w="med" len="med"/>
            </a:ln>
          </p:spPr>
          <p:txBody>
            <a:bodyPr wrap="none"/>
            <a:lstStyle/>
            <a:p>
              <a:endParaRPr lang="he-IL"/>
            </a:p>
          </p:txBody>
        </p:sp>
        <p:sp>
          <p:nvSpPr>
            <p:cNvPr id="58384" name="Line 15"/>
            <p:cNvSpPr>
              <a:spLocks noChangeShapeType="1"/>
            </p:cNvSpPr>
            <p:nvPr/>
          </p:nvSpPr>
          <p:spPr bwMode="auto">
            <a:xfrm flipV="1">
              <a:off x="1247" y="3067"/>
              <a:ext cx="454" cy="227"/>
            </a:xfrm>
            <a:prstGeom prst="line">
              <a:avLst/>
            </a:prstGeom>
            <a:noFill/>
            <a:ln w="19050">
              <a:solidFill>
                <a:srgbClr val="FF9900"/>
              </a:solidFill>
              <a:miter lim="800000"/>
              <a:headEnd/>
              <a:tailEnd type="triangle" w="med" len="med"/>
            </a:ln>
          </p:spPr>
          <p:txBody>
            <a:bodyPr wrap="none"/>
            <a:lstStyle/>
            <a:p>
              <a:endParaRPr lang="he-IL"/>
            </a:p>
          </p:txBody>
        </p:sp>
        <p:sp>
          <p:nvSpPr>
            <p:cNvPr id="58385" name="Rectangle 16"/>
            <p:cNvSpPr>
              <a:spLocks noChangeArrowheads="1"/>
            </p:cNvSpPr>
            <p:nvPr/>
          </p:nvSpPr>
          <p:spPr bwMode="auto">
            <a:xfrm rot="529449">
              <a:off x="1383" y="3294"/>
              <a:ext cx="272" cy="181"/>
            </a:xfrm>
            <a:prstGeom prst="rect">
              <a:avLst/>
            </a:prstGeom>
            <a:noFill/>
            <a:ln w="19050">
              <a:noFill/>
              <a:miter lim="800000"/>
              <a:headEnd/>
              <a:tailEnd/>
            </a:ln>
          </p:spPr>
          <p:txBody>
            <a:bodyPr wrap="none" anchor="ctr"/>
            <a:lstStyle/>
            <a:p>
              <a:pPr algn="ctr"/>
              <a:r>
                <a:rPr lang="en-US" sz="1400"/>
                <a:t>0.4</a:t>
              </a:r>
            </a:p>
          </p:txBody>
        </p:sp>
        <p:sp>
          <p:nvSpPr>
            <p:cNvPr id="58386" name="Rectangle 17"/>
            <p:cNvSpPr>
              <a:spLocks noChangeArrowheads="1"/>
            </p:cNvSpPr>
            <p:nvPr/>
          </p:nvSpPr>
          <p:spPr bwMode="auto">
            <a:xfrm rot="-1397077">
              <a:off x="1292" y="2976"/>
              <a:ext cx="272" cy="182"/>
            </a:xfrm>
            <a:prstGeom prst="rect">
              <a:avLst/>
            </a:prstGeom>
            <a:noFill/>
            <a:ln w="19050">
              <a:noFill/>
              <a:miter lim="800000"/>
              <a:headEnd/>
              <a:tailEnd/>
            </a:ln>
          </p:spPr>
          <p:txBody>
            <a:bodyPr wrap="none" anchor="ctr"/>
            <a:lstStyle/>
            <a:p>
              <a:pPr algn="ctr"/>
              <a:r>
                <a:rPr lang="en-US" sz="1400"/>
                <a:t>0.6</a:t>
              </a:r>
            </a:p>
          </p:txBody>
        </p:sp>
        <p:sp>
          <p:nvSpPr>
            <p:cNvPr id="58387" name="Oval 18"/>
            <p:cNvSpPr>
              <a:spLocks noChangeArrowheads="1"/>
            </p:cNvSpPr>
            <p:nvPr/>
          </p:nvSpPr>
          <p:spPr bwMode="auto">
            <a:xfrm>
              <a:off x="1701" y="2840"/>
              <a:ext cx="272" cy="317"/>
            </a:xfrm>
            <a:prstGeom prst="ellipse">
              <a:avLst/>
            </a:prstGeom>
            <a:solidFill>
              <a:schemeClr val="accent2"/>
            </a:solidFill>
            <a:ln w="38100">
              <a:solidFill>
                <a:schemeClr val="hlink"/>
              </a:solidFill>
              <a:miter lim="800000"/>
              <a:headEnd/>
              <a:tailEnd/>
            </a:ln>
          </p:spPr>
          <p:txBody>
            <a:bodyPr wrap="none" anchor="ctr"/>
            <a:lstStyle/>
            <a:p>
              <a:pPr algn="ctr"/>
              <a:r>
                <a:rPr lang="en-US" b="1"/>
                <a:t>0.3</a:t>
              </a:r>
            </a:p>
          </p:txBody>
        </p:sp>
        <p:sp>
          <p:nvSpPr>
            <p:cNvPr id="58388" name="Oval 19"/>
            <p:cNvSpPr>
              <a:spLocks noChangeArrowheads="1"/>
            </p:cNvSpPr>
            <p:nvPr/>
          </p:nvSpPr>
          <p:spPr bwMode="auto">
            <a:xfrm>
              <a:off x="1746" y="3294"/>
              <a:ext cx="272" cy="317"/>
            </a:xfrm>
            <a:prstGeom prst="ellipse">
              <a:avLst/>
            </a:prstGeom>
            <a:solidFill>
              <a:srgbClr val="339966"/>
            </a:solidFill>
            <a:ln w="38100">
              <a:solidFill>
                <a:schemeClr val="hlink"/>
              </a:solidFill>
              <a:miter lim="800000"/>
              <a:headEnd/>
              <a:tailEnd/>
            </a:ln>
          </p:spPr>
          <p:txBody>
            <a:bodyPr wrap="none" anchor="ctr"/>
            <a:lstStyle/>
            <a:p>
              <a:pPr algn="ctr"/>
              <a:r>
                <a:rPr lang="en-US" b="1"/>
                <a:t>0.2</a:t>
              </a:r>
            </a:p>
          </p:txBody>
        </p:sp>
        <p:sp>
          <p:nvSpPr>
            <p:cNvPr id="58389" name="Line 20"/>
            <p:cNvSpPr>
              <a:spLocks noChangeShapeType="1"/>
            </p:cNvSpPr>
            <p:nvPr/>
          </p:nvSpPr>
          <p:spPr bwMode="auto">
            <a:xfrm>
              <a:off x="1292" y="4003"/>
              <a:ext cx="499" cy="136"/>
            </a:xfrm>
            <a:prstGeom prst="line">
              <a:avLst/>
            </a:prstGeom>
            <a:noFill/>
            <a:ln w="19050">
              <a:solidFill>
                <a:srgbClr val="339966"/>
              </a:solidFill>
              <a:miter lim="800000"/>
              <a:headEnd/>
              <a:tailEnd type="triangle" w="med" len="med"/>
            </a:ln>
          </p:spPr>
          <p:txBody>
            <a:bodyPr wrap="none"/>
            <a:lstStyle/>
            <a:p>
              <a:endParaRPr lang="he-IL"/>
            </a:p>
          </p:txBody>
        </p:sp>
        <p:sp>
          <p:nvSpPr>
            <p:cNvPr id="58390" name="Rectangle 21"/>
            <p:cNvSpPr>
              <a:spLocks noChangeArrowheads="1"/>
            </p:cNvSpPr>
            <p:nvPr/>
          </p:nvSpPr>
          <p:spPr bwMode="auto">
            <a:xfrm rot="1017255">
              <a:off x="1474" y="3929"/>
              <a:ext cx="272" cy="181"/>
            </a:xfrm>
            <a:prstGeom prst="rect">
              <a:avLst/>
            </a:prstGeom>
            <a:noFill/>
            <a:ln w="19050">
              <a:noFill/>
              <a:miter lim="800000"/>
              <a:headEnd/>
              <a:tailEnd/>
            </a:ln>
          </p:spPr>
          <p:txBody>
            <a:bodyPr wrap="none" anchor="ctr"/>
            <a:lstStyle/>
            <a:p>
              <a:pPr algn="ctr"/>
              <a:r>
                <a:rPr lang="en-US" sz="1400"/>
                <a:t>0.8</a:t>
              </a:r>
            </a:p>
          </p:txBody>
        </p:sp>
        <p:sp>
          <p:nvSpPr>
            <p:cNvPr id="58391" name="Rectangle 22"/>
            <p:cNvSpPr>
              <a:spLocks noChangeArrowheads="1"/>
            </p:cNvSpPr>
            <p:nvPr/>
          </p:nvSpPr>
          <p:spPr bwMode="auto">
            <a:xfrm rot="-637173">
              <a:off x="1383" y="3657"/>
              <a:ext cx="272" cy="182"/>
            </a:xfrm>
            <a:prstGeom prst="rect">
              <a:avLst/>
            </a:prstGeom>
            <a:noFill/>
            <a:ln w="19050">
              <a:noFill/>
              <a:miter lim="800000"/>
              <a:headEnd/>
              <a:tailEnd/>
            </a:ln>
          </p:spPr>
          <p:txBody>
            <a:bodyPr wrap="none" anchor="ctr"/>
            <a:lstStyle/>
            <a:p>
              <a:pPr algn="ctr"/>
              <a:r>
                <a:rPr lang="en-US" sz="1400"/>
                <a:t>0.2</a:t>
              </a:r>
            </a:p>
          </p:txBody>
        </p:sp>
        <p:sp>
          <p:nvSpPr>
            <p:cNvPr id="58392" name="Oval 23"/>
            <p:cNvSpPr>
              <a:spLocks noChangeArrowheads="1"/>
            </p:cNvSpPr>
            <p:nvPr/>
          </p:nvSpPr>
          <p:spPr bwMode="auto">
            <a:xfrm>
              <a:off x="1791" y="3657"/>
              <a:ext cx="272" cy="317"/>
            </a:xfrm>
            <a:prstGeom prst="ellipse">
              <a:avLst/>
            </a:prstGeom>
            <a:solidFill>
              <a:schemeClr val="accent2"/>
            </a:solidFill>
            <a:ln w="38100">
              <a:solidFill>
                <a:srgbClr val="0000FF"/>
              </a:solidFill>
              <a:miter lim="800000"/>
              <a:headEnd/>
              <a:tailEnd/>
            </a:ln>
          </p:spPr>
          <p:txBody>
            <a:bodyPr wrap="none" anchor="ctr"/>
            <a:lstStyle/>
            <a:p>
              <a:pPr algn="ctr"/>
              <a:r>
                <a:rPr lang="en-US" b="1"/>
                <a:t>0.1</a:t>
              </a:r>
            </a:p>
          </p:txBody>
        </p:sp>
        <p:sp>
          <p:nvSpPr>
            <p:cNvPr id="58393" name="Oval 24"/>
            <p:cNvSpPr>
              <a:spLocks noChangeArrowheads="1"/>
            </p:cNvSpPr>
            <p:nvPr/>
          </p:nvSpPr>
          <p:spPr bwMode="auto">
            <a:xfrm>
              <a:off x="1791" y="4003"/>
              <a:ext cx="272" cy="317"/>
            </a:xfrm>
            <a:prstGeom prst="ellipse">
              <a:avLst/>
            </a:prstGeom>
            <a:solidFill>
              <a:srgbClr val="339966"/>
            </a:solidFill>
            <a:ln w="38100">
              <a:solidFill>
                <a:srgbClr val="0000FF"/>
              </a:solidFill>
              <a:miter lim="800000"/>
              <a:headEnd/>
              <a:tailEnd/>
            </a:ln>
          </p:spPr>
          <p:txBody>
            <a:bodyPr wrap="none" anchor="ctr"/>
            <a:lstStyle/>
            <a:p>
              <a:pPr algn="ctr"/>
              <a:r>
                <a:rPr lang="en-US" b="1"/>
                <a:t>0.4</a:t>
              </a:r>
            </a:p>
          </p:txBody>
        </p:sp>
        <p:sp>
          <p:nvSpPr>
            <p:cNvPr id="58394" name="Line 25"/>
            <p:cNvSpPr>
              <a:spLocks noChangeShapeType="1"/>
            </p:cNvSpPr>
            <p:nvPr/>
          </p:nvSpPr>
          <p:spPr bwMode="auto">
            <a:xfrm rot="-956447">
              <a:off x="1304" y="3791"/>
              <a:ext cx="492" cy="84"/>
            </a:xfrm>
            <a:prstGeom prst="line">
              <a:avLst/>
            </a:prstGeom>
            <a:noFill/>
            <a:ln w="19050">
              <a:solidFill>
                <a:srgbClr val="FF9900"/>
              </a:solidFill>
              <a:miter lim="800000"/>
              <a:headEnd/>
              <a:tailEnd type="triangle" w="med" len="med"/>
            </a:ln>
          </p:spPr>
          <p:txBody>
            <a:bodyPr wrap="none"/>
            <a:lstStyle/>
            <a:p>
              <a:endParaRPr lang="he-IL"/>
            </a:p>
          </p:txBody>
        </p:sp>
        <p:sp>
          <p:nvSpPr>
            <p:cNvPr id="58395" name="AutoShape 26"/>
            <p:cNvSpPr>
              <a:spLocks noChangeArrowheads="1"/>
            </p:cNvSpPr>
            <p:nvPr/>
          </p:nvSpPr>
          <p:spPr bwMode="auto">
            <a:xfrm>
              <a:off x="1020" y="2614"/>
              <a:ext cx="227" cy="545"/>
            </a:xfrm>
            <a:prstGeom prst="downArrowCallout">
              <a:avLst>
                <a:gd name="adj1" fmla="val 25000"/>
                <a:gd name="adj2" fmla="val 25000"/>
                <a:gd name="adj3" fmla="val 40015"/>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א</a:t>
              </a:r>
              <a:endParaRPr lang="en-US" b="1">
                <a:latin typeface="Times New Roman" pitchFamily="18" charset="0"/>
              </a:endParaRPr>
            </a:p>
          </p:txBody>
        </p:sp>
        <p:sp>
          <p:nvSpPr>
            <p:cNvPr id="58396" name="AutoShape 27"/>
            <p:cNvSpPr>
              <a:spLocks noChangeArrowheads="1"/>
            </p:cNvSpPr>
            <p:nvPr/>
          </p:nvSpPr>
          <p:spPr bwMode="auto">
            <a:xfrm>
              <a:off x="1746" y="2296"/>
              <a:ext cx="227" cy="544"/>
            </a:xfrm>
            <a:prstGeom prst="downArrowCallout">
              <a:avLst>
                <a:gd name="adj1" fmla="val 25000"/>
                <a:gd name="adj2" fmla="val 25000"/>
                <a:gd name="adj3" fmla="val 39941"/>
                <a:gd name="adj4" fmla="val 66667"/>
              </a:avLst>
            </a:prstGeom>
            <a:noFill/>
            <a:ln w="19050">
              <a:solidFill>
                <a:schemeClr val="tx1"/>
              </a:solidFill>
              <a:miter lim="800000"/>
              <a:headEnd/>
              <a:tailEnd/>
            </a:ln>
          </p:spPr>
          <p:txBody>
            <a:bodyPr wrap="none" anchor="ctr"/>
            <a:lstStyle/>
            <a:p>
              <a:pPr algn="ctr"/>
              <a:r>
                <a:rPr lang="he-IL" b="1">
                  <a:latin typeface="Times New Roman" pitchFamily="18" charset="0"/>
                </a:rPr>
                <a:t>שלב</a:t>
              </a:r>
            </a:p>
            <a:p>
              <a:pPr algn="ctr"/>
              <a:r>
                <a:rPr lang="he-IL" b="1">
                  <a:latin typeface="Times New Roman" pitchFamily="18" charset="0"/>
                </a:rPr>
                <a:t>ב</a:t>
              </a:r>
              <a:endParaRPr lang="en-US" b="1">
                <a:latin typeface="Times New Roman" pitchFamily="18" charset="0"/>
              </a:endParaRPr>
            </a:p>
          </p:txBody>
        </p:sp>
        <p:sp>
          <p:nvSpPr>
            <p:cNvPr id="58397" name="Line 28"/>
            <p:cNvSpPr>
              <a:spLocks noChangeShapeType="1"/>
            </p:cNvSpPr>
            <p:nvPr/>
          </p:nvSpPr>
          <p:spPr bwMode="auto">
            <a:xfrm flipH="1">
              <a:off x="1338" y="2750"/>
              <a:ext cx="363" cy="0"/>
            </a:xfrm>
            <a:prstGeom prst="line">
              <a:avLst/>
            </a:prstGeom>
            <a:noFill/>
            <a:ln w="19050">
              <a:solidFill>
                <a:schemeClr val="tx1"/>
              </a:solidFill>
              <a:prstDash val="dash"/>
              <a:miter lim="800000"/>
              <a:headEnd type="oval" w="med" len="med"/>
              <a:tailEnd type="triangle" w="med" len="med"/>
            </a:ln>
          </p:spPr>
          <p:txBody>
            <a:bodyPr wrap="none"/>
            <a:lstStyle/>
            <a:p>
              <a:endParaRPr lang="he-IL"/>
            </a:p>
          </p:txBody>
        </p:sp>
      </p:grpSp>
      <p:sp>
        <p:nvSpPr>
          <p:cNvPr id="344093" name="AutoShape 29">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fade">
                                      <p:cBhvr>
                                        <p:cTn id="7" dur="2000"/>
                                        <p:tgtEl>
                                          <p:spTgt spid="34406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0"/>
                                        <p:tgtEl>
                                          <p:spTgt spid="2"/>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344067">
                                            <p:txEl>
                                              <p:pRg st="1" end="1"/>
                                            </p:txEl>
                                          </p:spTgt>
                                        </p:tgtEl>
                                        <p:attrNameLst>
                                          <p:attrName>style.visibility</p:attrName>
                                        </p:attrNameLst>
                                      </p:cBhvr>
                                      <p:to>
                                        <p:strVal val="visible"/>
                                      </p:to>
                                    </p:set>
                                    <p:animEffect transition="in" filter="fade">
                                      <p:cBhvr>
                                        <p:cTn id="14" dur="2000"/>
                                        <p:tgtEl>
                                          <p:spTgt spid="344067">
                                            <p:txEl>
                                              <p:pRg st="1" end="1"/>
                                            </p:txEl>
                                          </p:spTgt>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344067">
                                            <p:txEl>
                                              <p:pRg st="2" end="2"/>
                                            </p:txEl>
                                          </p:spTgt>
                                        </p:tgtEl>
                                        <p:attrNameLst>
                                          <p:attrName>style.visibility</p:attrName>
                                        </p:attrNameLst>
                                      </p:cBhvr>
                                      <p:to>
                                        <p:strVal val="visible"/>
                                      </p:to>
                                    </p:set>
                                    <p:animEffect transition="in" filter="fade">
                                      <p:cBhvr>
                                        <p:cTn id="18" dur="2000"/>
                                        <p:tgtEl>
                                          <p:spTgt spid="344067">
                                            <p:txEl>
                                              <p:pRg st="2" end="2"/>
                                            </p:txEl>
                                          </p:spTgt>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344069"/>
                                        </p:tgtEl>
                                        <p:attrNameLst>
                                          <p:attrName>style.visibility</p:attrName>
                                        </p:attrNameLst>
                                      </p:cBhvr>
                                      <p:to>
                                        <p:strVal val="visible"/>
                                      </p:to>
                                    </p:set>
                                    <p:anim calcmode="lin" valueType="num">
                                      <p:cBhvr>
                                        <p:cTn id="21" dur="1000" fill="hold"/>
                                        <p:tgtEl>
                                          <p:spTgt spid="344069"/>
                                        </p:tgtEl>
                                        <p:attrNameLst>
                                          <p:attrName>ppt_w</p:attrName>
                                        </p:attrNameLst>
                                      </p:cBhvr>
                                      <p:tavLst>
                                        <p:tav tm="0">
                                          <p:val>
                                            <p:strVal val="#ppt_w+.3"/>
                                          </p:val>
                                        </p:tav>
                                        <p:tav tm="100000">
                                          <p:val>
                                            <p:strVal val="#ppt_w"/>
                                          </p:val>
                                        </p:tav>
                                      </p:tavLst>
                                    </p:anim>
                                    <p:anim calcmode="lin" valueType="num">
                                      <p:cBhvr>
                                        <p:cTn id="22" dur="1000" fill="hold"/>
                                        <p:tgtEl>
                                          <p:spTgt spid="344069"/>
                                        </p:tgtEl>
                                        <p:attrNameLst>
                                          <p:attrName>ppt_h</p:attrName>
                                        </p:attrNameLst>
                                      </p:cBhvr>
                                      <p:tavLst>
                                        <p:tav tm="0">
                                          <p:val>
                                            <p:strVal val="#ppt_h"/>
                                          </p:val>
                                        </p:tav>
                                        <p:tav tm="100000">
                                          <p:val>
                                            <p:strVal val="#ppt_h"/>
                                          </p:val>
                                        </p:tav>
                                      </p:tavLst>
                                    </p:anim>
                                    <p:animEffect transition="in" filter="fade">
                                      <p:cBhvr>
                                        <p:cTn id="23" dur="1000"/>
                                        <p:tgtEl>
                                          <p:spTgt spid="344069"/>
                                        </p:tgtEl>
                                      </p:cBhvr>
                                    </p:animEffect>
                                  </p:childTnLst>
                                </p:cTn>
                              </p:par>
                              <p:par>
                                <p:cTn id="24" presetID="55" presetClass="entr" presetSubtype="0" fill="hold" nodeType="withEffect">
                                  <p:stCondLst>
                                    <p:cond delay="0"/>
                                  </p:stCondLst>
                                  <p:childTnLst>
                                    <p:set>
                                      <p:cBhvr>
                                        <p:cTn id="25" dur="1" fill="hold">
                                          <p:stCondLst>
                                            <p:cond delay="0"/>
                                          </p:stCondLst>
                                        </p:cTn>
                                        <p:tgtEl>
                                          <p:spTgt spid="344068"/>
                                        </p:tgtEl>
                                        <p:attrNameLst>
                                          <p:attrName>style.visibility</p:attrName>
                                        </p:attrNameLst>
                                      </p:cBhvr>
                                      <p:to>
                                        <p:strVal val="visible"/>
                                      </p:to>
                                    </p:set>
                                    <p:anim calcmode="lin" valueType="num">
                                      <p:cBhvr>
                                        <p:cTn id="26" dur="1000" fill="hold"/>
                                        <p:tgtEl>
                                          <p:spTgt spid="344068"/>
                                        </p:tgtEl>
                                        <p:attrNameLst>
                                          <p:attrName>ppt_w</p:attrName>
                                        </p:attrNameLst>
                                      </p:cBhvr>
                                      <p:tavLst>
                                        <p:tav tm="0">
                                          <p:val>
                                            <p:strVal val="#ppt_w*0.70"/>
                                          </p:val>
                                        </p:tav>
                                        <p:tav tm="100000">
                                          <p:val>
                                            <p:strVal val="#ppt_w"/>
                                          </p:val>
                                        </p:tav>
                                      </p:tavLst>
                                    </p:anim>
                                    <p:anim calcmode="lin" valueType="num">
                                      <p:cBhvr>
                                        <p:cTn id="27" dur="1000" fill="hold"/>
                                        <p:tgtEl>
                                          <p:spTgt spid="344068"/>
                                        </p:tgtEl>
                                        <p:attrNameLst>
                                          <p:attrName>ppt_h</p:attrName>
                                        </p:attrNameLst>
                                      </p:cBhvr>
                                      <p:tavLst>
                                        <p:tav tm="0">
                                          <p:val>
                                            <p:strVal val="#ppt_h"/>
                                          </p:val>
                                        </p:tav>
                                        <p:tav tm="100000">
                                          <p:val>
                                            <p:strVal val="#ppt_h"/>
                                          </p:val>
                                        </p:tav>
                                      </p:tavLst>
                                    </p:anim>
                                    <p:animEffect transition="in" filter="fade">
                                      <p:cBhvr>
                                        <p:cTn id="28" dur="1000"/>
                                        <p:tgtEl>
                                          <p:spTgt spid="344068"/>
                                        </p:tgtEl>
                                      </p:cBhvr>
                                    </p:animEffect>
                                  </p:childTnLst>
                                </p:cTn>
                              </p:par>
                            </p:childTnLst>
                          </p:cTn>
                        </p:par>
                        <p:par>
                          <p:cTn id="29" fill="hold">
                            <p:stCondLst>
                              <p:cond delay="9000"/>
                            </p:stCondLst>
                            <p:childTnLst>
                              <p:par>
                                <p:cTn id="30" presetID="10" presetClass="entr" presetSubtype="0" fill="hold" grpId="0" nodeType="afterEffect">
                                  <p:stCondLst>
                                    <p:cond delay="0"/>
                                  </p:stCondLst>
                                  <p:childTnLst>
                                    <p:set>
                                      <p:cBhvr>
                                        <p:cTn id="31" dur="1" fill="hold">
                                          <p:stCondLst>
                                            <p:cond delay="0"/>
                                          </p:stCondLst>
                                        </p:cTn>
                                        <p:tgtEl>
                                          <p:spTgt spid="344067">
                                            <p:txEl>
                                              <p:pRg st="3" end="3"/>
                                            </p:txEl>
                                          </p:spTgt>
                                        </p:tgtEl>
                                        <p:attrNameLst>
                                          <p:attrName>style.visibility</p:attrName>
                                        </p:attrNameLst>
                                      </p:cBhvr>
                                      <p:to>
                                        <p:strVal val="visible"/>
                                      </p:to>
                                    </p:set>
                                    <p:animEffect transition="in" filter="fade">
                                      <p:cBhvr>
                                        <p:cTn id="32" dur="2000"/>
                                        <p:tgtEl>
                                          <p:spTgt spid="344067">
                                            <p:txEl>
                                              <p:pRg st="3" end="3"/>
                                            </p:txEl>
                                          </p:spTgt>
                                        </p:tgtEl>
                                      </p:cBhvr>
                                    </p:animEffect>
                                  </p:childTnLst>
                                </p:cTn>
                              </p:par>
                            </p:childTnLst>
                          </p:cTn>
                        </p:par>
                        <p:par>
                          <p:cTn id="33" fill="hold">
                            <p:stCondLst>
                              <p:cond delay="11000"/>
                            </p:stCondLst>
                            <p:childTnLst>
                              <p:par>
                                <p:cTn id="34" presetID="10" presetClass="entr" presetSubtype="0" fill="hold" grpId="0" nodeType="afterEffect">
                                  <p:stCondLst>
                                    <p:cond delay="0"/>
                                  </p:stCondLst>
                                  <p:childTnLst>
                                    <p:set>
                                      <p:cBhvr>
                                        <p:cTn id="35" dur="1" fill="hold">
                                          <p:stCondLst>
                                            <p:cond delay="0"/>
                                          </p:stCondLst>
                                        </p:cTn>
                                        <p:tgtEl>
                                          <p:spTgt spid="344067">
                                            <p:txEl>
                                              <p:pRg st="4" end="4"/>
                                            </p:txEl>
                                          </p:spTgt>
                                        </p:tgtEl>
                                        <p:attrNameLst>
                                          <p:attrName>style.visibility</p:attrName>
                                        </p:attrNameLst>
                                      </p:cBhvr>
                                      <p:to>
                                        <p:strVal val="visible"/>
                                      </p:to>
                                    </p:set>
                                    <p:animEffect transition="in" filter="fade">
                                      <p:cBhvr>
                                        <p:cTn id="36" dur="2000"/>
                                        <p:tgtEl>
                                          <p:spTgt spid="344067">
                                            <p:txEl>
                                              <p:pRg st="4" end="4"/>
                                            </p:txEl>
                                          </p:spTgt>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344067">
                                            <p:txEl>
                                              <p:pRg st="5" end="5"/>
                                            </p:txEl>
                                          </p:spTgt>
                                        </p:tgtEl>
                                        <p:attrNameLst>
                                          <p:attrName>style.visibility</p:attrName>
                                        </p:attrNameLst>
                                      </p:cBhvr>
                                      <p:to>
                                        <p:strVal val="visible"/>
                                      </p:to>
                                    </p:set>
                                    <p:animEffect transition="in" filter="fade">
                                      <p:cBhvr>
                                        <p:cTn id="40" dur="2000"/>
                                        <p:tgtEl>
                                          <p:spTgt spid="344067">
                                            <p:txEl>
                                              <p:pRg st="5" end="5"/>
                                            </p:txEl>
                                          </p:spTgt>
                                        </p:tgtEl>
                                      </p:cBhvr>
                                    </p:animEffect>
                                  </p:childTnLst>
                                </p:cTn>
                              </p:par>
                            </p:childTnLst>
                          </p:cTn>
                        </p:par>
                        <p:par>
                          <p:cTn id="41" fill="hold">
                            <p:stCondLst>
                              <p:cond delay="15000"/>
                            </p:stCondLst>
                            <p:childTnLst>
                              <p:par>
                                <p:cTn id="42" presetID="10" presetClass="entr" presetSubtype="0" fill="hold" grpId="0" nodeType="afterEffect">
                                  <p:stCondLst>
                                    <p:cond delay="0"/>
                                  </p:stCondLst>
                                  <p:childTnLst>
                                    <p:set>
                                      <p:cBhvr>
                                        <p:cTn id="43" dur="1" fill="hold">
                                          <p:stCondLst>
                                            <p:cond delay="0"/>
                                          </p:stCondLst>
                                        </p:cTn>
                                        <p:tgtEl>
                                          <p:spTgt spid="344067">
                                            <p:txEl>
                                              <p:pRg st="6" end="6"/>
                                            </p:txEl>
                                          </p:spTgt>
                                        </p:tgtEl>
                                        <p:attrNameLst>
                                          <p:attrName>style.visibility</p:attrName>
                                        </p:attrNameLst>
                                      </p:cBhvr>
                                      <p:to>
                                        <p:strVal val="visible"/>
                                      </p:to>
                                    </p:set>
                                    <p:animEffect transition="in" filter="fade">
                                      <p:cBhvr>
                                        <p:cTn id="44" dur="2000"/>
                                        <p:tgtEl>
                                          <p:spTgt spid="344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P spid="344069"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lgn="r" eaLnBrk="1" hangingPunct="1"/>
            <a:r>
              <a:rPr lang="he-IL" sz="3600" smtClean="0">
                <a:solidFill>
                  <a:schemeClr val="hlink"/>
                </a:solidFill>
              </a:rPr>
              <a:t>תרגיל הסתברות מותנה</a:t>
            </a:r>
            <a:endParaRPr lang="en-US" sz="3600" smtClean="0">
              <a:solidFill>
                <a:schemeClr val="hlink"/>
              </a:solidFill>
            </a:endParaRPr>
          </a:p>
        </p:txBody>
      </p:sp>
      <p:sp>
        <p:nvSpPr>
          <p:cNvPr id="345091" name="Rectangle 3"/>
          <p:cNvSpPr>
            <a:spLocks noGrp="1" noChangeArrowheads="1"/>
          </p:cNvSpPr>
          <p:nvPr>
            <p:ph type="body" idx="1"/>
          </p:nvPr>
        </p:nvSpPr>
        <p:spPr>
          <a:xfrm>
            <a:off x="0" y="2017713"/>
            <a:ext cx="8955088" cy="4114800"/>
          </a:xfrm>
        </p:spPr>
        <p:txBody>
          <a:bodyPr/>
          <a:lstStyle/>
          <a:p>
            <a:pPr eaLnBrk="1" hangingPunct="1">
              <a:lnSpc>
                <a:spcPct val="90000"/>
              </a:lnSpc>
              <a:buFont typeface="Wingdings" pitchFamily="2" charset="2"/>
              <a:buNone/>
            </a:pPr>
            <a:r>
              <a:rPr lang="he-IL" sz="2000" smtClean="0">
                <a:sym typeface="Symbol" pitchFamily="18" charset="2"/>
              </a:rPr>
              <a:t>דוגמא: בבית מלאכה שתי מכונות לכריכת ספרים. המכונה </a:t>
            </a:r>
            <a:r>
              <a:rPr lang="he-IL" sz="2000" smtClean="0">
                <a:solidFill>
                  <a:srgbClr val="0066FF"/>
                </a:solidFill>
                <a:sym typeface="Symbol" pitchFamily="18" charset="2"/>
              </a:rPr>
              <a:t>הכחולה </a:t>
            </a:r>
            <a:r>
              <a:rPr lang="he-IL" sz="2000" smtClean="0">
                <a:sym typeface="Symbol" pitchFamily="18" charset="2"/>
              </a:rPr>
              <a:t>כורכת 2000 ספרים ביום מתוכם 5% פגומים.</a:t>
            </a:r>
            <a:r>
              <a:rPr lang="he-IL" sz="2000" smtClean="0">
                <a:solidFill>
                  <a:srgbClr val="0066FF"/>
                </a:solidFill>
                <a:sym typeface="Symbol" pitchFamily="18" charset="2"/>
              </a:rPr>
              <a:t> </a:t>
            </a:r>
            <a:r>
              <a:rPr lang="he-IL" sz="2000" smtClean="0">
                <a:sym typeface="Symbol" pitchFamily="18" charset="2"/>
              </a:rPr>
              <a:t>המכונה</a:t>
            </a:r>
            <a:r>
              <a:rPr lang="he-IL" sz="2000" smtClean="0">
                <a:solidFill>
                  <a:srgbClr val="0066FF"/>
                </a:solidFill>
                <a:sym typeface="Symbol" pitchFamily="18" charset="2"/>
              </a:rPr>
              <a:t> </a:t>
            </a:r>
            <a:r>
              <a:rPr lang="he-IL" sz="2000" smtClean="0">
                <a:solidFill>
                  <a:schemeClr val="hlink"/>
                </a:solidFill>
                <a:sym typeface="Symbol" pitchFamily="18" charset="2"/>
              </a:rPr>
              <a:t>האדומה</a:t>
            </a:r>
            <a:r>
              <a:rPr lang="he-IL" sz="2000" smtClean="0">
                <a:solidFill>
                  <a:srgbClr val="0066FF"/>
                </a:solidFill>
                <a:sym typeface="Symbol" pitchFamily="18" charset="2"/>
              </a:rPr>
              <a:t> </a:t>
            </a:r>
            <a:r>
              <a:rPr lang="he-IL" sz="2000" smtClean="0">
                <a:sym typeface="Symbol" pitchFamily="18" charset="2"/>
              </a:rPr>
              <a:t>כורכת 4000 ספרים ביום מתוכם 10% פגומים. בסוף היום נבחר באופן מקרי ספר, מה ההסתברות:</a:t>
            </a:r>
          </a:p>
          <a:p>
            <a:pPr eaLnBrk="1" hangingPunct="1">
              <a:lnSpc>
                <a:spcPct val="90000"/>
              </a:lnSpc>
            </a:pPr>
            <a:r>
              <a:rPr lang="he-IL" sz="2000" smtClean="0">
                <a:sym typeface="Symbol" pitchFamily="18" charset="2"/>
              </a:rPr>
              <a:t>כי הספר פגום? </a:t>
            </a:r>
          </a:p>
          <a:p>
            <a:pPr eaLnBrk="1" hangingPunct="1">
              <a:lnSpc>
                <a:spcPct val="90000"/>
              </a:lnSpc>
            </a:pPr>
            <a:r>
              <a:rPr lang="en-US" sz="1800" smtClean="0">
                <a:sym typeface="Symbol" pitchFamily="18" charset="2"/>
              </a:rPr>
              <a:t>0.016 + 0.066 = 0.082</a:t>
            </a:r>
            <a:endParaRPr lang="he-IL" sz="1800" smtClean="0">
              <a:sym typeface="Symbol" pitchFamily="18" charset="2"/>
            </a:endParaRPr>
          </a:p>
          <a:p>
            <a:pPr eaLnBrk="1" hangingPunct="1">
              <a:lnSpc>
                <a:spcPct val="90000"/>
              </a:lnSpc>
            </a:pPr>
            <a:r>
              <a:rPr lang="he-IL" sz="2000" smtClean="0">
                <a:sym typeface="Symbol" pitchFamily="18" charset="2"/>
              </a:rPr>
              <a:t>אם הספר פגום מה ההסתברות שהוא תוצר של המכונה </a:t>
            </a:r>
            <a:r>
              <a:rPr lang="he-IL" sz="2000" smtClean="0">
                <a:solidFill>
                  <a:srgbClr val="0066FF"/>
                </a:solidFill>
                <a:sym typeface="Symbol" pitchFamily="18" charset="2"/>
              </a:rPr>
              <a:t>הכחולה</a:t>
            </a:r>
            <a:r>
              <a:rPr lang="he-IL" sz="2000" smtClean="0">
                <a:sym typeface="Symbol" pitchFamily="18" charset="2"/>
              </a:rPr>
              <a:t>? </a:t>
            </a:r>
          </a:p>
          <a:p>
            <a:pPr eaLnBrk="1" hangingPunct="1">
              <a:lnSpc>
                <a:spcPct val="90000"/>
              </a:lnSpc>
            </a:pPr>
            <a:r>
              <a:rPr lang="en-US" sz="2000" smtClean="0">
                <a:sym typeface="Symbol" pitchFamily="18" charset="2"/>
              </a:rPr>
              <a:t>0.016/(0.016+0.066) = 0.195</a:t>
            </a:r>
            <a:endParaRPr lang="he-IL" sz="2000" smtClean="0">
              <a:sym typeface="Symbol" pitchFamily="18" charset="2"/>
            </a:endParaRPr>
          </a:p>
          <a:p>
            <a:pPr lvl="1" eaLnBrk="1" hangingPunct="1">
              <a:lnSpc>
                <a:spcPct val="90000"/>
              </a:lnSpc>
            </a:pPr>
            <a:endParaRPr lang="he-IL" sz="1800" smtClean="0">
              <a:sym typeface="Symbol" pitchFamily="18" charset="2"/>
            </a:endParaRPr>
          </a:p>
        </p:txBody>
      </p:sp>
      <p:graphicFrame>
        <p:nvGraphicFramePr>
          <p:cNvPr id="345092" name="Object 4"/>
          <p:cNvGraphicFramePr>
            <a:graphicFrameLocks noChangeAspect="1"/>
          </p:cNvGraphicFramePr>
          <p:nvPr/>
        </p:nvGraphicFramePr>
        <p:xfrm>
          <a:off x="5651500" y="4365625"/>
          <a:ext cx="2873375" cy="671513"/>
        </p:xfrm>
        <a:graphic>
          <a:graphicData uri="http://schemas.openxmlformats.org/presentationml/2006/ole">
            <p:oleObj spid="_x0000_s59394" name="משוואה" r:id="rId3" imgW="1892160" imgH="419040" progId="Equation.3">
              <p:embed/>
            </p:oleObj>
          </a:graphicData>
        </a:graphic>
      </p:graphicFrame>
      <p:sp>
        <p:nvSpPr>
          <p:cNvPr id="345093" name="Rectangle 5"/>
          <p:cNvSpPr>
            <a:spLocks noChangeArrowheads="1"/>
          </p:cNvSpPr>
          <p:nvPr/>
        </p:nvSpPr>
        <p:spPr bwMode="auto">
          <a:xfrm>
            <a:off x="1547813" y="3213100"/>
            <a:ext cx="4841875" cy="274638"/>
          </a:xfrm>
          <a:prstGeom prst="rect">
            <a:avLst/>
          </a:prstGeom>
          <a:solidFill>
            <a:srgbClr val="FFFF99"/>
          </a:solidFill>
          <a:ln w="19050">
            <a:noFill/>
            <a:miter lim="800000"/>
            <a:headEnd/>
            <a:tailEnd/>
          </a:ln>
        </p:spPr>
        <p:txBody>
          <a:bodyPr wrap="none">
            <a:spAutoFit/>
          </a:bodyPr>
          <a:lstStyle/>
          <a:p>
            <a:r>
              <a:rPr lang="en-US" b="1">
                <a:sym typeface="Symbol" pitchFamily="18" charset="2"/>
              </a:rPr>
              <a:t>P (Defective) = P (Defective  </a:t>
            </a:r>
            <a:r>
              <a:rPr lang="en-US" b="1">
                <a:solidFill>
                  <a:srgbClr val="0066FF"/>
                </a:solidFill>
                <a:sym typeface="Symbol" pitchFamily="18" charset="2"/>
              </a:rPr>
              <a:t>Blue</a:t>
            </a:r>
            <a:r>
              <a:rPr lang="en-US" b="1">
                <a:sym typeface="Symbol" pitchFamily="18" charset="2"/>
              </a:rPr>
              <a:t>) + P (Defective  </a:t>
            </a:r>
            <a:r>
              <a:rPr lang="en-US" b="1">
                <a:solidFill>
                  <a:schemeClr val="hlink"/>
                </a:solidFill>
                <a:sym typeface="Symbol" pitchFamily="18" charset="2"/>
              </a:rPr>
              <a:t>Red</a:t>
            </a:r>
            <a:r>
              <a:rPr lang="en-US" b="1">
                <a:sym typeface="Symbol" pitchFamily="18" charset="2"/>
              </a:rPr>
              <a:t>)</a:t>
            </a:r>
            <a:r>
              <a:rPr lang="en-US" b="1">
                <a:latin typeface="Times New Roman" pitchFamily="18" charset="0"/>
                <a:sym typeface="Symbol" pitchFamily="18" charset="2"/>
              </a:rPr>
              <a:t>…</a:t>
            </a:r>
            <a:endParaRPr lang="en-US" b="1">
              <a:sym typeface="Symbol" pitchFamily="18" charset="2"/>
            </a:endParaRPr>
          </a:p>
        </p:txBody>
      </p:sp>
      <p:grpSp>
        <p:nvGrpSpPr>
          <p:cNvPr id="2" name="Group 6"/>
          <p:cNvGrpSpPr>
            <a:grpSpLocks/>
          </p:cNvGrpSpPr>
          <p:nvPr/>
        </p:nvGrpSpPr>
        <p:grpSpPr bwMode="auto">
          <a:xfrm>
            <a:off x="0" y="4724400"/>
            <a:ext cx="2339975" cy="1873250"/>
            <a:chOff x="0" y="2976"/>
            <a:chExt cx="1474" cy="1180"/>
          </a:xfrm>
        </p:grpSpPr>
        <p:sp>
          <p:nvSpPr>
            <p:cNvPr id="59424" name="AutoShape 7"/>
            <p:cNvSpPr>
              <a:spLocks noChangeArrowheads="1"/>
            </p:cNvSpPr>
            <p:nvPr/>
          </p:nvSpPr>
          <p:spPr bwMode="auto">
            <a:xfrm>
              <a:off x="0" y="3504"/>
              <a:ext cx="454" cy="318"/>
            </a:xfrm>
            <a:prstGeom prst="flowChartPreparation">
              <a:avLst/>
            </a:prstGeom>
            <a:noFill/>
            <a:ln w="19050">
              <a:solidFill>
                <a:schemeClr val="tx1"/>
              </a:solidFill>
              <a:miter lim="800000"/>
              <a:headEnd/>
              <a:tailEnd/>
            </a:ln>
          </p:spPr>
          <p:txBody>
            <a:bodyPr wrap="none" anchor="ctr"/>
            <a:lstStyle/>
            <a:p>
              <a:pPr algn="ctr"/>
              <a:r>
                <a:rPr lang="en-US" sz="1800"/>
                <a:t>1</a:t>
              </a:r>
            </a:p>
          </p:txBody>
        </p:sp>
        <p:sp>
          <p:nvSpPr>
            <p:cNvPr id="59425" name="Line 8"/>
            <p:cNvSpPr>
              <a:spLocks noChangeShapeType="1"/>
            </p:cNvSpPr>
            <p:nvPr/>
          </p:nvSpPr>
          <p:spPr bwMode="auto">
            <a:xfrm flipV="1">
              <a:off x="363" y="3249"/>
              <a:ext cx="657" cy="255"/>
            </a:xfrm>
            <a:prstGeom prst="line">
              <a:avLst/>
            </a:prstGeom>
            <a:noFill/>
            <a:ln w="19050">
              <a:solidFill>
                <a:schemeClr val="tx1"/>
              </a:solidFill>
              <a:miter lim="800000"/>
              <a:headEnd/>
              <a:tailEnd type="triangle" w="med" len="med"/>
            </a:ln>
          </p:spPr>
          <p:txBody>
            <a:bodyPr wrap="none"/>
            <a:lstStyle/>
            <a:p>
              <a:endParaRPr lang="he-IL"/>
            </a:p>
          </p:txBody>
        </p:sp>
        <p:sp>
          <p:nvSpPr>
            <p:cNvPr id="59426" name="Line 9"/>
            <p:cNvSpPr>
              <a:spLocks noChangeShapeType="1"/>
            </p:cNvSpPr>
            <p:nvPr/>
          </p:nvSpPr>
          <p:spPr bwMode="auto">
            <a:xfrm>
              <a:off x="363" y="3821"/>
              <a:ext cx="657" cy="108"/>
            </a:xfrm>
            <a:prstGeom prst="line">
              <a:avLst/>
            </a:prstGeom>
            <a:noFill/>
            <a:ln w="19050">
              <a:solidFill>
                <a:schemeClr val="tx1"/>
              </a:solidFill>
              <a:miter lim="800000"/>
              <a:headEnd/>
              <a:tailEnd type="triangle" w="med" len="med"/>
            </a:ln>
          </p:spPr>
          <p:txBody>
            <a:bodyPr wrap="none"/>
            <a:lstStyle/>
            <a:p>
              <a:endParaRPr lang="he-IL"/>
            </a:p>
          </p:txBody>
        </p:sp>
        <p:sp>
          <p:nvSpPr>
            <p:cNvPr id="59427" name="Rectangle 10"/>
            <p:cNvSpPr>
              <a:spLocks noChangeArrowheads="1"/>
            </p:cNvSpPr>
            <p:nvPr/>
          </p:nvSpPr>
          <p:spPr bwMode="auto">
            <a:xfrm rot="-456714">
              <a:off x="476" y="3203"/>
              <a:ext cx="272" cy="181"/>
            </a:xfrm>
            <a:prstGeom prst="rect">
              <a:avLst/>
            </a:prstGeom>
            <a:noFill/>
            <a:ln w="19050">
              <a:noFill/>
              <a:miter lim="800000"/>
              <a:headEnd/>
              <a:tailEnd/>
            </a:ln>
          </p:spPr>
          <p:txBody>
            <a:bodyPr wrap="none" anchor="ctr"/>
            <a:lstStyle/>
            <a:p>
              <a:pPr algn="ctr"/>
              <a:r>
                <a:rPr lang="en-US" sz="1400"/>
                <a:t>1/3</a:t>
              </a:r>
            </a:p>
          </p:txBody>
        </p:sp>
        <p:sp>
          <p:nvSpPr>
            <p:cNvPr id="59428" name="Rectangle 11"/>
            <p:cNvSpPr>
              <a:spLocks noChangeArrowheads="1"/>
            </p:cNvSpPr>
            <p:nvPr/>
          </p:nvSpPr>
          <p:spPr bwMode="auto">
            <a:xfrm rot="376477">
              <a:off x="567" y="3929"/>
              <a:ext cx="272" cy="181"/>
            </a:xfrm>
            <a:prstGeom prst="rect">
              <a:avLst/>
            </a:prstGeom>
            <a:noFill/>
            <a:ln w="19050">
              <a:noFill/>
              <a:miter lim="800000"/>
              <a:headEnd/>
              <a:tailEnd/>
            </a:ln>
          </p:spPr>
          <p:txBody>
            <a:bodyPr wrap="none" anchor="ctr"/>
            <a:lstStyle/>
            <a:p>
              <a:pPr algn="ctr"/>
              <a:r>
                <a:rPr lang="en-US" sz="1400"/>
                <a:t>2/3</a:t>
              </a:r>
            </a:p>
          </p:txBody>
        </p:sp>
        <p:grpSp>
          <p:nvGrpSpPr>
            <p:cNvPr id="59429" name="Group 12"/>
            <p:cNvGrpSpPr>
              <a:grpSpLocks/>
            </p:cNvGrpSpPr>
            <p:nvPr/>
          </p:nvGrpSpPr>
          <p:grpSpPr bwMode="auto">
            <a:xfrm>
              <a:off x="975" y="2976"/>
              <a:ext cx="499" cy="454"/>
              <a:chOff x="975" y="2976"/>
              <a:chExt cx="499" cy="454"/>
            </a:xfrm>
          </p:grpSpPr>
          <p:sp>
            <p:nvSpPr>
              <p:cNvPr id="59433" name="Rectangle 13"/>
              <p:cNvSpPr>
                <a:spLocks noChangeArrowheads="1"/>
              </p:cNvSpPr>
              <p:nvPr/>
            </p:nvSpPr>
            <p:spPr bwMode="auto">
              <a:xfrm>
                <a:off x="1020" y="3067"/>
                <a:ext cx="408" cy="318"/>
              </a:xfrm>
              <a:prstGeom prst="rect">
                <a:avLst/>
              </a:prstGeom>
              <a:noFill/>
              <a:ln w="19050">
                <a:noFill/>
                <a:miter lim="800000"/>
                <a:headEnd/>
                <a:tailEnd/>
              </a:ln>
            </p:spPr>
            <p:txBody>
              <a:bodyPr wrap="none" anchor="ctr"/>
              <a:lstStyle/>
              <a:p>
                <a:pPr algn="ctr"/>
                <a:r>
                  <a:rPr lang="en-US" b="1"/>
                  <a:t>1/3</a:t>
                </a:r>
              </a:p>
            </p:txBody>
          </p:sp>
          <p:sp>
            <p:nvSpPr>
              <p:cNvPr id="59434" name="AutoShape 14"/>
              <p:cNvSpPr>
                <a:spLocks noChangeArrowheads="1"/>
              </p:cNvSpPr>
              <p:nvPr/>
            </p:nvSpPr>
            <p:spPr bwMode="auto">
              <a:xfrm>
                <a:off x="975" y="2976"/>
                <a:ext cx="499" cy="454"/>
              </a:xfrm>
              <a:prstGeom prst="verticalScroll">
                <a:avLst>
                  <a:gd name="adj" fmla="val 12500"/>
                </a:avLst>
              </a:prstGeom>
              <a:noFill/>
              <a:ln w="19050">
                <a:solidFill>
                  <a:srgbClr val="0000FF"/>
                </a:solidFill>
                <a:miter lim="800000"/>
                <a:headEnd/>
                <a:tailEnd/>
              </a:ln>
            </p:spPr>
            <p:txBody>
              <a:bodyPr wrap="none" anchor="ctr"/>
              <a:lstStyle/>
              <a:p>
                <a:endParaRPr lang="he-IL"/>
              </a:p>
            </p:txBody>
          </p:sp>
        </p:grpSp>
        <p:grpSp>
          <p:nvGrpSpPr>
            <p:cNvPr id="59430" name="Group 15"/>
            <p:cNvGrpSpPr>
              <a:grpSpLocks/>
            </p:cNvGrpSpPr>
            <p:nvPr/>
          </p:nvGrpSpPr>
          <p:grpSpPr bwMode="auto">
            <a:xfrm>
              <a:off x="975" y="3702"/>
              <a:ext cx="499" cy="454"/>
              <a:chOff x="975" y="3702"/>
              <a:chExt cx="499" cy="454"/>
            </a:xfrm>
          </p:grpSpPr>
          <p:sp>
            <p:nvSpPr>
              <p:cNvPr id="59431" name="Rectangle 16"/>
              <p:cNvSpPr>
                <a:spLocks noChangeArrowheads="1"/>
              </p:cNvSpPr>
              <p:nvPr/>
            </p:nvSpPr>
            <p:spPr bwMode="auto">
              <a:xfrm>
                <a:off x="1020" y="3793"/>
                <a:ext cx="408" cy="318"/>
              </a:xfrm>
              <a:prstGeom prst="rect">
                <a:avLst/>
              </a:prstGeom>
              <a:noFill/>
              <a:ln w="19050">
                <a:noFill/>
                <a:miter lim="800000"/>
                <a:headEnd/>
                <a:tailEnd/>
              </a:ln>
            </p:spPr>
            <p:txBody>
              <a:bodyPr wrap="none" anchor="ctr"/>
              <a:lstStyle/>
              <a:p>
                <a:pPr algn="ctr"/>
                <a:r>
                  <a:rPr lang="en-US" b="1"/>
                  <a:t>2/3</a:t>
                </a:r>
              </a:p>
            </p:txBody>
          </p:sp>
          <p:sp>
            <p:nvSpPr>
              <p:cNvPr id="59432" name="AutoShape 17"/>
              <p:cNvSpPr>
                <a:spLocks noChangeArrowheads="1"/>
              </p:cNvSpPr>
              <p:nvPr/>
            </p:nvSpPr>
            <p:spPr bwMode="auto">
              <a:xfrm>
                <a:off x="975" y="3702"/>
                <a:ext cx="499" cy="454"/>
              </a:xfrm>
              <a:prstGeom prst="verticalScroll">
                <a:avLst>
                  <a:gd name="adj" fmla="val 12500"/>
                </a:avLst>
              </a:prstGeom>
              <a:noFill/>
              <a:ln w="19050">
                <a:solidFill>
                  <a:schemeClr val="hlink"/>
                </a:solidFill>
                <a:miter lim="800000"/>
                <a:headEnd/>
                <a:tailEnd/>
              </a:ln>
            </p:spPr>
            <p:txBody>
              <a:bodyPr wrap="none" anchor="ctr"/>
              <a:lstStyle/>
              <a:p>
                <a:endParaRPr lang="he-IL"/>
              </a:p>
            </p:txBody>
          </p:sp>
        </p:grpSp>
      </p:grpSp>
      <p:grpSp>
        <p:nvGrpSpPr>
          <p:cNvPr id="5" name="Group 18"/>
          <p:cNvGrpSpPr>
            <a:grpSpLocks/>
          </p:cNvGrpSpPr>
          <p:nvPr/>
        </p:nvGrpSpPr>
        <p:grpSpPr bwMode="auto">
          <a:xfrm>
            <a:off x="2268538" y="3933825"/>
            <a:ext cx="1728787" cy="2924175"/>
            <a:chOff x="1429" y="2478"/>
            <a:chExt cx="1089" cy="1842"/>
          </a:xfrm>
        </p:grpSpPr>
        <p:sp>
          <p:nvSpPr>
            <p:cNvPr id="59400" name="Line 19"/>
            <p:cNvSpPr>
              <a:spLocks noChangeShapeType="1"/>
            </p:cNvSpPr>
            <p:nvPr/>
          </p:nvSpPr>
          <p:spPr bwMode="auto">
            <a:xfrm rot="-956447">
              <a:off x="1429" y="3203"/>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59401" name="Line 20"/>
            <p:cNvSpPr>
              <a:spLocks noChangeShapeType="1"/>
            </p:cNvSpPr>
            <p:nvPr/>
          </p:nvSpPr>
          <p:spPr bwMode="auto">
            <a:xfrm flipV="1">
              <a:off x="1429" y="2886"/>
              <a:ext cx="454" cy="227"/>
            </a:xfrm>
            <a:prstGeom prst="line">
              <a:avLst/>
            </a:prstGeom>
            <a:noFill/>
            <a:ln w="19050">
              <a:solidFill>
                <a:schemeClr val="tx1"/>
              </a:solidFill>
              <a:miter lim="800000"/>
              <a:headEnd/>
              <a:tailEnd type="triangle" w="med" len="med"/>
            </a:ln>
          </p:spPr>
          <p:txBody>
            <a:bodyPr wrap="none"/>
            <a:lstStyle/>
            <a:p>
              <a:endParaRPr lang="he-IL"/>
            </a:p>
          </p:txBody>
        </p:sp>
        <p:sp>
          <p:nvSpPr>
            <p:cNvPr id="59402" name="Rectangle 21"/>
            <p:cNvSpPr>
              <a:spLocks noChangeArrowheads="1"/>
            </p:cNvSpPr>
            <p:nvPr/>
          </p:nvSpPr>
          <p:spPr bwMode="auto">
            <a:xfrm rot="416158">
              <a:off x="1519" y="3067"/>
              <a:ext cx="272" cy="181"/>
            </a:xfrm>
            <a:prstGeom prst="rect">
              <a:avLst/>
            </a:prstGeom>
            <a:noFill/>
            <a:ln w="19050">
              <a:noFill/>
              <a:miter lim="800000"/>
              <a:headEnd/>
              <a:tailEnd/>
            </a:ln>
          </p:spPr>
          <p:txBody>
            <a:bodyPr wrap="none" anchor="ctr"/>
            <a:lstStyle/>
            <a:p>
              <a:pPr algn="ctr"/>
              <a:r>
                <a:rPr lang="he-IL" sz="1400"/>
                <a:t>0.05</a:t>
              </a:r>
              <a:endParaRPr lang="en-US" sz="1400"/>
            </a:p>
          </p:txBody>
        </p:sp>
        <p:sp>
          <p:nvSpPr>
            <p:cNvPr id="59403" name="Rectangle 22"/>
            <p:cNvSpPr>
              <a:spLocks noChangeArrowheads="1"/>
            </p:cNvSpPr>
            <p:nvPr/>
          </p:nvSpPr>
          <p:spPr bwMode="auto">
            <a:xfrm rot="-1397077">
              <a:off x="1474" y="2750"/>
              <a:ext cx="272" cy="182"/>
            </a:xfrm>
            <a:prstGeom prst="rect">
              <a:avLst/>
            </a:prstGeom>
            <a:noFill/>
            <a:ln w="19050">
              <a:noFill/>
              <a:miter lim="800000"/>
              <a:headEnd/>
              <a:tailEnd/>
            </a:ln>
          </p:spPr>
          <p:txBody>
            <a:bodyPr wrap="none" anchor="ctr"/>
            <a:lstStyle/>
            <a:p>
              <a:pPr algn="ctr"/>
              <a:r>
                <a:rPr lang="en-US" sz="1400"/>
                <a:t>0.95</a:t>
              </a:r>
            </a:p>
          </p:txBody>
        </p:sp>
        <p:sp>
          <p:nvSpPr>
            <p:cNvPr id="59404" name="Line 23"/>
            <p:cNvSpPr>
              <a:spLocks noChangeShapeType="1"/>
            </p:cNvSpPr>
            <p:nvPr/>
          </p:nvSpPr>
          <p:spPr bwMode="auto">
            <a:xfrm rot="-956447">
              <a:off x="1475" y="3974"/>
              <a:ext cx="492" cy="175"/>
            </a:xfrm>
            <a:prstGeom prst="line">
              <a:avLst/>
            </a:prstGeom>
            <a:noFill/>
            <a:ln w="19050">
              <a:solidFill>
                <a:schemeClr val="tx1"/>
              </a:solidFill>
              <a:miter lim="800000"/>
              <a:headEnd/>
              <a:tailEnd type="triangle" w="med" len="med"/>
            </a:ln>
          </p:spPr>
          <p:txBody>
            <a:bodyPr wrap="none"/>
            <a:lstStyle/>
            <a:p>
              <a:endParaRPr lang="he-IL"/>
            </a:p>
          </p:txBody>
        </p:sp>
        <p:sp>
          <p:nvSpPr>
            <p:cNvPr id="59405" name="Line 24"/>
            <p:cNvSpPr>
              <a:spLocks noChangeShapeType="1"/>
            </p:cNvSpPr>
            <p:nvPr/>
          </p:nvSpPr>
          <p:spPr bwMode="auto">
            <a:xfrm flipV="1">
              <a:off x="1475" y="3748"/>
              <a:ext cx="498" cy="136"/>
            </a:xfrm>
            <a:prstGeom prst="line">
              <a:avLst/>
            </a:prstGeom>
            <a:noFill/>
            <a:ln w="19050">
              <a:solidFill>
                <a:schemeClr val="tx1"/>
              </a:solidFill>
              <a:miter lim="800000"/>
              <a:headEnd/>
              <a:tailEnd type="triangle" w="med" len="med"/>
            </a:ln>
          </p:spPr>
          <p:txBody>
            <a:bodyPr wrap="none"/>
            <a:lstStyle/>
            <a:p>
              <a:endParaRPr lang="he-IL"/>
            </a:p>
          </p:txBody>
        </p:sp>
        <p:sp>
          <p:nvSpPr>
            <p:cNvPr id="59406" name="Rectangle 25"/>
            <p:cNvSpPr>
              <a:spLocks noChangeArrowheads="1"/>
            </p:cNvSpPr>
            <p:nvPr/>
          </p:nvSpPr>
          <p:spPr bwMode="auto">
            <a:xfrm rot="340616">
              <a:off x="1610" y="3884"/>
              <a:ext cx="272" cy="181"/>
            </a:xfrm>
            <a:prstGeom prst="rect">
              <a:avLst/>
            </a:prstGeom>
            <a:noFill/>
            <a:ln w="19050">
              <a:noFill/>
              <a:miter lim="800000"/>
              <a:headEnd/>
              <a:tailEnd/>
            </a:ln>
          </p:spPr>
          <p:txBody>
            <a:bodyPr wrap="none" anchor="ctr"/>
            <a:lstStyle/>
            <a:p>
              <a:pPr algn="ctr"/>
              <a:r>
                <a:rPr lang="he-IL" sz="1400"/>
                <a:t>0.1</a:t>
              </a:r>
              <a:endParaRPr lang="en-US" sz="1400"/>
            </a:p>
          </p:txBody>
        </p:sp>
        <p:sp>
          <p:nvSpPr>
            <p:cNvPr id="59407" name="Rectangle 26"/>
            <p:cNvSpPr>
              <a:spLocks noChangeArrowheads="1"/>
            </p:cNvSpPr>
            <p:nvPr/>
          </p:nvSpPr>
          <p:spPr bwMode="auto">
            <a:xfrm rot="-1055266">
              <a:off x="1565" y="3566"/>
              <a:ext cx="272" cy="182"/>
            </a:xfrm>
            <a:prstGeom prst="rect">
              <a:avLst/>
            </a:prstGeom>
            <a:noFill/>
            <a:ln w="19050">
              <a:noFill/>
              <a:miter lim="800000"/>
              <a:headEnd/>
              <a:tailEnd/>
            </a:ln>
          </p:spPr>
          <p:txBody>
            <a:bodyPr wrap="none" anchor="ctr"/>
            <a:lstStyle/>
            <a:p>
              <a:pPr algn="ctr"/>
              <a:r>
                <a:rPr lang="en-US" sz="1400"/>
                <a:t>0.9</a:t>
              </a:r>
            </a:p>
          </p:txBody>
        </p:sp>
        <p:grpSp>
          <p:nvGrpSpPr>
            <p:cNvPr id="59408" name="Group 27"/>
            <p:cNvGrpSpPr>
              <a:grpSpLocks/>
            </p:cNvGrpSpPr>
            <p:nvPr/>
          </p:nvGrpSpPr>
          <p:grpSpPr bwMode="auto">
            <a:xfrm>
              <a:off x="1882" y="2478"/>
              <a:ext cx="545" cy="453"/>
              <a:chOff x="1927" y="2484"/>
              <a:chExt cx="545" cy="453"/>
            </a:xfrm>
          </p:grpSpPr>
          <p:pic>
            <p:nvPicPr>
              <p:cNvPr id="59422" name="Picture 28"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59423" name="Rectangle 29"/>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0.316</a:t>
                </a:r>
              </a:p>
            </p:txBody>
          </p:sp>
        </p:grpSp>
        <p:grpSp>
          <p:nvGrpSpPr>
            <p:cNvPr id="59409" name="Group 30"/>
            <p:cNvGrpSpPr>
              <a:grpSpLocks/>
            </p:cNvGrpSpPr>
            <p:nvPr/>
          </p:nvGrpSpPr>
          <p:grpSpPr bwMode="auto">
            <a:xfrm>
              <a:off x="1973" y="2931"/>
              <a:ext cx="545" cy="453"/>
              <a:chOff x="1973" y="2976"/>
              <a:chExt cx="545" cy="453"/>
            </a:xfrm>
          </p:grpSpPr>
          <p:grpSp>
            <p:nvGrpSpPr>
              <p:cNvPr id="59418" name="Group 31"/>
              <p:cNvGrpSpPr>
                <a:grpSpLocks/>
              </p:cNvGrpSpPr>
              <p:nvPr/>
            </p:nvGrpSpPr>
            <p:grpSpPr bwMode="auto">
              <a:xfrm>
                <a:off x="1973" y="2976"/>
                <a:ext cx="545" cy="453"/>
                <a:chOff x="1927" y="2484"/>
                <a:chExt cx="545" cy="453"/>
              </a:xfrm>
            </p:grpSpPr>
            <p:pic>
              <p:nvPicPr>
                <p:cNvPr id="59420" name="Picture 32"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59421" name="Rectangle 33"/>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0.016</a:t>
                  </a:r>
                </a:p>
              </p:txBody>
            </p:sp>
          </p:grpSp>
          <p:sp>
            <p:nvSpPr>
              <p:cNvPr id="59419" name="AutoShape 34"/>
              <p:cNvSpPr>
                <a:spLocks noChangeArrowheads="1"/>
              </p:cNvSpPr>
              <p:nvPr/>
            </p:nvSpPr>
            <p:spPr bwMode="auto">
              <a:xfrm>
                <a:off x="2109" y="3113"/>
                <a:ext cx="272" cy="91"/>
              </a:xfrm>
              <a:prstGeom prst="lightningBolt">
                <a:avLst/>
              </a:prstGeom>
              <a:solidFill>
                <a:schemeClr val="bg1"/>
              </a:solidFill>
              <a:ln w="19050">
                <a:noFill/>
                <a:miter lim="800000"/>
                <a:headEnd/>
                <a:tailEnd/>
              </a:ln>
            </p:spPr>
            <p:txBody>
              <a:bodyPr wrap="none" anchor="ctr"/>
              <a:lstStyle/>
              <a:p>
                <a:endParaRPr lang="he-IL"/>
              </a:p>
            </p:txBody>
          </p:sp>
        </p:grpSp>
        <p:grpSp>
          <p:nvGrpSpPr>
            <p:cNvPr id="59410" name="Group 35"/>
            <p:cNvGrpSpPr>
              <a:grpSpLocks/>
            </p:cNvGrpSpPr>
            <p:nvPr/>
          </p:nvGrpSpPr>
          <p:grpSpPr bwMode="auto">
            <a:xfrm>
              <a:off x="1973" y="3385"/>
              <a:ext cx="545" cy="453"/>
              <a:chOff x="1927" y="2484"/>
              <a:chExt cx="545" cy="453"/>
            </a:xfrm>
          </p:grpSpPr>
          <p:pic>
            <p:nvPicPr>
              <p:cNvPr id="59416" name="Picture 36"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59417" name="Rectangle 37"/>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0.6</a:t>
                </a:r>
              </a:p>
            </p:txBody>
          </p:sp>
        </p:grpSp>
        <p:grpSp>
          <p:nvGrpSpPr>
            <p:cNvPr id="59411" name="Group 38"/>
            <p:cNvGrpSpPr>
              <a:grpSpLocks/>
            </p:cNvGrpSpPr>
            <p:nvPr/>
          </p:nvGrpSpPr>
          <p:grpSpPr bwMode="auto">
            <a:xfrm>
              <a:off x="1973" y="3867"/>
              <a:ext cx="545" cy="453"/>
              <a:chOff x="1973" y="2976"/>
              <a:chExt cx="545" cy="453"/>
            </a:xfrm>
          </p:grpSpPr>
          <p:grpSp>
            <p:nvGrpSpPr>
              <p:cNvPr id="59412" name="Group 39"/>
              <p:cNvGrpSpPr>
                <a:grpSpLocks/>
              </p:cNvGrpSpPr>
              <p:nvPr/>
            </p:nvGrpSpPr>
            <p:grpSpPr bwMode="auto">
              <a:xfrm>
                <a:off x="1973" y="2976"/>
                <a:ext cx="545" cy="453"/>
                <a:chOff x="1927" y="2484"/>
                <a:chExt cx="545" cy="453"/>
              </a:xfrm>
            </p:grpSpPr>
            <p:pic>
              <p:nvPicPr>
                <p:cNvPr id="59414" name="Picture 40" descr="book"/>
                <p:cNvPicPr>
                  <a:picLocks noChangeAspect="1" noChangeArrowheads="1"/>
                </p:cNvPicPr>
                <p:nvPr/>
              </p:nvPicPr>
              <p:blipFill>
                <a:blip r:embed="rId4"/>
                <a:srcRect/>
                <a:stretch>
                  <a:fillRect/>
                </a:stretch>
              </p:blipFill>
              <p:spPr bwMode="auto">
                <a:xfrm>
                  <a:off x="1927" y="2484"/>
                  <a:ext cx="545" cy="453"/>
                </a:xfrm>
                <a:prstGeom prst="rect">
                  <a:avLst/>
                </a:prstGeom>
                <a:noFill/>
                <a:ln w="9525">
                  <a:noFill/>
                  <a:miter lim="800000"/>
                  <a:headEnd/>
                  <a:tailEnd/>
                </a:ln>
              </p:spPr>
            </p:pic>
            <p:sp>
              <p:nvSpPr>
                <p:cNvPr id="59415" name="Rectangle 41"/>
                <p:cNvSpPr>
                  <a:spLocks noChangeArrowheads="1"/>
                </p:cNvSpPr>
                <p:nvPr/>
              </p:nvSpPr>
              <p:spPr bwMode="auto">
                <a:xfrm>
                  <a:off x="2064" y="2659"/>
                  <a:ext cx="317" cy="181"/>
                </a:xfrm>
                <a:prstGeom prst="rect">
                  <a:avLst/>
                </a:prstGeom>
                <a:noFill/>
                <a:ln w="19050">
                  <a:noFill/>
                  <a:miter lim="800000"/>
                  <a:headEnd/>
                  <a:tailEnd/>
                </a:ln>
              </p:spPr>
              <p:txBody>
                <a:bodyPr wrap="none" anchor="ctr"/>
                <a:lstStyle/>
                <a:p>
                  <a:pPr algn="ctr"/>
                  <a:r>
                    <a:rPr lang="en-US" b="1"/>
                    <a:t>0.066</a:t>
                  </a:r>
                </a:p>
              </p:txBody>
            </p:sp>
          </p:grpSp>
          <p:sp>
            <p:nvSpPr>
              <p:cNvPr id="59413" name="AutoShape 42"/>
              <p:cNvSpPr>
                <a:spLocks noChangeArrowheads="1"/>
              </p:cNvSpPr>
              <p:nvPr/>
            </p:nvSpPr>
            <p:spPr bwMode="auto">
              <a:xfrm>
                <a:off x="2109" y="3113"/>
                <a:ext cx="272" cy="91"/>
              </a:xfrm>
              <a:prstGeom prst="lightningBolt">
                <a:avLst/>
              </a:prstGeom>
              <a:solidFill>
                <a:schemeClr val="bg1"/>
              </a:solidFill>
              <a:ln w="19050">
                <a:noFill/>
                <a:miter lim="800000"/>
                <a:headEnd/>
                <a:tailEnd/>
              </a:ln>
            </p:spPr>
            <p:txBody>
              <a:bodyPr wrap="none" anchor="ctr"/>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fade">
                                      <p:cBhvr>
                                        <p:cTn id="7" dur="2000"/>
                                        <p:tgtEl>
                                          <p:spTgt spid="3450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5091">
                                            <p:txEl>
                                              <p:pRg st="1" end="1"/>
                                            </p:txEl>
                                          </p:spTgt>
                                        </p:tgtEl>
                                        <p:attrNameLst>
                                          <p:attrName>style.visibility</p:attrName>
                                        </p:attrNameLst>
                                      </p:cBhvr>
                                      <p:to>
                                        <p:strVal val="visible"/>
                                      </p:to>
                                    </p:set>
                                    <p:animEffect transition="in" filter="fade">
                                      <p:cBhvr>
                                        <p:cTn id="10" dur="2000"/>
                                        <p:tgtEl>
                                          <p:spTgt spid="3450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5091">
                                            <p:txEl>
                                              <p:pRg st="2" end="2"/>
                                            </p:txEl>
                                          </p:spTgt>
                                        </p:tgtEl>
                                        <p:attrNameLst>
                                          <p:attrName>style.visibility</p:attrName>
                                        </p:attrNameLst>
                                      </p:cBhvr>
                                      <p:to>
                                        <p:strVal val="visible"/>
                                      </p:to>
                                    </p:set>
                                    <p:animEffect transition="in" filter="fade">
                                      <p:cBhvr>
                                        <p:cTn id="25" dur="2000"/>
                                        <p:tgtEl>
                                          <p:spTgt spid="345091">
                                            <p:txEl>
                                              <p:pRg st="2" end="2"/>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345093"/>
                                        </p:tgtEl>
                                        <p:attrNameLst>
                                          <p:attrName>style.visibility</p:attrName>
                                        </p:attrNameLst>
                                      </p:cBhvr>
                                      <p:to>
                                        <p:strVal val="visible"/>
                                      </p:to>
                                    </p:set>
                                    <p:anim calcmode="lin" valueType="num">
                                      <p:cBhvr>
                                        <p:cTn id="28" dur="2000" fill="hold"/>
                                        <p:tgtEl>
                                          <p:spTgt spid="345093"/>
                                        </p:tgtEl>
                                        <p:attrNameLst>
                                          <p:attrName>ppt_w</p:attrName>
                                        </p:attrNameLst>
                                      </p:cBhvr>
                                      <p:tavLst>
                                        <p:tav tm="0">
                                          <p:val>
                                            <p:strVal val="#ppt_w*0.70"/>
                                          </p:val>
                                        </p:tav>
                                        <p:tav tm="100000">
                                          <p:val>
                                            <p:strVal val="#ppt_w"/>
                                          </p:val>
                                        </p:tav>
                                      </p:tavLst>
                                    </p:anim>
                                    <p:anim calcmode="lin" valueType="num">
                                      <p:cBhvr>
                                        <p:cTn id="29" dur="2000" fill="hold"/>
                                        <p:tgtEl>
                                          <p:spTgt spid="345093"/>
                                        </p:tgtEl>
                                        <p:attrNameLst>
                                          <p:attrName>ppt_h</p:attrName>
                                        </p:attrNameLst>
                                      </p:cBhvr>
                                      <p:tavLst>
                                        <p:tav tm="0">
                                          <p:val>
                                            <p:strVal val="#ppt_h"/>
                                          </p:val>
                                        </p:tav>
                                        <p:tav tm="100000">
                                          <p:val>
                                            <p:strVal val="#ppt_h"/>
                                          </p:val>
                                        </p:tav>
                                      </p:tavLst>
                                    </p:anim>
                                    <p:animEffect transition="in" filter="fade">
                                      <p:cBhvr>
                                        <p:cTn id="30" dur="2000"/>
                                        <p:tgtEl>
                                          <p:spTgt spid="3450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5091">
                                            <p:txEl>
                                              <p:pRg st="3" end="3"/>
                                            </p:txEl>
                                          </p:spTgt>
                                        </p:tgtEl>
                                        <p:attrNameLst>
                                          <p:attrName>style.visibility</p:attrName>
                                        </p:attrNameLst>
                                      </p:cBhvr>
                                      <p:to>
                                        <p:strVal val="visible"/>
                                      </p:to>
                                    </p:set>
                                    <p:animEffect transition="in" filter="fade">
                                      <p:cBhvr>
                                        <p:cTn id="33" dur="2000"/>
                                        <p:tgtEl>
                                          <p:spTgt spid="34509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5091">
                                            <p:txEl>
                                              <p:pRg st="4" end="4"/>
                                            </p:txEl>
                                          </p:spTgt>
                                        </p:tgtEl>
                                        <p:attrNameLst>
                                          <p:attrName>style.visibility</p:attrName>
                                        </p:attrNameLst>
                                      </p:cBhvr>
                                      <p:to>
                                        <p:strVal val="visible"/>
                                      </p:to>
                                    </p:set>
                                    <p:animEffect transition="in" filter="fade">
                                      <p:cBhvr>
                                        <p:cTn id="38" dur="2000"/>
                                        <p:tgtEl>
                                          <p:spTgt spid="345091">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345092"/>
                                        </p:tgtEl>
                                        <p:attrNameLst>
                                          <p:attrName>style.visibility</p:attrName>
                                        </p:attrNameLst>
                                      </p:cBhvr>
                                      <p:to>
                                        <p:strVal val="visible"/>
                                      </p:to>
                                    </p:set>
                                    <p:anim calcmode="lin" valueType="num">
                                      <p:cBhvr>
                                        <p:cTn id="41" dur="1000" fill="hold"/>
                                        <p:tgtEl>
                                          <p:spTgt spid="345092"/>
                                        </p:tgtEl>
                                        <p:attrNameLst>
                                          <p:attrName>ppt_w</p:attrName>
                                        </p:attrNameLst>
                                      </p:cBhvr>
                                      <p:tavLst>
                                        <p:tav tm="0">
                                          <p:val>
                                            <p:strVal val="#ppt_w*0.70"/>
                                          </p:val>
                                        </p:tav>
                                        <p:tav tm="100000">
                                          <p:val>
                                            <p:strVal val="#ppt_w"/>
                                          </p:val>
                                        </p:tav>
                                      </p:tavLst>
                                    </p:anim>
                                    <p:anim calcmode="lin" valueType="num">
                                      <p:cBhvr>
                                        <p:cTn id="42" dur="1000" fill="hold"/>
                                        <p:tgtEl>
                                          <p:spTgt spid="345092"/>
                                        </p:tgtEl>
                                        <p:attrNameLst>
                                          <p:attrName>ppt_h</p:attrName>
                                        </p:attrNameLst>
                                      </p:cBhvr>
                                      <p:tavLst>
                                        <p:tav tm="0">
                                          <p:val>
                                            <p:strVal val="#ppt_h"/>
                                          </p:val>
                                        </p:tav>
                                        <p:tav tm="100000">
                                          <p:val>
                                            <p:strVal val="#ppt_h"/>
                                          </p:val>
                                        </p:tav>
                                      </p:tavLst>
                                    </p:anim>
                                    <p:animEffect transition="in" filter="fade">
                                      <p:cBhvr>
                                        <p:cTn id="43" dur="1000"/>
                                        <p:tgtEl>
                                          <p:spTgt spid="345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P spid="345093"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algn="r" eaLnBrk="1" hangingPunct="1"/>
            <a:r>
              <a:rPr lang="he-IL" smtClean="0"/>
              <a:t>קומבינטוריקה: חוק המכפלה</a:t>
            </a:r>
            <a:endParaRPr lang="en-US" smtClean="0"/>
          </a:p>
        </p:txBody>
      </p:sp>
      <p:sp>
        <p:nvSpPr>
          <p:cNvPr id="346115" name="Rectangle 3"/>
          <p:cNvSpPr>
            <a:spLocks noGrp="1" noChangeArrowheads="1"/>
          </p:cNvSpPr>
          <p:nvPr>
            <p:ph type="body" idx="1"/>
          </p:nvPr>
        </p:nvSpPr>
        <p:spPr/>
        <p:txBody>
          <a:bodyPr/>
          <a:lstStyle/>
          <a:p>
            <a:pPr eaLnBrk="1" hangingPunct="1"/>
            <a:r>
              <a:rPr lang="he-IL" sz="2800" smtClean="0"/>
              <a:t>בסדרה בת </a:t>
            </a:r>
            <a:r>
              <a:rPr lang="en-US" sz="2800" smtClean="0"/>
              <a:t>K</a:t>
            </a:r>
            <a:r>
              <a:rPr lang="he-IL" sz="2800" smtClean="0"/>
              <a:t> ניסויים (שלבים) מספר התוצאות האפשריות </a:t>
            </a:r>
            <a:r>
              <a:rPr lang="en-US" sz="2800" smtClean="0"/>
              <a:t>N</a:t>
            </a:r>
            <a:r>
              <a:rPr lang="he-IL" sz="2800" smtClean="0"/>
              <a:t> (מרחב המדגם) הינו המכפלה של מספר התוצאות האפשריות </a:t>
            </a:r>
            <a:r>
              <a:rPr lang="en-US" sz="2800" smtClean="0"/>
              <a:t>n</a:t>
            </a:r>
            <a:r>
              <a:rPr lang="en-US" sz="2800" baseline="-25000" smtClean="0"/>
              <a:t>1-k</a:t>
            </a:r>
            <a:r>
              <a:rPr lang="he-IL" sz="2800" smtClean="0"/>
              <a:t> בכל אחד מהניסויים (השלבים). </a:t>
            </a:r>
          </a:p>
          <a:p>
            <a:pPr lvl="1" eaLnBrk="1" hangingPunct="1"/>
            <a:r>
              <a:rPr lang="he-IL" sz="2400" smtClean="0"/>
              <a:t>לדוגמא:</a:t>
            </a:r>
            <a:r>
              <a:rPr lang="he-IL" sz="2400" baseline="-25000" smtClean="0"/>
              <a:t> </a:t>
            </a:r>
            <a:r>
              <a:rPr lang="he-IL" sz="2400" smtClean="0"/>
              <a:t>ניסוי מקרי מורכב מהטלת מטבע </a:t>
            </a:r>
            <a:r>
              <a:rPr lang="en-US" sz="2400" smtClean="0"/>
              <a:t>(n</a:t>
            </a:r>
            <a:r>
              <a:rPr lang="en-US" sz="2400" baseline="-25000" smtClean="0"/>
              <a:t>1</a:t>
            </a:r>
            <a:r>
              <a:rPr lang="en-US" sz="2400" smtClean="0"/>
              <a:t>)</a:t>
            </a:r>
            <a:r>
              <a:rPr lang="he-IL" sz="2400" smtClean="0"/>
              <a:t> ואח"כ קובייה </a:t>
            </a:r>
            <a:r>
              <a:rPr lang="en-US" sz="2400" smtClean="0"/>
              <a:t>(n</a:t>
            </a:r>
            <a:r>
              <a:rPr lang="en-US" sz="2400" baseline="-25000" smtClean="0"/>
              <a:t>2</a:t>
            </a:r>
            <a:r>
              <a:rPr lang="en-US" sz="2400" smtClean="0"/>
              <a:t>)</a:t>
            </a:r>
            <a:r>
              <a:rPr lang="he-IL" sz="2400" smtClean="0"/>
              <a:t>, מרחב המדגם הינו </a:t>
            </a:r>
            <a:r>
              <a:rPr lang="en-US" sz="2400" smtClean="0"/>
              <a:t>N=2*6=12</a:t>
            </a:r>
            <a:r>
              <a:rPr lang="he-IL" sz="2400" smtClean="0"/>
              <a:t>.</a:t>
            </a:r>
          </a:p>
          <a:p>
            <a:pPr lvl="1" eaLnBrk="1" hangingPunct="1"/>
            <a:r>
              <a:rPr lang="he-IL" sz="2400" smtClean="0"/>
              <a:t>דוגמא נוספת: מבחן מורכב מ 3 שאלות, בשאלה הראשונה 3 אופציות תשובה, בשנייה 5 ובשלישית 4. מה הסיכוי לנחש את כל התשובות?</a:t>
            </a:r>
          </a:p>
          <a:p>
            <a:pPr lvl="2" eaLnBrk="1" hangingPunct="1"/>
            <a:r>
              <a:rPr lang="en-US" sz="2000" smtClean="0"/>
              <a:t>N=3*5*4=60</a:t>
            </a:r>
            <a:r>
              <a:rPr lang="he-IL" sz="2000" smtClean="0"/>
              <a:t> (מרחב המדגם)</a:t>
            </a:r>
          </a:p>
          <a:p>
            <a:pPr lvl="2" eaLnBrk="1" hangingPunct="1"/>
            <a:r>
              <a:rPr lang="he-IL" sz="2000" smtClean="0"/>
              <a:t>ההסתברות לנחש נכון את שלושת התשובות 1/60. </a:t>
            </a:r>
            <a:endParaRPr lang="en-US" sz="2000" smtClean="0"/>
          </a:p>
        </p:txBody>
      </p:sp>
      <p:graphicFrame>
        <p:nvGraphicFramePr>
          <p:cNvPr id="346116" name="Object 4"/>
          <p:cNvGraphicFramePr>
            <a:graphicFrameLocks noChangeAspect="1"/>
          </p:cNvGraphicFramePr>
          <p:nvPr/>
        </p:nvGraphicFramePr>
        <p:xfrm>
          <a:off x="523875" y="2924175"/>
          <a:ext cx="3527425" cy="360363"/>
        </p:xfrm>
        <a:graphic>
          <a:graphicData uri="http://schemas.openxmlformats.org/presentationml/2006/ole">
            <p:oleObj spid="_x0000_s60418" name="משוואה" r:id="rId3" imgW="1384200" imgH="177480" progId="Equation.3">
              <p:embed/>
            </p:oleObj>
          </a:graphicData>
        </a:graphic>
      </p:graphicFrame>
      <p:sp>
        <p:nvSpPr>
          <p:cNvPr id="346117" name="AutoShape 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2000"/>
                                        <p:tgtEl>
                                          <p:spTgt spid="34611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animEffect transition="in" filter="fade">
                                      <p:cBhvr>
                                        <p:cTn id="11" dur="2000"/>
                                        <p:tgtEl>
                                          <p:spTgt spid="34611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6115">
                                            <p:txEl>
                                              <p:pRg st="2" end="2"/>
                                            </p:txEl>
                                          </p:spTgt>
                                        </p:tgtEl>
                                        <p:attrNameLst>
                                          <p:attrName>style.visibility</p:attrName>
                                        </p:attrNameLst>
                                      </p:cBhvr>
                                      <p:to>
                                        <p:strVal val="visible"/>
                                      </p:to>
                                    </p:set>
                                    <p:animEffect transition="in" filter="fade">
                                      <p:cBhvr>
                                        <p:cTn id="15" dur="2000"/>
                                        <p:tgtEl>
                                          <p:spTgt spid="34611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46115">
                                            <p:txEl>
                                              <p:pRg st="3" end="3"/>
                                            </p:txEl>
                                          </p:spTgt>
                                        </p:tgtEl>
                                        <p:attrNameLst>
                                          <p:attrName>style.visibility</p:attrName>
                                        </p:attrNameLst>
                                      </p:cBhvr>
                                      <p:to>
                                        <p:strVal val="visible"/>
                                      </p:to>
                                    </p:set>
                                    <p:animEffect transition="in" filter="fade">
                                      <p:cBhvr>
                                        <p:cTn id="19" dur="2000"/>
                                        <p:tgtEl>
                                          <p:spTgt spid="34611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46115">
                                            <p:txEl>
                                              <p:pRg st="4" end="4"/>
                                            </p:txEl>
                                          </p:spTgt>
                                        </p:tgtEl>
                                        <p:attrNameLst>
                                          <p:attrName>style.visibility</p:attrName>
                                        </p:attrNameLst>
                                      </p:cBhvr>
                                      <p:to>
                                        <p:strVal val="visible"/>
                                      </p:to>
                                    </p:set>
                                    <p:animEffect transition="in" filter="fade">
                                      <p:cBhvr>
                                        <p:cTn id="23" dur="2000"/>
                                        <p:tgtEl>
                                          <p:spTgt spid="346115">
                                            <p:txEl>
                                              <p:pRg st="4" end="4"/>
                                            </p:txEl>
                                          </p:spTgt>
                                        </p:tgtEl>
                                      </p:cBhvr>
                                    </p:animEffect>
                                  </p:childTnLst>
                                </p:cTn>
                              </p:par>
                            </p:childTnLst>
                          </p:cTn>
                        </p:par>
                        <p:par>
                          <p:cTn id="24" fill="hold">
                            <p:stCondLst>
                              <p:cond delay="10000"/>
                            </p:stCondLst>
                            <p:childTnLst>
                              <p:par>
                                <p:cTn id="25" presetID="55" presetClass="entr" presetSubtype="0" fill="hold" nodeType="afterEffect">
                                  <p:stCondLst>
                                    <p:cond delay="0"/>
                                  </p:stCondLst>
                                  <p:childTnLst>
                                    <p:set>
                                      <p:cBhvr>
                                        <p:cTn id="26" dur="1" fill="hold">
                                          <p:stCondLst>
                                            <p:cond delay="0"/>
                                          </p:stCondLst>
                                        </p:cTn>
                                        <p:tgtEl>
                                          <p:spTgt spid="346116"/>
                                        </p:tgtEl>
                                        <p:attrNameLst>
                                          <p:attrName>style.visibility</p:attrName>
                                        </p:attrNameLst>
                                      </p:cBhvr>
                                      <p:to>
                                        <p:strVal val="visible"/>
                                      </p:to>
                                    </p:set>
                                    <p:anim calcmode="lin" valueType="num">
                                      <p:cBhvr>
                                        <p:cTn id="27" dur="1000" fill="hold"/>
                                        <p:tgtEl>
                                          <p:spTgt spid="346116"/>
                                        </p:tgtEl>
                                        <p:attrNameLst>
                                          <p:attrName>ppt_w</p:attrName>
                                        </p:attrNameLst>
                                      </p:cBhvr>
                                      <p:tavLst>
                                        <p:tav tm="0">
                                          <p:val>
                                            <p:strVal val="#ppt_w*0.70"/>
                                          </p:val>
                                        </p:tav>
                                        <p:tav tm="100000">
                                          <p:val>
                                            <p:strVal val="#ppt_w"/>
                                          </p:val>
                                        </p:tav>
                                      </p:tavLst>
                                    </p:anim>
                                    <p:anim calcmode="lin" valueType="num">
                                      <p:cBhvr>
                                        <p:cTn id="28" dur="1000" fill="hold"/>
                                        <p:tgtEl>
                                          <p:spTgt spid="346116"/>
                                        </p:tgtEl>
                                        <p:attrNameLst>
                                          <p:attrName>ppt_h</p:attrName>
                                        </p:attrNameLst>
                                      </p:cBhvr>
                                      <p:tavLst>
                                        <p:tav tm="0">
                                          <p:val>
                                            <p:strVal val="#ppt_h"/>
                                          </p:val>
                                        </p:tav>
                                        <p:tav tm="100000">
                                          <p:val>
                                            <p:strVal val="#ppt_h"/>
                                          </p:val>
                                        </p:tav>
                                      </p:tavLst>
                                    </p:anim>
                                    <p:animEffect transition="in" filter="fade">
                                      <p:cBhvr>
                                        <p:cTn id="29" dur="10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algn="r" eaLnBrk="1" hangingPunct="1"/>
            <a:r>
              <a:rPr lang="he-IL" smtClean="0"/>
              <a:t>חוק המכפלה: מדגמים סדורים עם החזרה</a:t>
            </a:r>
            <a:endParaRPr lang="en-US" smtClean="0"/>
          </a:p>
        </p:txBody>
      </p:sp>
      <p:sp>
        <p:nvSpPr>
          <p:cNvPr id="347139" name="Rectangle 3"/>
          <p:cNvSpPr>
            <a:spLocks noGrp="1" noChangeArrowheads="1"/>
          </p:cNvSpPr>
          <p:nvPr>
            <p:ph type="body" idx="1"/>
          </p:nvPr>
        </p:nvSpPr>
        <p:spPr>
          <a:xfrm>
            <a:off x="179388" y="2017713"/>
            <a:ext cx="8775700" cy="4435475"/>
          </a:xfrm>
        </p:spPr>
        <p:txBody>
          <a:bodyPr/>
          <a:lstStyle/>
          <a:p>
            <a:pPr eaLnBrk="1" hangingPunct="1">
              <a:lnSpc>
                <a:spcPct val="95000"/>
              </a:lnSpc>
            </a:pPr>
            <a:r>
              <a:rPr lang="he-IL" sz="2400" smtClean="0"/>
              <a:t>סדור – כאשר יש משמעות לסדר. </a:t>
            </a:r>
          </a:p>
          <a:p>
            <a:pPr eaLnBrk="1" hangingPunct="1">
              <a:lnSpc>
                <a:spcPct val="95000"/>
              </a:lnSpc>
            </a:pPr>
            <a:r>
              <a:rPr lang="he-IL" sz="2400" smtClean="0"/>
              <a:t>החזרה – אותו איבר יכול להידגם מספר פעמים.</a:t>
            </a:r>
          </a:p>
          <a:p>
            <a:pPr lvl="1" eaLnBrk="1" hangingPunct="1">
              <a:lnSpc>
                <a:spcPct val="95000"/>
              </a:lnSpc>
            </a:pPr>
            <a:r>
              <a:rPr lang="he-IL" sz="2000" smtClean="0"/>
              <a:t>בשק יש ארבעה כדורים ממסופרים מ 1 עד 4 </a:t>
            </a:r>
            <a:r>
              <a:rPr lang="en-US" sz="2000" smtClean="0"/>
              <a:t>(n)</a:t>
            </a:r>
            <a:r>
              <a:rPr lang="he-IL" sz="2000" smtClean="0"/>
              <a:t>. מוציאים כדור אחד רושמים את מספרו </a:t>
            </a:r>
            <a:r>
              <a:rPr lang="he-IL" sz="2000" b="1" smtClean="0"/>
              <a:t>ומחזירים אותו לשק</a:t>
            </a:r>
            <a:r>
              <a:rPr lang="he-IL" sz="2000" smtClean="0"/>
              <a:t>. חוזרים על התהליך 3 פעמים </a:t>
            </a:r>
            <a:r>
              <a:rPr lang="en-US" sz="2000" smtClean="0"/>
              <a:t>(k)</a:t>
            </a:r>
            <a:r>
              <a:rPr lang="he-IL" sz="2000" smtClean="0"/>
              <a:t>. מתקבלים שלושה מספרים </a:t>
            </a:r>
            <a:r>
              <a:rPr lang="he-IL" sz="2000" b="1" smtClean="0"/>
              <a:t>ע"פ סדר הופעתם</a:t>
            </a:r>
            <a:r>
              <a:rPr lang="he-IL" sz="2000" smtClean="0"/>
              <a:t>. כמה שלשות שונות ייתכנו?  </a:t>
            </a:r>
            <a:r>
              <a:rPr lang="en-US" sz="2000" smtClean="0"/>
              <a:t>N=4*4*4=64</a:t>
            </a:r>
          </a:p>
          <a:p>
            <a:pPr lvl="1" eaLnBrk="1" hangingPunct="1">
              <a:lnSpc>
                <a:spcPct val="95000"/>
              </a:lnSpc>
            </a:pPr>
            <a:r>
              <a:rPr lang="he-IL" sz="2000" smtClean="0"/>
              <a:t>בשק יש שלושה כדורים ממסופרים מ 1 עד 3 </a:t>
            </a:r>
            <a:r>
              <a:rPr lang="en-US" sz="2000" smtClean="0"/>
              <a:t>(n)</a:t>
            </a:r>
            <a:r>
              <a:rPr lang="he-IL" sz="2000" smtClean="0"/>
              <a:t>. מוציאים כדור אחד רושמים את מספרו </a:t>
            </a:r>
            <a:r>
              <a:rPr lang="he-IL" sz="2000" b="1" smtClean="0"/>
              <a:t>ומחזירים אותו לשק</a:t>
            </a:r>
            <a:r>
              <a:rPr lang="he-IL" sz="2000" smtClean="0"/>
              <a:t>. חוזרים על התהליך 4 פעמים </a:t>
            </a:r>
            <a:r>
              <a:rPr lang="en-US" sz="2000" smtClean="0"/>
              <a:t>(k)</a:t>
            </a:r>
            <a:r>
              <a:rPr lang="he-IL" sz="2000" smtClean="0"/>
              <a:t>. מתקבלים ארבעה מספרים </a:t>
            </a:r>
            <a:r>
              <a:rPr lang="he-IL" sz="2000" b="1" smtClean="0"/>
              <a:t>ע"פ סדר הופעתם</a:t>
            </a:r>
            <a:r>
              <a:rPr lang="he-IL" sz="2000" smtClean="0"/>
              <a:t>. כמה רביעיות שונות ייתכנו?  </a:t>
            </a:r>
            <a:r>
              <a:rPr lang="en-US" sz="2000" smtClean="0"/>
              <a:t>N=3*3*3*3=81</a:t>
            </a:r>
            <a:endParaRPr lang="he-IL" sz="2000" smtClean="0"/>
          </a:p>
          <a:p>
            <a:pPr lvl="1" eaLnBrk="1" hangingPunct="1">
              <a:lnSpc>
                <a:spcPct val="95000"/>
              </a:lnSpc>
            </a:pPr>
            <a:r>
              <a:rPr lang="he-IL" sz="2000" smtClean="0"/>
              <a:t>באוניברסיטה מסוימת לומדים 8000 סטודנטים בוחרים סטודנט אחד באקראי (ומחזירים)</a:t>
            </a:r>
            <a:r>
              <a:rPr lang="en-US" sz="2000" smtClean="0"/>
              <a:t> </a:t>
            </a:r>
            <a:r>
              <a:rPr lang="he-IL" sz="2000" smtClean="0"/>
              <a:t>ובוחרים סטודנט שני. כמה אפשרויות יש לבחירת מדגם זה?</a:t>
            </a:r>
          </a:p>
          <a:p>
            <a:pPr lvl="2" eaLnBrk="1" hangingPunct="1">
              <a:lnSpc>
                <a:spcPct val="95000"/>
              </a:lnSpc>
            </a:pPr>
            <a:r>
              <a:rPr lang="en-US" sz="1800" smtClean="0"/>
              <a:t>k=2</a:t>
            </a:r>
            <a:endParaRPr lang="he-IL" sz="1800" smtClean="0"/>
          </a:p>
          <a:p>
            <a:pPr lvl="2" eaLnBrk="1" hangingPunct="1">
              <a:lnSpc>
                <a:spcPct val="95000"/>
              </a:lnSpc>
            </a:pPr>
            <a:r>
              <a:rPr lang="en-US" sz="1800" smtClean="0"/>
              <a:t>n</a:t>
            </a:r>
            <a:r>
              <a:rPr lang="en-US" sz="1800" baseline="-25000" smtClean="0"/>
              <a:t>1</a:t>
            </a:r>
            <a:r>
              <a:rPr lang="en-US" sz="1800" smtClean="0"/>
              <a:t>=8000, n</a:t>
            </a:r>
            <a:r>
              <a:rPr lang="en-US" sz="1800" baseline="-25000" smtClean="0"/>
              <a:t>2</a:t>
            </a:r>
            <a:r>
              <a:rPr lang="en-US" sz="1800" smtClean="0"/>
              <a:t>=8000</a:t>
            </a:r>
            <a:endParaRPr lang="he-IL" sz="1800" smtClean="0"/>
          </a:p>
          <a:p>
            <a:pPr lvl="2" eaLnBrk="1" hangingPunct="1">
              <a:lnSpc>
                <a:spcPct val="95000"/>
              </a:lnSpc>
            </a:pPr>
            <a:r>
              <a:rPr lang="en-US" sz="1800" smtClean="0"/>
              <a:t>N=8000*8000</a:t>
            </a:r>
          </a:p>
        </p:txBody>
      </p:sp>
      <p:graphicFrame>
        <p:nvGraphicFramePr>
          <p:cNvPr id="347140" name="Object 4"/>
          <p:cNvGraphicFramePr>
            <a:graphicFrameLocks noChangeAspect="1"/>
          </p:cNvGraphicFramePr>
          <p:nvPr/>
        </p:nvGraphicFramePr>
        <p:xfrm>
          <a:off x="1187450" y="2060575"/>
          <a:ext cx="3527425" cy="360363"/>
        </p:xfrm>
        <a:graphic>
          <a:graphicData uri="http://schemas.openxmlformats.org/presentationml/2006/ole">
            <p:oleObj spid="_x0000_s61442" name="משוואה" r:id="rId3" imgW="1384200" imgH="177480" progId="Equation.3">
              <p:embed/>
            </p:oleObj>
          </a:graphicData>
        </a:graphic>
      </p:graphicFrame>
      <p:sp>
        <p:nvSpPr>
          <p:cNvPr id="347141" name="AutoShape 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47140"/>
                                        </p:tgtEl>
                                        <p:attrNameLst>
                                          <p:attrName>style.visibility</p:attrName>
                                        </p:attrNameLst>
                                      </p:cBhvr>
                                      <p:to>
                                        <p:strVal val="visible"/>
                                      </p:to>
                                    </p:set>
                                    <p:anim calcmode="lin" valueType="num">
                                      <p:cBhvr>
                                        <p:cTn id="7" dur="1000" fill="hold"/>
                                        <p:tgtEl>
                                          <p:spTgt spid="347140"/>
                                        </p:tgtEl>
                                        <p:attrNameLst>
                                          <p:attrName>ppt_w</p:attrName>
                                        </p:attrNameLst>
                                      </p:cBhvr>
                                      <p:tavLst>
                                        <p:tav tm="0">
                                          <p:val>
                                            <p:strVal val="#ppt_w*0.70"/>
                                          </p:val>
                                        </p:tav>
                                        <p:tav tm="100000">
                                          <p:val>
                                            <p:strVal val="#ppt_w"/>
                                          </p:val>
                                        </p:tav>
                                      </p:tavLst>
                                    </p:anim>
                                    <p:anim calcmode="lin" valueType="num">
                                      <p:cBhvr>
                                        <p:cTn id="8" dur="1000" fill="hold"/>
                                        <p:tgtEl>
                                          <p:spTgt spid="347140"/>
                                        </p:tgtEl>
                                        <p:attrNameLst>
                                          <p:attrName>ppt_h</p:attrName>
                                        </p:attrNameLst>
                                      </p:cBhvr>
                                      <p:tavLst>
                                        <p:tav tm="0">
                                          <p:val>
                                            <p:strVal val="#ppt_h"/>
                                          </p:val>
                                        </p:tav>
                                        <p:tav tm="100000">
                                          <p:val>
                                            <p:strVal val="#ppt_h"/>
                                          </p:val>
                                        </p:tav>
                                      </p:tavLst>
                                    </p:anim>
                                    <p:animEffect transition="in" filter="fade">
                                      <p:cBhvr>
                                        <p:cTn id="9" dur="1000"/>
                                        <p:tgtEl>
                                          <p:spTgt spid="34714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7139">
                                            <p:txEl>
                                              <p:pRg st="0" end="0"/>
                                            </p:txEl>
                                          </p:spTgt>
                                        </p:tgtEl>
                                        <p:attrNameLst>
                                          <p:attrName>style.visibility</p:attrName>
                                        </p:attrNameLst>
                                      </p:cBhvr>
                                      <p:to>
                                        <p:strVal val="visible"/>
                                      </p:to>
                                    </p:set>
                                    <p:animEffect transition="in" filter="fade">
                                      <p:cBhvr>
                                        <p:cTn id="13" dur="2000"/>
                                        <p:tgtEl>
                                          <p:spTgt spid="347139">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47139">
                                            <p:txEl>
                                              <p:pRg st="1" end="1"/>
                                            </p:txEl>
                                          </p:spTgt>
                                        </p:tgtEl>
                                        <p:attrNameLst>
                                          <p:attrName>style.visibility</p:attrName>
                                        </p:attrNameLst>
                                      </p:cBhvr>
                                      <p:to>
                                        <p:strVal val="visible"/>
                                      </p:to>
                                    </p:set>
                                    <p:animEffect transition="in" filter="fade">
                                      <p:cBhvr>
                                        <p:cTn id="17" dur="2000"/>
                                        <p:tgtEl>
                                          <p:spTgt spid="347139">
                                            <p:txEl>
                                              <p:pRg st="1" end="1"/>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347139">
                                            <p:txEl>
                                              <p:pRg st="2" end="2"/>
                                            </p:txEl>
                                          </p:spTgt>
                                        </p:tgtEl>
                                        <p:attrNameLst>
                                          <p:attrName>style.visibility</p:attrName>
                                        </p:attrNameLst>
                                      </p:cBhvr>
                                      <p:to>
                                        <p:strVal val="visible"/>
                                      </p:to>
                                    </p:set>
                                    <p:animEffect transition="in" filter="fade">
                                      <p:cBhvr>
                                        <p:cTn id="21" dur="2000"/>
                                        <p:tgtEl>
                                          <p:spTgt spid="3471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7139">
                                            <p:txEl>
                                              <p:pRg st="3" end="3"/>
                                            </p:txEl>
                                          </p:spTgt>
                                        </p:tgtEl>
                                        <p:attrNameLst>
                                          <p:attrName>style.visibility</p:attrName>
                                        </p:attrNameLst>
                                      </p:cBhvr>
                                      <p:to>
                                        <p:strVal val="visible"/>
                                      </p:to>
                                    </p:set>
                                    <p:animEffect transition="in" filter="fade">
                                      <p:cBhvr>
                                        <p:cTn id="26" dur="2000"/>
                                        <p:tgtEl>
                                          <p:spTgt spid="34713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7139">
                                            <p:txEl>
                                              <p:pRg st="4" end="4"/>
                                            </p:txEl>
                                          </p:spTgt>
                                        </p:tgtEl>
                                        <p:attrNameLst>
                                          <p:attrName>style.visibility</p:attrName>
                                        </p:attrNameLst>
                                      </p:cBhvr>
                                      <p:to>
                                        <p:strVal val="visible"/>
                                      </p:to>
                                    </p:set>
                                    <p:animEffect transition="in" filter="fade">
                                      <p:cBhvr>
                                        <p:cTn id="31" dur="2000"/>
                                        <p:tgtEl>
                                          <p:spTgt spid="347139">
                                            <p:txEl>
                                              <p:pRg st="4" end="4"/>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47139">
                                            <p:txEl>
                                              <p:pRg st="5" end="5"/>
                                            </p:txEl>
                                          </p:spTgt>
                                        </p:tgtEl>
                                        <p:attrNameLst>
                                          <p:attrName>style.visibility</p:attrName>
                                        </p:attrNameLst>
                                      </p:cBhvr>
                                      <p:to>
                                        <p:strVal val="visible"/>
                                      </p:to>
                                    </p:set>
                                    <p:animEffect transition="in" filter="fade">
                                      <p:cBhvr>
                                        <p:cTn id="35" dur="2000"/>
                                        <p:tgtEl>
                                          <p:spTgt spid="347139">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7139">
                                            <p:txEl>
                                              <p:pRg st="6" end="6"/>
                                            </p:txEl>
                                          </p:spTgt>
                                        </p:tgtEl>
                                        <p:attrNameLst>
                                          <p:attrName>style.visibility</p:attrName>
                                        </p:attrNameLst>
                                      </p:cBhvr>
                                      <p:to>
                                        <p:strVal val="visible"/>
                                      </p:to>
                                    </p:set>
                                    <p:animEffect transition="in" filter="fade">
                                      <p:cBhvr>
                                        <p:cTn id="39" dur="2000"/>
                                        <p:tgtEl>
                                          <p:spTgt spid="347139">
                                            <p:txEl>
                                              <p:pRg st="6" end="6"/>
                                            </p:tx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347139">
                                            <p:txEl>
                                              <p:pRg st="7" end="7"/>
                                            </p:txEl>
                                          </p:spTgt>
                                        </p:tgtEl>
                                        <p:attrNameLst>
                                          <p:attrName>style.visibility</p:attrName>
                                        </p:attrNameLst>
                                      </p:cBhvr>
                                      <p:to>
                                        <p:strVal val="visible"/>
                                      </p:to>
                                    </p:set>
                                    <p:animEffect transition="in" filter="fade">
                                      <p:cBhvr>
                                        <p:cTn id="43" dur="2000"/>
                                        <p:tgtEl>
                                          <p:spTgt spid="347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2"/>
          <p:cNvSpPr>
            <a:spLocks noGrp="1" noChangeArrowheads="1"/>
          </p:cNvSpPr>
          <p:nvPr>
            <p:ph type="title"/>
          </p:nvPr>
        </p:nvSpPr>
        <p:spPr/>
        <p:txBody>
          <a:bodyPr/>
          <a:lstStyle/>
          <a:p>
            <a:pPr algn="r" eaLnBrk="1" hangingPunct="1"/>
            <a:r>
              <a:rPr lang="he-IL" sz="4000" smtClean="0"/>
              <a:t>חוק המכפלה: מדגמים סדורים עם החזרה (2)</a:t>
            </a:r>
            <a:endParaRPr lang="en-US" sz="4000" smtClean="0"/>
          </a:p>
        </p:txBody>
      </p:sp>
      <p:sp>
        <p:nvSpPr>
          <p:cNvPr id="348163" name="Rectangle 3"/>
          <p:cNvSpPr>
            <a:spLocks noGrp="1" noChangeArrowheads="1"/>
          </p:cNvSpPr>
          <p:nvPr>
            <p:ph type="body" idx="1"/>
          </p:nvPr>
        </p:nvSpPr>
        <p:spPr>
          <a:xfrm>
            <a:off x="179388" y="2017713"/>
            <a:ext cx="8775700" cy="4435475"/>
          </a:xfrm>
        </p:spPr>
        <p:txBody>
          <a:bodyPr/>
          <a:lstStyle/>
          <a:p>
            <a:pPr eaLnBrk="1" hangingPunct="1">
              <a:lnSpc>
                <a:spcPct val="90000"/>
              </a:lnSpc>
            </a:pPr>
            <a:r>
              <a:rPr lang="he-IL" sz="2400" smtClean="0"/>
              <a:t>בכמה אופנים אפשר לבחור מדגם סדור עם החזרה בגודל 25 מאוכלוסייה בת 2000 איברים?</a:t>
            </a:r>
          </a:p>
          <a:p>
            <a:pPr lvl="1" eaLnBrk="1" hangingPunct="1">
              <a:lnSpc>
                <a:spcPct val="90000"/>
              </a:lnSpc>
            </a:pPr>
            <a:r>
              <a:rPr lang="en-US" sz="2000" smtClean="0"/>
              <a:t>k=25, n</a:t>
            </a:r>
            <a:r>
              <a:rPr lang="en-US" sz="2000" baseline="-25000" smtClean="0"/>
              <a:t>1-k</a:t>
            </a:r>
            <a:r>
              <a:rPr lang="en-US" sz="2000" smtClean="0"/>
              <a:t>=2000, N=2000</a:t>
            </a:r>
            <a:r>
              <a:rPr lang="en-US" sz="2000" baseline="30000" smtClean="0"/>
              <a:t>25</a:t>
            </a:r>
            <a:r>
              <a:rPr lang="en-US" sz="2000" smtClean="0"/>
              <a:t> </a:t>
            </a:r>
            <a:endParaRPr lang="he-IL" sz="2000" smtClean="0"/>
          </a:p>
          <a:p>
            <a:pPr eaLnBrk="1" hangingPunct="1">
              <a:lnSpc>
                <a:spcPct val="90000"/>
              </a:lnSpc>
            </a:pPr>
            <a:r>
              <a:rPr lang="he-IL" sz="2400" smtClean="0"/>
              <a:t>מה ההסתברות כי בארבע הטלות של קובייה לא תתקבל התוצאה 6 (מאורע </a:t>
            </a:r>
            <a:r>
              <a:rPr lang="en-US" sz="2400" smtClean="0"/>
              <a:t>A</a:t>
            </a:r>
            <a:r>
              <a:rPr lang="he-IL" sz="2400" smtClean="0"/>
              <a:t>).</a:t>
            </a:r>
          </a:p>
          <a:p>
            <a:pPr lvl="1" eaLnBrk="1" hangingPunct="1">
              <a:lnSpc>
                <a:spcPct val="90000"/>
              </a:lnSpc>
            </a:pPr>
            <a:r>
              <a:rPr lang="he-IL" sz="2000" smtClean="0"/>
              <a:t>מרחב המדגם: </a:t>
            </a:r>
            <a:r>
              <a:rPr lang="en-US" sz="2000" smtClean="0"/>
              <a:t>n</a:t>
            </a:r>
            <a:r>
              <a:rPr lang="en-US" sz="2000" baseline="-25000" smtClean="0"/>
              <a:t>1-k</a:t>
            </a:r>
            <a:r>
              <a:rPr lang="en-US" sz="2000" smtClean="0"/>
              <a:t>=6, k=4, N=6</a:t>
            </a:r>
            <a:r>
              <a:rPr lang="en-US" sz="2000" baseline="30000" smtClean="0"/>
              <a:t>4</a:t>
            </a:r>
            <a:r>
              <a:rPr lang="he-IL" sz="2000" smtClean="0"/>
              <a:t> </a:t>
            </a:r>
          </a:p>
          <a:p>
            <a:pPr lvl="1" eaLnBrk="1" hangingPunct="1">
              <a:lnSpc>
                <a:spcPct val="90000"/>
              </a:lnSpc>
            </a:pPr>
            <a:r>
              <a:rPr lang="he-IL" sz="2000" smtClean="0"/>
              <a:t>מספר המאורעות הפשוטים במאורע </a:t>
            </a:r>
            <a:r>
              <a:rPr lang="en-US" sz="2000" smtClean="0"/>
              <a:t>A</a:t>
            </a:r>
            <a:r>
              <a:rPr lang="he-IL" sz="2000" smtClean="0"/>
              <a:t>: </a:t>
            </a:r>
            <a:r>
              <a:rPr lang="en-US" sz="2000" smtClean="0"/>
              <a:t>n</a:t>
            </a:r>
            <a:r>
              <a:rPr lang="en-US" sz="2000" baseline="-25000" smtClean="0"/>
              <a:t>1-k</a:t>
            </a:r>
            <a:r>
              <a:rPr lang="en-US" sz="2000" smtClean="0"/>
              <a:t>=5, k=4, N=5</a:t>
            </a:r>
            <a:r>
              <a:rPr lang="en-US" sz="2000" baseline="30000" smtClean="0"/>
              <a:t>4</a:t>
            </a:r>
            <a:r>
              <a:rPr lang="he-IL" sz="2000" smtClean="0"/>
              <a:t> </a:t>
            </a:r>
          </a:p>
          <a:p>
            <a:pPr lvl="1" eaLnBrk="1" hangingPunct="1">
              <a:lnSpc>
                <a:spcPct val="90000"/>
              </a:lnSpc>
            </a:pPr>
            <a:r>
              <a:rPr lang="he-IL" sz="2000" smtClean="0"/>
              <a:t>ולכן </a:t>
            </a:r>
          </a:p>
          <a:p>
            <a:pPr eaLnBrk="1" hangingPunct="1">
              <a:lnSpc>
                <a:spcPct val="90000"/>
              </a:lnSpc>
            </a:pPr>
            <a:r>
              <a:rPr lang="he-IL" sz="2400" smtClean="0"/>
              <a:t>מה ההסתברות כי ב 24 הטלות של שתי קוביות לא תתקבל התוצאה 6,6 אפילו פעם אחת.</a:t>
            </a:r>
          </a:p>
          <a:p>
            <a:pPr lvl="1" eaLnBrk="1" hangingPunct="1">
              <a:lnSpc>
                <a:spcPct val="90000"/>
              </a:lnSpc>
            </a:pPr>
            <a:r>
              <a:rPr lang="he-IL" sz="2000" smtClean="0"/>
              <a:t>מרחב המדגם: </a:t>
            </a:r>
            <a:r>
              <a:rPr lang="en-US" sz="2000" smtClean="0"/>
              <a:t>n</a:t>
            </a:r>
            <a:r>
              <a:rPr lang="en-US" sz="2000" baseline="-25000" smtClean="0"/>
              <a:t>1-k</a:t>
            </a:r>
            <a:r>
              <a:rPr lang="en-US" sz="2000" smtClean="0"/>
              <a:t>=36, k=24, N=36</a:t>
            </a:r>
            <a:r>
              <a:rPr lang="en-US" sz="2000" baseline="30000" smtClean="0"/>
              <a:t>24</a:t>
            </a:r>
            <a:r>
              <a:rPr lang="he-IL" sz="2000" smtClean="0"/>
              <a:t> </a:t>
            </a:r>
          </a:p>
          <a:p>
            <a:pPr lvl="1" eaLnBrk="1" hangingPunct="1">
              <a:lnSpc>
                <a:spcPct val="90000"/>
              </a:lnSpc>
            </a:pPr>
            <a:r>
              <a:rPr lang="he-IL" sz="2000" smtClean="0"/>
              <a:t>מספר המאורעות הפשוטים במאורע </a:t>
            </a:r>
            <a:r>
              <a:rPr lang="en-US" sz="2000" smtClean="0"/>
              <a:t>A</a:t>
            </a:r>
            <a:r>
              <a:rPr lang="he-IL" sz="2000" smtClean="0"/>
              <a:t>: </a:t>
            </a:r>
            <a:r>
              <a:rPr lang="en-US" sz="2000" smtClean="0"/>
              <a:t>n</a:t>
            </a:r>
            <a:r>
              <a:rPr lang="en-US" sz="2000" baseline="-25000" smtClean="0"/>
              <a:t>1-k</a:t>
            </a:r>
            <a:r>
              <a:rPr lang="en-US" sz="2000" smtClean="0"/>
              <a:t>=35, k=24, N=35</a:t>
            </a:r>
            <a:r>
              <a:rPr lang="en-US" sz="2000" baseline="30000" smtClean="0"/>
              <a:t>24</a:t>
            </a:r>
            <a:r>
              <a:rPr lang="he-IL" sz="2000" smtClean="0"/>
              <a:t> </a:t>
            </a:r>
          </a:p>
          <a:p>
            <a:pPr lvl="1" eaLnBrk="1" hangingPunct="1">
              <a:lnSpc>
                <a:spcPct val="90000"/>
              </a:lnSpc>
            </a:pPr>
            <a:r>
              <a:rPr lang="he-IL" sz="2000" smtClean="0"/>
              <a:t>ולכן</a:t>
            </a:r>
            <a:endParaRPr lang="en-US" sz="2000" smtClean="0"/>
          </a:p>
        </p:txBody>
      </p:sp>
      <p:graphicFrame>
        <p:nvGraphicFramePr>
          <p:cNvPr id="348164" name="Object 4"/>
          <p:cNvGraphicFramePr>
            <a:graphicFrameLocks noChangeAspect="1"/>
          </p:cNvGraphicFramePr>
          <p:nvPr/>
        </p:nvGraphicFramePr>
        <p:xfrm>
          <a:off x="684213" y="3716338"/>
          <a:ext cx="1133475" cy="595312"/>
        </p:xfrm>
        <a:graphic>
          <a:graphicData uri="http://schemas.openxmlformats.org/presentationml/2006/ole">
            <p:oleObj spid="_x0000_s62466" name="משוואה" r:id="rId3" imgW="749160" imgH="393480" progId="Equation.3">
              <p:embed/>
            </p:oleObj>
          </a:graphicData>
        </a:graphic>
      </p:graphicFrame>
      <p:graphicFrame>
        <p:nvGraphicFramePr>
          <p:cNvPr id="348165" name="Object 5"/>
          <p:cNvGraphicFramePr>
            <a:graphicFrameLocks noChangeAspect="1"/>
          </p:cNvGraphicFramePr>
          <p:nvPr/>
        </p:nvGraphicFramePr>
        <p:xfrm>
          <a:off x="6011863" y="4149725"/>
          <a:ext cx="1368425" cy="479425"/>
        </p:xfrm>
        <a:graphic>
          <a:graphicData uri="http://schemas.openxmlformats.org/presentationml/2006/ole">
            <p:oleObj spid="_x0000_s62467" name="משוואה" r:id="rId4" imgW="1231560" imgH="431640" progId="Equation.3">
              <p:embed/>
            </p:oleObj>
          </a:graphicData>
        </a:graphic>
      </p:graphicFrame>
      <p:graphicFrame>
        <p:nvGraphicFramePr>
          <p:cNvPr id="348166" name="Object 6"/>
          <p:cNvGraphicFramePr>
            <a:graphicFrameLocks noChangeAspect="1"/>
          </p:cNvGraphicFramePr>
          <p:nvPr/>
        </p:nvGraphicFramePr>
        <p:xfrm>
          <a:off x="5948363" y="5949950"/>
          <a:ext cx="1495425" cy="479425"/>
        </p:xfrm>
        <a:graphic>
          <a:graphicData uri="http://schemas.openxmlformats.org/presentationml/2006/ole">
            <p:oleObj spid="_x0000_s62468" name="משוואה" r:id="rId5" imgW="1346040" imgH="431640" progId="Equation.3">
              <p:embed/>
            </p:oleObj>
          </a:graphicData>
        </a:graphic>
      </p:graphicFrame>
      <p:graphicFrame>
        <p:nvGraphicFramePr>
          <p:cNvPr id="348167" name="Object 7"/>
          <p:cNvGraphicFramePr>
            <a:graphicFrameLocks noChangeAspect="1"/>
          </p:cNvGraphicFramePr>
          <p:nvPr/>
        </p:nvGraphicFramePr>
        <p:xfrm>
          <a:off x="684213" y="5229225"/>
          <a:ext cx="1133475" cy="595313"/>
        </p:xfrm>
        <a:graphic>
          <a:graphicData uri="http://schemas.openxmlformats.org/presentationml/2006/ole">
            <p:oleObj spid="_x0000_s62469" name="משוואה" r:id="rId6" imgW="749160" imgH="393480" progId="Equation.3">
              <p:embed/>
            </p:oleObj>
          </a:graphicData>
        </a:graphic>
      </p:graphicFrame>
      <p:sp>
        <p:nvSpPr>
          <p:cNvPr id="348168" name="AutoShape 8">
            <a:hlinkClick r:id="rId7"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Effect transition="in" filter="fade">
                                      <p:cBhvr>
                                        <p:cTn id="7" dur="2000"/>
                                        <p:tgtEl>
                                          <p:spTgt spid="34816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animEffect transition="in" filter="fade">
                                      <p:cBhvr>
                                        <p:cTn id="11" dur="2000"/>
                                        <p:tgtEl>
                                          <p:spTgt spid="3481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8163">
                                            <p:txEl>
                                              <p:pRg st="2" end="2"/>
                                            </p:txEl>
                                          </p:spTgt>
                                        </p:tgtEl>
                                        <p:attrNameLst>
                                          <p:attrName>style.visibility</p:attrName>
                                        </p:attrNameLst>
                                      </p:cBhvr>
                                      <p:to>
                                        <p:strVal val="visible"/>
                                      </p:to>
                                    </p:set>
                                    <p:animEffect transition="in" filter="fade">
                                      <p:cBhvr>
                                        <p:cTn id="16" dur="2000"/>
                                        <p:tgtEl>
                                          <p:spTgt spid="34816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48164"/>
                                        </p:tgtEl>
                                        <p:attrNameLst>
                                          <p:attrName>style.visibility</p:attrName>
                                        </p:attrNameLst>
                                      </p:cBhvr>
                                      <p:to>
                                        <p:strVal val="visible"/>
                                      </p:to>
                                    </p:set>
                                    <p:anim calcmode="lin" valueType="num">
                                      <p:cBhvr>
                                        <p:cTn id="19" dur="1000" fill="hold"/>
                                        <p:tgtEl>
                                          <p:spTgt spid="348164"/>
                                        </p:tgtEl>
                                        <p:attrNameLst>
                                          <p:attrName>ppt_w</p:attrName>
                                        </p:attrNameLst>
                                      </p:cBhvr>
                                      <p:tavLst>
                                        <p:tav tm="0">
                                          <p:val>
                                            <p:strVal val="#ppt_w*0.70"/>
                                          </p:val>
                                        </p:tav>
                                        <p:tav tm="100000">
                                          <p:val>
                                            <p:strVal val="#ppt_w"/>
                                          </p:val>
                                        </p:tav>
                                      </p:tavLst>
                                    </p:anim>
                                    <p:anim calcmode="lin" valueType="num">
                                      <p:cBhvr>
                                        <p:cTn id="20" dur="1000" fill="hold"/>
                                        <p:tgtEl>
                                          <p:spTgt spid="348164"/>
                                        </p:tgtEl>
                                        <p:attrNameLst>
                                          <p:attrName>ppt_h</p:attrName>
                                        </p:attrNameLst>
                                      </p:cBhvr>
                                      <p:tavLst>
                                        <p:tav tm="0">
                                          <p:val>
                                            <p:strVal val="#ppt_h"/>
                                          </p:val>
                                        </p:tav>
                                        <p:tav tm="100000">
                                          <p:val>
                                            <p:strVal val="#ppt_h"/>
                                          </p:val>
                                        </p:tav>
                                      </p:tavLst>
                                    </p:anim>
                                    <p:animEffect transition="in" filter="fade">
                                      <p:cBhvr>
                                        <p:cTn id="21" dur="1000"/>
                                        <p:tgtEl>
                                          <p:spTgt spid="3481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48163">
                                            <p:txEl>
                                              <p:pRg st="3" end="3"/>
                                            </p:txEl>
                                          </p:spTgt>
                                        </p:tgtEl>
                                        <p:attrNameLst>
                                          <p:attrName>style.visibility</p:attrName>
                                        </p:attrNameLst>
                                      </p:cBhvr>
                                      <p:to>
                                        <p:strVal val="visible"/>
                                      </p:to>
                                    </p:set>
                                    <p:animEffect transition="in" filter="fade">
                                      <p:cBhvr>
                                        <p:cTn id="25" dur="2000"/>
                                        <p:tgtEl>
                                          <p:spTgt spid="348163">
                                            <p:txEl>
                                              <p:pRg st="3" end="3"/>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48163">
                                            <p:txEl>
                                              <p:pRg st="4" end="4"/>
                                            </p:txEl>
                                          </p:spTgt>
                                        </p:tgtEl>
                                        <p:attrNameLst>
                                          <p:attrName>style.visibility</p:attrName>
                                        </p:attrNameLst>
                                      </p:cBhvr>
                                      <p:to>
                                        <p:strVal val="visible"/>
                                      </p:to>
                                    </p:set>
                                    <p:animEffect transition="in" filter="fade">
                                      <p:cBhvr>
                                        <p:cTn id="29" dur="2000"/>
                                        <p:tgtEl>
                                          <p:spTgt spid="348163">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348163">
                                            <p:txEl>
                                              <p:pRg st="5" end="5"/>
                                            </p:txEl>
                                          </p:spTgt>
                                        </p:tgtEl>
                                        <p:attrNameLst>
                                          <p:attrName>style.visibility</p:attrName>
                                        </p:attrNameLst>
                                      </p:cBhvr>
                                      <p:to>
                                        <p:strVal val="visible"/>
                                      </p:to>
                                    </p:set>
                                    <p:animEffect transition="in" filter="fade">
                                      <p:cBhvr>
                                        <p:cTn id="33" dur="2000"/>
                                        <p:tgtEl>
                                          <p:spTgt spid="348163">
                                            <p:txEl>
                                              <p:pRg st="5" end="5"/>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48165"/>
                                        </p:tgtEl>
                                        <p:attrNameLst>
                                          <p:attrName>style.visibility</p:attrName>
                                        </p:attrNameLst>
                                      </p:cBhvr>
                                      <p:to>
                                        <p:strVal val="visible"/>
                                      </p:to>
                                    </p:set>
                                    <p:anim calcmode="lin" valueType="num">
                                      <p:cBhvr>
                                        <p:cTn id="36" dur="1000" fill="hold"/>
                                        <p:tgtEl>
                                          <p:spTgt spid="348165"/>
                                        </p:tgtEl>
                                        <p:attrNameLst>
                                          <p:attrName>ppt_w</p:attrName>
                                        </p:attrNameLst>
                                      </p:cBhvr>
                                      <p:tavLst>
                                        <p:tav tm="0">
                                          <p:val>
                                            <p:strVal val="#ppt_w*0.70"/>
                                          </p:val>
                                        </p:tav>
                                        <p:tav tm="100000">
                                          <p:val>
                                            <p:strVal val="#ppt_w"/>
                                          </p:val>
                                        </p:tav>
                                      </p:tavLst>
                                    </p:anim>
                                    <p:anim calcmode="lin" valueType="num">
                                      <p:cBhvr>
                                        <p:cTn id="37" dur="1000" fill="hold"/>
                                        <p:tgtEl>
                                          <p:spTgt spid="348165"/>
                                        </p:tgtEl>
                                        <p:attrNameLst>
                                          <p:attrName>ppt_h</p:attrName>
                                        </p:attrNameLst>
                                      </p:cBhvr>
                                      <p:tavLst>
                                        <p:tav tm="0">
                                          <p:val>
                                            <p:strVal val="#ppt_h"/>
                                          </p:val>
                                        </p:tav>
                                        <p:tav tm="100000">
                                          <p:val>
                                            <p:strVal val="#ppt_h"/>
                                          </p:val>
                                        </p:tav>
                                      </p:tavLst>
                                    </p:anim>
                                    <p:animEffect transition="in" filter="fade">
                                      <p:cBhvr>
                                        <p:cTn id="38" dur="1000"/>
                                        <p:tgtEl>
                                          <p:spTgt spid="34816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8163">
                                            <p:txEl>
                                              <p:pRg st="6" end="6"/>
                                            </p:txEl>
                                          </p:spTgt>
                                        </p:tgtEl>
                                        <p:attrNameLst>
                                          <p:attrName>style.visibility</p:attrName>
                                        </p:attrNameLst>
                                      </p:cBhvr>
                                      <p:to>
                                        <p:strVal val="visible"/>
                                      </p:to>
                                    </p:set>
                                    <p:animEffect transition="in" filter="fade">
                                      <p:cBhvr>
                                        <p:cTn id="43" dur="2000"/>
                                        <p:tgtEl>
                                          <p:spTgt spid="348163">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48167"/>
                                        </p:tgtEl>
                                        <p:attrNameLst>
                                          <p:attrName>style.visibility</p:attrName>
                                        </p:attrNameLst>
                                      </p:cBhvr>
                                      <p:to>
                                        <p:strVal val="visible"/>
                                      </p:to>
                                    </p:set>
                                    <p:anim calcmode="lin" valueType="num">
                                      <p:cBhvr>
                                        <p:cTn id="46" dur="1000" fill="hold"/>
                                        <p:tgtEl>
                                          <p:spTgt spid="348167"/>
                                        </p:tgtEl>
                                        <p:attrNameLst>
                                          <p:attrName>ppt_w</p:attrName>
                                        </p:attrNameLst>
                                      </p:cBhvr>
                                      <p:tavLst>
                                        <p:tav tm="0">
                                          <p:val>
                                            <p:strVal val="#ppt_w*0.70"/>
                                          </p:val>
                                        </p:tav>
                                        <p:tav tm="100000">
                                          <p:val>
                                            <p:strVal val="#ppt_w"/>
                                          </p:val>
                                        </p:tav>
                                      </p:tavLst>
                                    </p:anim>
                                    <p:anim calcmode="lin" valueType="num">
                                      <p:cBhvr>
                                        <p:cTn id="47" dur="1000" fill="hold"/>
                                        <p:tgtEl>
                                          <p:spTgt spid="348167"/>
                                        </p:tgtEl>
                                        <p:attrNameLst>
                                          <p:attrName>ppt_h</p:attrName>
                                        </p:attrNameLst>
                                      </p:cBhvr>
                                      <p:tavLst>
                                        <p:tav tm="0">
                                          <p:val>
                                            <p:strVal val="#ppt_h"/>
                                          </p:val>
                                        </p:tav>
                                        <p:tav tm="100000">
                                          <p:val>
                                            <p:strVal val="#ppt_h"/>
                                          </p:val>
                                        </p:tav>
                                      </p:tavLst>
                                    </p:anim>
                                    <p:animEffect transition="in" filter="fade">
                                      <p:cBhvr>
                                        <p:cTn id="48" dur="1000"/>
                                        <p:tgtEl>
                                          <p:spTgt spid="348167"/>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48163">
                                            <p:txEl>
                                              <p:pRg st="7" end="7"/>
                                            </p:txEl>
                                          </p:spTgt>
                                        </p:tgtEl>
                                        <p:attrNameLst>
                                          <p:attrName>style.visibility</p:attrName>
                                        </p:attrNameLst>
                                      </p:cBhvr>
                                      <p:to>
                                        <p:strVal val="visible"/>
                                      </p:to>
                                    </p:set>
                                    <p:animEffect transition="in" filter="fade">
                                      <p:cBhvr>
                                        <p:cTn id="52" dur="2000"/>
                                        <p:tgtEl>
                                          <p:spTgt spid="348163">
                                            <p:txEl>
                                              <p:pRg st="7" end="7"/>
                                            </p:tx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48163">
                                            <p:txEl>
                                              <p:pRg st="8" end="8"/>
                                            </p:txEl>
                                          </p:spTgt>
                                        </p:tgtEl>
                                        <p:attrNameLst>
                                          <p:attrName>style.visibility</p:attrName>
                                        </p:attrNameLst>
                                      </p:cBhvr>
                                      <p:to>
                                        <p:strVal val="visible"/>
                                      </p:to>
                                    </p:set>
                                    <p:animEffect transition="in" filter="fade">
                                      <p:cBhvr>
                                        <p:cTn id="56" dur="2000"/>
                                        <p:tgtEl>
                                          <p:spTgt spid="348163">
                                            <p:txEl>
                                              <p:pRg st="8" end="8"/>
                                            </p:txEl>
                                          </p:spTgt>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48163">
                                            <p:txEl>
                                              <p:pRg st="9" end="9"/>
                                            </p:txEl>
                                          </p:spTgt>
                                        </p:tgtEl>
                                        <p:attrNameLst>
                                          <p:attrName>style.visibility</p:attrName>
                                        </p:attrNameLst>
                                      </p:cBhvr>
                                      <p:to>
                                        <p:strVal val="visible"/>
                                      </p:to>
                                    </p:set>
                                    <p:animEffect transition="in" filter="fade">
                                      <p:cBhvr>
                                        <p:cTn id="60" dur="2000"/>
                                        <p:tgtEl>
                                          <p:spTgt spid="348163">
                                            <p:txEl>
                                              <p:pRg st="9" end="9"/>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348166"/>
                                        </p:tgtEl>
                                        <p:attrNameLst>
                                          <p:attrName>style.visibility</p:attrName>
                                        </p:attrNameLst>
                                      </p:cBhvr>
                                      <p:to>
                                        <p:strVal val="visible"/>
                                      </p:to>
                                    </p:set>
                                    <p:anim calcmode="lin" valueType="num">
                                      <p:cBhvr>
                                        <p:cTn id="63" dur="1000" fill="hold"/>
                                        <p:tgtEl>
                                          <p:spTgt spid="348166"/>
                                        </p:tgtEl>
                                        <p:attrNameLst>
                                          <p:attrName>ppt_w</p:attrName>
                                        </p:attrNameLst>
                                      </p:cBhvr>
                                      <p:tavLst>
                                        <p:tav tm="0">
                                          <p:val>
                                            <p:strVal val="#ppt_w*0.70"/>
                                          </p:val>
                                        </p:tav>
                                        <p:tav tm="100000">
                                          <p:val>
                                            <p:strVal val="#ppt_w"/>
                                          </p:val>
                                        </p:tav>
                                      </p:tavLst>
                                    </p:anim>
                                    <p:anim calcmode="lin" valueType="num">
                                      <p:cBhvr>
                                        <p:cTn id="64" dur="1000" fill="hold"/>
                                        <p:tgtEl>
                                          <p:spTgt spid="348166"/>
                                        </p:tgtEl>
                                        <p:attrNameLst>
                                          <p:attrName>ppt_h</p:attrName>
                                        </p:attrNameLst>
                                      </p:cBhvr>
                                      <p:tavLst>
                                        <p:tav tm="0">
                                          <p:val>
                                            <p:strVal val="#ppt_h"/>
                                          </p:val>
                                        </p:tav>
                                        <p:tav tm="100000">
                                          <p:val>
                                            <p:strVal val="#ppt_h"/>
                                          </p:val>
                                        </p:tav>
                                      </p:tavLst>
                                    </p:anim>
                                    <p:animEffect transition="in" filter="fade">
                                      <p:cBhvr>
                                        <p:cTn id="65" dur="1000"/>
                                        <p:tgtEl>
                                          <p:spTgt spid="34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algn="r" eaLnBrk="1" hangingPunct="1"/>
            <a:r>
              <a:rPr lang="he-IL" sz="4000" smtClean="0"/>
              <a:t>חוק המכפלה: מדגמים סדורים ללא החזרה</a:t>
            </a:r>
            <a:endParaRPr lang="en-US" sz="4000" smtClean="0"/>
          </a:p>
        </p:txBody>
      </p:sp>
      <p:sp>
        <p:nvSpPr>
          <p:cNvPr id="349187" name="Rectangle 3"/>
          <p:cNvSpPr>
            <a:spLocks noGrp="1" noChangeArrowheads="1"/>
          </p:cNvSpPr>
          <p:nvPr>
            <p:ph type="body" idx="1"/>
          </p:nvPr>
        </p:nvSpPr>
        <p:spPr>
          <a:xfrm>
            <a:off x="179388" y="2017713"/>
            <a:ext cx="8775700" cy="4651375"/>
          </a:xfrm>
        </p:spPr>
        <p:txBody>
          <a:bodyPr/>
          <a:lstStyle/>
          <a:p>
            <a:pPr eaLnBrk="1" hangingPunct="1">
              <a:lnSpc>
                <a:spcPct val="90000"/>
              </a:lnSpc>
            </a:pPr>
            <a:r>
              <a:rPr lang="he-IL" sz="2400" smtClean="0"/>
              <a:t>ללא החזרה – איבר שנדגם אינו מוחזר (יכול להידגם רק פעם אחת).</a:t>
            </a:r>
          </a:p>
          <a:p>
            <a:pPr eaLnBrk="1" hangingPunct="1">
              <a:lnSpc>
                <a:spcPct val="90000"/>
              </a:lnSpc>
            </a:pPr>
            <a:endParaRPr lang="he-IL" sz="2400" smtClean="0"/>
          </a:p>
          <a:p>
            <a:pPr eaLnBrk="1" hangingPunct="1">
              <a:lnSpc>
                <a:spcPct val="90000"/>
              </a:lnSpc>
              <a:buFont typeface="Wingdings" pitchFamily="2" charset="2"/>
              <a:buNone/>
            </a:pPr>
            <a:endParaRPr lang="he-IL" sz="2400" smtClean="0"/>
          </a:p>
          <a:p>
            <a:pPr lvl="1" eaLnBrk="1" hangingPunct="1">
              <a:lnSpc>
                <a:spcPct val="95000"/>
              </a:lnSpc>
            </a:pPr>
            <a:r>
              <a:rPr lang="he-IL" sz="2400" smtClean="0"/>
              <a:t>בשק יש ארבעה כדורים ממסופרים מ 1 עד 4 </a:t>
            </a:r>
            <a:r>
              <a:rPr lang="en-US" sz="2400" smtClean="0"/>
              <a:t>(n)</a:t>
            </a:r>
            <a:r>
              <a:rPr lang="he-IL" sz="2400" smtClean="0"/>
              <a:t>. מוציאים כדור אחד רושמים את מספרו </a:t>
            </a:r>
            <a:r>
              <a:rPr lang="he-IL" sz="2400" b="1" smtClean="0"/>
              <a:t>ולא מחזירים</a:t>
            </a:r>
            <a:r>
              <a:rPr lang="he-IL" sz="2400" smtClean="0"/>
              <a:t>. חוזרים על התהליך 3 פעמים </a:t>
            </a:r>
            <a:r>
              <a:rPr lang="en-US" sz="2400" smtClean="0"/>
              <a:t>(k)</a:t>
            </a:r>
            <a:r>
              <a:rPr lang="he-IL" sz="2400" smtClean="0"/>
              <a:t>. מתקבלים שלושה מספרים </a:t>
            </a:r>
            <a:r>
              <a:rPr lang="he-IL" sz="2400" b="1" smtClean="0"/>
              <a:t>ע"פ סדר הופעתם</a:t>
            </a:r>
            <a:r>
              <a:rPr lang="he-IL" sz="2400" smtClean="0"/>
              <a:t>. כמה שלשות שונות ייתכנו?  </a:t>
            </a:r>
            <a:r>
              <a:rPr lang="en-US" sz="2400" smtClean="0"/>
              <a:t>N=4*3*2=24</a:t>
            </a:r>
          </a:p>
          <a:p>
            <a:pPr lvl="1" eaLnBrk="1" hangingPunct="1">
              <a:lnSpc>
                <a:spcPct val="95000"/>
              </a:lnSpc>
            </a:pPr>
            <a:r>
              <a:rPr lang="he-IL" sz="2400" smtClean="0"/>
              <a:t>באוניברסיטה מסוימת לומדים 8000 סטודנטים בוחרים 3 סטודנטים לוועד (הסדר חשוב). כמה אפשרויות לבחירת וועד יש?</a:t>
            </a:r>
          </a:p>
          <a:p>
            <a:pPr lvl="2" eaLnBrk="1" hangingPunct="1">
              <a:lnSpc>
                <a:spcPct val="95000"/>
              </a:lnSpc>
            </a:pPr>
            <a:r>
              <a:rPr lang="en-US" sz="2000" smtClean="0"/>
              <a:t>k=3</a:t>
            </a:r>
            <a:endParaRPr lang="he-IL" sz="2000" smtClean="0"/>
          </a:p>
          <a:p>
            <a:pPr lvl="2" eaLnBrk="1" hangingPunct="1">
              <a:lnSpc>
                <a:spcPct val="95000"/>
              </a:lnSpc>
            </a:pPr>
            <a:r>
              <a:rPr lang="en-US" sz="2000" smtClean="0"/>
              <a:t>n</a:t>
            </a:r>
            <a:r>
              <a:rPr lang="en-US" sz="2000" baseline="-25000" smtClean="0"/>
              <a:t>1</a:t>
            </a:r>
            <a:r>
              <a:rPr lang="en-US" sz="2000" smtClean="0"/>
              <a:t>=8000, n</a:t>
            </a:r>
            <a:r>
              <a:rPr lang="en-US" sz="2000" baseline="-25000" smtClean="0"/>
              <a:t>2</a:t>
            </a:r>
            <a:r>
              <a:rPr lang="en-US" sz="2000" smtClean="0"/>
              <a:t>=7999, n</a:t>
            </a:r>
            <a:r>
              <a:rPr lang="en-US" sz="2000" baseline="-25000" smtClean="0"/>
              <a:t>3</a:t>
            </a:r>
            <a:r>
              <a:rPr lang="en-US" sz="2000" smtClean="0"/>
              <a:t>=7998</a:t>
            </a:r>
            <a:endParaRPr lang="he-IL" sz="2000" smtClean="0"/>
          </a:p>
          <a:p>
            <a:pPr lvl="2" eaLnBrk="1" hangingPunct="1">
              <a:lnSpc>
                <a:spcPct val="95000"/>
              </a:lnSpc>
            </a:pPr>
            <a:r>
              <a:rPr lang="en-US" sz="2000" smtClean="0"/>
              <a:t>N=8000*7999*7998</a:t>
            </a:r>
          </a:p>
          <a:p>
            <a:pPr eaLnBrk="1" hangingPunct="1">
              <a:lnSpc>
                <a:spcPct val="90000"/>
              </a:lnSpc>
            </a:pPr>
            <a:endParaRPr lang="he-IL" sz="2400" smtClean="0"/>
          </a:p>
        </p:txBody>
      </p:sp>
      <p:graphicFrame>
        <p:nvGraphicFramePr>
          <p:cNvPr id="349188" name="Object 4"/>
          <p:cNvGraphicFramePr>
            <a:graphicFrameLocks noChangeAspect="1"/>
          </p:cNvGraphicFramePr>
          <p:nvPr/>
        </p:nvGraphicFramePr>
        <p:xfrm>
          <a:off x="1619250" y="2492375"/>
          <a:ext cx="6408738" cy="723900"/>
        </p:xfrm>
        <a:graphic>
          <a:graphicData uri="http://schemas.openxmlformats.org/presentationml/2006/ole">
            <p:oleObj spid="_x0000_s63490" name="משוואה" r:id="rId3" imgW="4254480" imgH="609480" progId="Equation.3">
              <p:embed/>
            </p:oleObj>
          </a:graphicData>
        </a:graphic>
      </p:graphicFrame>
      <p:graphicFrame>
        <p:nvGraphicFramePr>
          <p:cNvPr id="349189" name="Object 5"/>
          <p:cNvGraphicFramePr>
            <a:graphicFrameLocks noChangeAspect="1"/>
          </p:cNvGraphicFramePr>
          <p:nvPr/>
        </p:nvGraphicFramePr>
        <p:xfrm>
          <a:off x="755650" y="5661025"/>
          <a:ext cx="1655763" cy="866775"/>
        </p:xfrm>
        <a:graphic>
          <a:graphicData uri="http://schemas.openxmlformats.org/presentationml/2006/ole">
            <p:oleObj spid="_x0000_s63491" name="משוואה" r:id="rId4" imgW="799920" imgH="419040" progId="Equation.3">
              <p:embed/>
            </p:oleObj>
          </a:graphicData>
        </a:graphic>
      </p:graphicFrame>
      <p:sp>
        <p:nvSpPr>
          <p:cNvPr id="349190"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fade">
                                      <p:cBhvr>
                                        <p:cTn id="7" dur="2000"/>
                                        <p:tgtEl>
                                          <p:spTgt spid="349187">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349188"/>
                                        </p:tgtEl>
                                        <p:attrNameLst>
                                          <p:attrName>style.visibility</p:attrName>
                                        </p:attrNameLst>
                                      </p:cBhvr>
                                      <p:to>
                                        <p:strVal val="visible"/>
                                      </p:to>
                                    </p:set>
                                    <p:anim calcmode="lin" valueType="num">
                                      <p:cBhvr>
                                        <p:cTn id="10" dur="1000" fill="hold"/>
                                        <p:tgtEl>
                                          <p:spTgt spid="349188"/>
                                        </p:tgtEl>
                                        <p:attrNameLst>
                                          <p:attrName>ppt_w</p:attrName>
                                        </p:attrNameLst>
                                      </p:cBhvr>
                                      <p:tavLst>
                                        <p:tav tm="0">
                                          <p:val>
                                            <p:strVal val="#ppt_w*0.70"/>
                                          </p:val>
                                        </p:tav>
                                        <p:tav tm="100000">
                                          <p:val>
                                            <p:strVal val="#ppt_w"/>
                                          </p:val>
                                        </p:tav>
                                      </p:tavLst>
                                    </p:anim>
                                    <p:anim calcmode="lin" valueType="num">
                                      <p:cBhvr>
                                        <p:cTn id="11" dur="1000" fill="hold"/>
                                        <p:tgtEl>
                                          <p:spTgt spid="349188"/>
                                        </p:tgtEl>
                                        <p:attrNameLst>
                                          <p:attrName>ppt_h</p:attrName>
                                        </p:attrNameLst>
                                      </p:cBhvr>
                                      <p:tavLst>
                                        <p:tav tm="0">
                                          <p:val>
                                            <p:strVal val="#ppt_h"/>
                                          </p:val>
                                        </p:tav>
                                        <p:tav tm="100000">
                                          <p:val>
                                            <p:strVal val="#ppt_h"/>
                                          </p:val>
                                        </p:tav>
                                      </p:tavLst>
                                    </p:anim>
                                    <p:animEffect transition="in" filter="fade">
                                      <p:cBhvr>
                                        <p:cTn id="12" dur="1000"/>
                                        <p:tgtEl>
                                          <p:spTgt spid="34918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49187">
                                            <p:txEl>
                                              <p:pRg st="3" end="3"/>
                                            </p:txEl>
                                          </p:spTgt>
                                        </p:tgtEl>
                                        <p:attrNameLst>
                                          <p:attrName>style.visibility</p:attrName>
                                        </p:attrNameLst>
                                      </p:cBhvr>
                                      <p:to>
                                        <p:strVal val="visible"/>
                                      </p:to>
                                    </p:set>
                                    <p:animEffect transition="in" filter="fade">
                                      <p:cBhvr>
                                        <p:cTn id="16" dur="2000"/>
                                        <p:tgtEl>
                                          <p:spTgt spid="3491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9187">
                                            <p:txEl>
                                              <p:pRg st="4" end="4"/>
                                            </p:txEl>
                                          </p:spTgt>
                                        </p:tgtEl>
                                        <p:attrNameLst>
                                          <p:attrName>style.visibility</p:attrName>
                                        </p:attrNameLst>
                                      </p:cBhvr>
                                      <p:to>
                                        <p:strVal val="visible"/>
                                      </p:to>
                                    </p:set>
                                    <p:animEffect transition="in" filter="fade">
                                      <p:cBhvr>
                                        <p:cTn id="21" dur="2000"/>
                                        <p:tgtEl>
                                          <p:spTgt spid="349187">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49189"/>
                                        </p:tgtEl>
                                        <p:attrNameLst>
                                          <p:attrName>style.visibility</p:attrName>
                                        </p:attrNameLst>
                                      </p:cBhvr>
                                      <p:to>
                                        <p:strVal val="visible"/>
                                      </p:to>
                                    </p:set>
                                    <p:anim calcmode="lin" valueType="num">
                                      <p:cBhvr>
                                        <p:cTn id="24" dur="1000" fill="hold"/>
                                        <p:tgtEl>
                                          <p:spTgt spid="349189"/>
                                        </p:tgtEl>
                                        <p:attrNameLst>
                                          <p:attrName>ppt_w</p:attrName>
                                        </p:attrNameLst>
                                      </p:cBhvr>
                                      <p:tavLst>
                                        <p:tav tm="0">
                                          <p:val>
                                            <p:strVal val="#ppt_w*0.70"/>
                                          </p:val>
                                        </p:tav>
                                        <p:tav tm="100000">
                                          <p:val>
                                            <p:strVal val="#ppt_w"/>
                                          </p:val>
                                        </p:tav>
                                      </p:tavLst>
                                    </p:anim>
                                    <p:anim calcmode="lin" valueType="num">
                                      <p:cBhvr>
                                        <p:cTn id="25" dur="1000" fill="hold"/>
                                        <p:tgtEl>
                                          <p:spTgt spid="349189"/>
                                        </p:tgtEl>
                                        <p:attrNameLst>
                                          <p:attrName>ppt_h</p:attrName>
                                        </p:attrNameLst>
                                      </p:cBhvr>
                                      <p:tavLst>
                                        <p:tav tm="0">
                                          <p:val>
                                            <p:strVal val="#ppt_h"/>
                                          </p:val>
                                        </p:tav>
                                        <p:tav tm="100000">
                                          <p:val>
                                            <p:strVal val="#ppt_h"/>
                                          </p:val>
                                        </p:tav>
                                      </p:tavLst>
                                    </p:anim>
                                    <p:animEffect transition="in" filter="fade">
                                      <p:cBhvr>
                                        <p:cTn id="26" dur="1000"/>
                                        <p:tgtEl>
                                          <p:spTgt spid="34918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49187">
                                            <p:txEl>
                                              <p:pRg st="5" end="5"/>
                                            </p:txEl>
                                          </p:spTgt>
                                        </p:tgtEl>
                                        <p:attrNameLst>
                                          <p:attrName>style.visibility</p:attrName>
                                        </p:attrNameLst>
                                      </p:cBhvr>
                                      <p:to>
                                        <p:strVal val="visible"/>
                                      </p:to>
                                    </p:set>
                                    <p:animEffect transition="in" filter="fade">
                                      <p:cBhvr>
                                        <p:cTn id="30" dur="2000"/>
                                        <p:tgtEl>
                                          <p:spTgt spid="349187">
                                            <p:txEl>
                                              <p:pRg st="5" end="5"/>
                                            </p:txEl>
                                          </p:spTgt>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49187">
                                            <p:txEl>
                                              <p:pRg st="6" end="6"/>
                                            </p:txEl>
                                          </p:spTgt>
                                        </p:tgtEl>
                                        <p:attrNameLst>
                                          <p:attrName>style.visibility</p:attrName>
                                        </p:attrNameLst>
                                      </p:cBhvr>
                                      <p:to>
                                        <p:strVal val="visible"/>
                                      </p:to>
                                    </p:set>
                                    <p:animEffect transition="in" filter="fade">
                                      <p:cBhvr>
                                        <p:cTn id="34" dur="2000"/>
                                        <p:tgtEl>
                                          <p:spTgt spid="349187">
                                            <p:txEl>
                                              <p:pRg st="6" end="6"/>
                                            </p:txEl>
                                          </p:spTgt>
                                        </p:tgtEl>
                                      </p:cBhvr>
                                    </p:animEffect>
                                  </p:childTnLst>
                                </p:cTn>
                              </p:par>
                            </p:childTnLst>
                          </p:cTn>
                        </p:par>
                        <p:par>
                          <p:cTn id="35" fill="hold">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349187">
                                            <p:txEl>
                                              <p:pRg st="7" end="7"/>
                                            </p:txEl>
                                          </p:spTgt>
                                        </p:tgtEl>
                                        <p:attrNameLst>
                                          <p:attrName>style.visibility</p:attrName>
                                        </p:attrNameLst>
                                      </p:cBhvr>
                                      <p:to>
                                        <p:strVal val="visible"/>
                                      </p:to>
                                    </p:set>
                                    <p:animEffect transition="in" filter="fade">
                                      <p:cBhvr>
                                        <p:cTn id="38" dur="2000"/>
                                        <p:tgtEl>
                                          <p:spTgt spid="349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903" name="Picture 7" descr="מד חום"/>
          <p:cNvPicPr>
            <a:picLocks noChangeAspect="1" noChangeArrowheads="1"/>
          </p:cNvPicPr>
          <p:nvPr/>
        </p:nvPicPr>
        <p:blipFill>
          <a:blip r:embed="rId3"/>
          <a:srcRect/>
          <a:stretch>
            <a:fillRect/>
          </a:stretch>
        </p:blipFill>
        <p:spPr bwMode="auto">
          <a:xfrm>
            <a:off x="0" y="4652963"/>
            <a:ext cx="1497013" cy="2205037"/>
          </a:xfrm>
          <a:prstGeom prst="rect">
            <a:avLst/>
          </a:prstGeom>
          <a:noFill/>
          <a:ln w="9525">
            <a:noFill/>
            <a:miter lim="800000"/>
            <a:headEnd/>
            <a:tailEnd/>
          </a:ln>
        </p:spPr>
      </p:pic>
      <p:sp>
        <p:nvSpPr>
          <p:cNvPr id="91139" name="Rectangle 2"/>
          <p:cNvSpPr>
            <a:spLocks noGrp="1" noChangeArrowheads="1"/>
          </p:cNvSpPr>
          <p:nvPr>
            <p:ph type="title"/>
          </p:nvPr>
        </p:nvSpPr>
        <p:spPr>
          <a:xfrm>
            <a:off x="762000" y="1152525"/>
            <a:ext cx="8181975" cy="608013"/>
          </a:xfrm>
        </p:spPr>
        <p:txBody>
          <a:bodyPr/>
          <a:lstStyle/>
          <a:p>
            <a:pPr algn="r" eaLnBrk="1" hangingPunct="1"/>
            <a:r>
              <a:rPr lang="he-IL" altLang="en-US" sz="3600" smtClean="0"/>
              <a:t>משתנים: רמות מדידה – משתנה אינטרוולי</a:t>
            </a:r>
            <a:endParaRPr lang="en-US" sz="3600" smtClean="0"/>
          </a:p>
        </p:txBody>
      </p:sp>
      <p:sp>
        <p:nvSpPr>
          <p:cNvPr id="80899" name="Rectangle 3"/>
          <p:cNvSpPr>
            <a:spLocks noGrp="1" noChangeArrowheads="1"/>
          </p:cNvSpPr>
          <p:nvPr>
            <p:ph type="body" idx="1"/>
          </p:nvPr>
        </p:nvSpPr>
        <p:spPr>
          <a:xfrm>
            <a:off x="1042988" y="2017713"/>
            <a:ext cx="7912100" cy="4114800"/>
          </a:xfrm>
        </p:spPr>
        <p:txBody>
          <a:bodyPr/>
          <a:lstStyle/>
          <a:p>
            <a:pPr algn="just" eaLnBrk="1" hangingPunct="1"/>
            <a:r>
              <a:rPr lang="he-IL" altLang="en-US" sz="2800" smtClean="0"/>
              <a:t>משתנה אינטרוולי (רווחי) תכונות:</a:t>
            </a:r>
          </a:p>
          <a:p>
            <a:pPr lvl="1" algn="just" eaLnBrk="1" hangingPunct="1"/>
            <a:r>
              <a:rPr lang="he-IL" sz="2400" b="1" smtClean="0"/>
              <a:t>ניתן להתייחס למרחקים בין הערכים (ניתן לדעת בכמה גדול או קטן).</a:t>
            </a:r>
          </a:p>
          <a:p>
            <a:pPr lvl="1" algn="just" eaLnBrk="1" hangingPunct="1"/>
            <a:r>
              <a:rPr lang="he-IL" sz="2400" smtClean="0"/>
              <a:t>ניתן לדרג את הערכים מקטן לגדול. </a:t>
            </a:r>
          </a:p>
          <a:p>
            <a:pPr lvl="1" algn="just" eaLnBrk="1" hangingPunct="1"/>
            <a:r>
              <a:rPr lang="he-IL" sz="2400" smtClean="0"/>
              <a:t>מי שקיבל ערך 1 לא יכול להיות גם 2.</a:t>
            </a:r>
          </a:p>
          <a:p>
            <a:pPr lvl="1" algn="just" eaLnBrk="1" hangingPunct="1"/>
            <a:r>
              <a:rPr lang="he-IL" sz="2400" i="1" smtClean="0">
                <a:solidFill>
                  <a:schemeClr val="hlink"/>
                </a:solidFill>
              </a:rPr>
              <a:t>אין 0 מוחלט – לכן לא ניתן לומר פי כמה גדול או קטן (או חלקי כמה).</a:t>
            </a:r>
          </a:p>
          <a:p>
            <a:pPr lvl="1" algn="just" eaLnBrk="1" hangingPunct="1"/>
            <a:endParaRPr lang="he-IL" sz="2400" i="1" smtClean="0">
              <a:solidFill>
                <a:schemeClr val="hlink"/>
              </a:solidFill>
            </a:endParaRPr>
          </a:p>
          <a:p>
            <a:pPr algn="just" eaLnBrk="1" hangingPunct="1"/>
            <a:r>
              <a:rPr lang="he-IL" sz="2000" smtClean="0">
                <a:solidFill>
                  <a:srgbClr val="008080"/>
                </a:solidFill>
              </a:rPr>
              <a:t>דוגמא: מנת משכל, מי שהוא 120 במנת המשכל הוא גבוה יותר ממי שקיבל 60 ב 60 נקודות. אולם הוא אינו פי שתיים במנת המשכל שלו. דוגמא נוספת טמפרטורה בצלזיוס ופרנהייט. מרבית המבחנים הכתובים.</a:t>
            </a:r>
            <a:endParaRPr lang="en-US" sz="2000" smtClean="0">
              <a:solidFill>
                <a:srgbClr val="008080"/>
              </a:solidFill>
            </a:endParaRPr>
          </a:p>
        </p:txBody>
      </p:sp>
      <p:sp>
        <p:nvSpPr>
          <p:cNvPr id="80900" name="AutoShape 4">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1000" fill="hold"/>
                                        <p:tgtEl>
                                          <p:spTgt spid="808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08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089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1000" fill="hold"/>
                                        <p:tgtEl>
                                          <p:spTgt spid="8089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089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0899">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1000" fill="hold"/>
                                        <p:tgtEl>
                                          <p:spTgt spid="8089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089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0899">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1000" fill="hold"/>
                                        <p:tgtEl>
                                          <p:spTgt spid="8089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8089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80899">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1000" fill="hold"/>
                                        <p:tgtEl>
                                          <p:spTgt spid="8089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8089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80899">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 calcmode="lin" valueType="num">
                                      <p:cBhvr>
                                        <p:cTn id="37" dur="1000" fill="hold"/>
                                        <p:tgtEl>
                                          <p:spTgt spid="80899">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80899">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80899">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0903"/>
                                        </p:tgtEl>
                                        <p:attrNameLst>
                                          <p:attrName>style.visibility</p:attrName>
                                        </p:attrNameLst>
                                      </p:cBhvr>
                                      <p:to>
                                        <p:strVal val="visible"/>
                                      </p:to>
                                    </p:set>
                                    <p:animEffect transition="in" filter="fade">
                                      <p:cBhvr>
                                        <p:cTn id="42"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algn="r" eaLnBrk="1" hangingPunct="1"/>
            <a:r>
              <a:rPr lang="he-IL" sz="3600" smtClean="0"/>
              <a:t>חוק המכפלה: מדגמים לא סדורים ללא החזרה</a:t>
            </a:r>
            <a:endParaRPr lang="en-US" sz="3600" smtClean="0"/>
          </a:p>
        </p:txBody>
      </p:sp>
      <p:sp>
        <p:nvSpPr>
          <p:cNvPr id="350211" name="Rectangle 3"/>
          <p:cNvSpPr>
            <a:spLocks noGrp="1" noChangeArrowheads="1"/>
          </p:cNvSpPr>
          <p:nvPr>
            <p:ph type="body" idx="1"/>
          </p:nvPr>
        </p:nvSpPr>
        <p:spPr>
          <a:xfrm>
            <a:off x="179388" y="2017713"/>
            <a:ext cx="8775700" cy="4651375"/>
          </a:xfrm>
        </p:spPr>
        <p:txBody>
          <a:bodyPr/>
          <a:lstStyle/>
          <a:p>
            <a:pPr eaLnBrk="1" hangingPunct="1">
              <a:lnSpc>
                <a:spcPct val="90000"/>
              </a:lnSpc>
            </a:pPr>
            <a:r>
              <a:rPr lang="he-IL" sz="2400" smtClean="0"/>
              <a:t>לא סדורים – לסדר אין חשיבות.</a:t>
            </a:r>
          </a:p>
          <a:p>
            <a:pPr eaLnBrk="1" hangingPunct="1">
              <a:lnSpc>
                <a:spcPct val="90000"/>
              </a:lnSpc>
            </a:pPr>
            <a:r>
              <a:rPr lang="he-IL" sz="2400" smtClean="0"/>
              <a:t>כאשר הסדר לא חשוב מספר האפשרויות מצטמצם</a:t>
            </a:r>
            <a:r>
              <a:rPr lang="en-US" sz="2400" smtClean="0"/>
              <a:t/>
            </a:r>
            <a:br>
              <a:rPr lang="en-US" sz="2400" smtClean="0"/>
            </a:br>
            <a:r>
              <a:rPr lang="he-IL" sz="2400" smtClean="0"/>
              <a:t>פי </a:t>
            </a:r>
            <a:r>
              <a:rPr lang="en-US" sz="2400" smtClean="0"/>
              <a:t>k!</a:t>
            </a:r>
            <a:r>
              <a:rPr lang="he-IL" sz="2400" smtClean="0"/>
              <a:t> ולכן נכפול את המכנה ב </a:t>
            </a:r>
            <a:r>
              <a:rPr lang="en-US" sz="2400" smtClean="0"/>
              <a:t>k!</a:t>
            </a:r>
            <a:r>
              <a:rPr lang="he-IL" sz="2400" smtClean="0"/>
              <a:t>.</a:t>
            </a:r>
          </a:p>
          <a:p>
            <a:pPr eaLnBrk="1" hangingPunct="1">
              <a:lnSpc>
                <a:spcPct val="90000"/>
              </a:lnSpc>
            </a:pPr>
            <a:r>
              <a:rPr lang="he-IL" sz="1800" smtClean="0"/>
              <a:t>מספר האפשרויות לסדר </a:t>
            </a:r>
            <a:r>
              <a:rPr lang="en-US" sz="1800" smtClean="0"/>
              <a:t>N</a:t>
            </a:r>
            <a:r>
              <a:rPr lang="he-IL" sz="1800" smtClean="0"/>
              <a:t> פריטים בשורה הוא </a:t>
            </a:r>
            <a:r>
              <a:rPr lang="en-US" sz="1800" smtClean="0"/>
              <a:t>N</a:t>
            </a:r>
            <a:r>
              <a:rPr lang="he-IL" sz="1800" smtClean="0"/>
              <a:t>!</a:t>
            </a:r>
          </a:p>
          <a:p>
            <a:pPr eaLnBrk="1" hangingPunct="1">
              <a:lnSpc>
                <a:spcPct val="90000"/>
              </a:lnSpc>
            </a:pPr>
            <a:endParaRPr lang="he-IL" sz="1800" smtClean="0"/>
          </a:p>
          <a:p>
            <a:pPr eaLnBrk="1" hangingPunct="1">
              <a:lnSpc>
                <a:spcPct val="90000"/>
              </a:lnSpc>
            </a:pPr>
            <a:r>
              <a:rPr lang="he-IL" sz="2400" smtClean="0"/>
              <a:t>בשק יש חמישה כדורים בצבעים שונים </a:t>
            </a:r>
            <a:r>
              <a:rPr lang="en-US" sz="2400" smtClean="0"/>
              <a:t>(n)</a:t>
            </a:r>
            <a:r>
              <a:rPr lang="he-IL" sz="2400" smtClean="0"/>
              <a:t>. מוציאים כדור אחד </a:t>
            </a:r>
            <a:r>
              <a:rPr lang="he-IL" sz="2400" b="1" smtClean="0"/>
              <a:t>ולא מחזירים</a:t>
            </a:r>
            <a:r>
              <a:rPr lang="he-IL" sz="2400" smtClean="0"/>
              <a:t>. חוזרים על התהליך 3 פעמים </a:t>
            </a:r>
            <a:r>
              <a:rPr lang="en-US" sz="2400" smtClean="0"/>
              <a:t>(k)</a:t>
            </a:r>
            <a:r>
              <a:rPr lang="he-IL" sz="2400" smtClean="0"/>
              <a:t>. מתקבלים שלושה צבעים </a:t>
            </a:r>
            <a:r>
              <a:rPr lang="he-IL" sz="2400" b="1" smtClean="0"/>
              <a:t>(לא חשוב סדר הופעתם)</a:t>
            </a:r>
            <a:r>
              <a:rPr lang="he-IL" sz="2400" smtClean="0"/>
              <a:t>. </a:t>
            </a:r>
          </a:p>
          <a:p>
            <a:pPr lvl="1" eaLnBrk="1" hangingPunct="1">
              <a:lnSpc>
                <a:spcPct val="95000"/>
              </a:lnSpc>
            </a:pPr>
            <a:r>
              <a:rPr lang="he-IL" sz="2000" smtClean="0"/>
              <a:t>כמה שלשות של צבעים שונים ייתכנו?</a:t>
            </a:r>
          </a:p>
          <a:p>
            <a:pPr lvl="1" eaLnBrk="1" hangingPunct="1">
              <a:lnSpc>
                <a:spcPct val="95000"/>
              </a:lnSpc>
            </a:pPr>
            <a:r>
              <a:rPr lang="he-IL" sz="2000" smtClean="0"/>
              <a:t>מה ההסתברות להוציא שלשה עם הצבעים </a:t>
            </a:r>
            <a:r>
              <a:rPr lang="en-US" sz="2000" smtClean="0"/>
              <a:t>X</a:t>
            </a:r>
            <a:r>
              <a:rPr lang="he-IL" sz="2000" smtClean="0"/>
              <a:t> </a:t>
            </a:r>
            <a:r>
              <a:rPr lang="en-US" sz="2000" smtClean="0"/>
              <a:t>Y</a:t>
            </a:r>
            <a:r>
              <a:rPr lang="he-IL" sz="2000" smtClean="0"/>
              <a:t> ו –</a:t>
            </a:r>
            <a:r>
              <a:rPr lang="en-US" sz="2000" smtClean="0"/>
              <a:t>Z</a:t>
            </a:r>
            <a:r>
              <a:rPr lang="he-IL" sz="2000" smtClean="0"/>
              <a:t>?  </a:t>
            </a:r>
            <a:r>
              <a:rPr lang="en-US" sz="2000" smtClean="0"/>
              <a:t>1/10</a:t>
            </a:r>
            <a:r>
              <a:rPr lang="he-IL" sz="2000" smtClean="0"/>
              <a:t>. </a:t>
            </a:r>
            <a:endParaRPr lang="en-US" sz="2000" smtClean="0"/>
          </a:p>
          <a:p>
            <a:pPr eaLnBrk="1" hangingPunct="1">
              <a:lnSpc>
                <a:spcPct val="90000"/>
              </a:lnSpc>
            </a:pPr>
            <a:endParaRPr lang="he-IL" sz="2000" smtClean="0"/>
          </a:p>
        </p:txBody>
      </p:sp>
      <p:graphicFrame>
        <p:nvGraphicFramePr>
          <p:cNvPr id="350212" name="Object 4"/>
          <p:cNvGraphicFramePr>
            <a:graphicFrameLocks noChangeAspect="1"/>
          </p:cNvGraphicFramePr>
          <p:nvPr/>
        </p:nvGraphicFramePr>
        <p:xfrm>
          <a:off x="1116013" y="1989138"/>
          <a:ext cx="2024062" cy="866775"/>
        </p:xfrm>
        <a:graphic>
          <a:graphicData uri="http://schemas.openxmlformats.org/presentationml/2006/ole">
            <p:oleObj spid="_x0000_s64514" name="משוואה" r:id="rId3" imgW="977760" imgH="419040" progId="Equation.3">
              <p:embed/>
            </p:oleObj>
          </a:graphicData>
        </a:graphic>
      </p:graphicFrame>
      <p:graphicFrame>
        <p:nvGraphicFramePr>
          <p:cNvPr id="350213" name="Object 5"/>
          <p:cNvGraphicFramePr>
            <a:graphicFrameLocks noChangeAspect="1"/>
          </p:cNvGraphicFramePr>
          <p:nvPr/>
        </p:nvGraphicFramePr>
        <p:xfrm>
          <a:off x="984250" y="4581525"/>
          <a:ext cx="3719513" cy="592138"/>
        </p:xfrm>
        <a:graphic>
          <a:graphicData uri="http://schemas.openxmlformats.org/presentationml/2006/ole">
            <p:oleObj spid="_x0000_s64515" name="משוואה" r:id="rId4" imgW="1981080" imgH="393480" progId="Equation.3">
              <p:embed/>
            </p:oleObj>
          </a:graphicData>
        </a:graphic>
      </p:graphicFrame>
      <p:sp>
        <p:nvSpPr>
          <p:cNvPr id="350214"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50215" name="Object 7"/>
          <p:cNvGraphicFramePr>
            <a:graphicFrameLocks noChangeAspect="1"/>
          </p:cNvGraphicFramePr>
          <p:nvPr/>
        </p:nvGraphicFramePr>
        <p:xfrm>
          <a:off x="1042988" y="5445125"/>
          <a:ext cx="1133475" cy="595313"/>
        </p:xfrm>
        <a:graphic>
          <a:graphicData uri="http://schemas.openxmlformats.org/presentationml/2006/ole">
            <p:oleObj spid="_x0000_s64516" name="משוואה" r:id="rId6" imgW="7491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p:cTn id="7" dur="1000" fill="hold"/>
                                        <p:tgtEl>
                                          <p:spTgt spid="350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0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021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p:cTn id="13" dur="1000" fill="hold"/>
                                        <p:tgtEl>
                                          <p:spTgt spid="35021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5021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5021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50211">
                                            <p:txEl>
                                              <p:pRg st="2" end="2"/>
                                            </p:txEl>
                                          </p:spTgt>
                                        </p:tgtEl>
                                        <p:attrNameLst>
                                          <p:attrName>style.visibility</p:attrName>
                                        </p:attrNameLst>
                                      </p:cBhvr>
                                      <p:to>
                                        <p:strVal val="visible"/>
                                      </p:to>
                                    </p:set>
                                    <p:anim calcmode="lin" valueType="num">
                                      <p:cBhvr>
                                        <p:cTn id="19" dur="1000" fill="hold"/>
                                        <p:tgtEl>
                                          <p:spTgt spid="35021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5021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50211">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50212"/>
                                        </p:tgtEl>
                                        <p:attrNameLst>
                                          <p:attrName>style.visibility</p:attrName>
                                        </p:attrNameLst>
                                      </p:cBhvr>
                                      <p:to>
                                        <p:strVal val="visible"/>
                                      </p:to>
                                    </p:set>
                                    <p:anim calcmode="lin" valueType="num">
                                      <p:cBhvr>
                                        <p:cTn id="24" dur="1000" fill="hold"/>
                                        <p:tgtEl>
                                          <p:spTgt spid="350212"/>
                                        </p:tgtEl>
                                        <p:attrNameLst>
                                          <p:attrName>ppt_w</p:attrName>
                                        </p:attrNameLst>
                                      </p:cBhvr>
                                      <p:tavLst>
                                        <p:tav tm="0">
                                          <p:val>
                                            <p:strVal val="#ppt_w*0.70"/>
                                          </p:val>
                                        </p:tav>
                                        <p:tav tm="100000">
                                          <p:val>
                                            <p:strVal val="#ppt_w"/>
                                          </p:val>
                                        </p:tav>
                                      </p:tavLst>
                                    </p:anim>
                                    <p:anim calcmode="lin" valueType="num">
                                      <p:cBhvr>
                                        <p:cTn id="25" dur="1000" fill="hold"/>
                                        <p:tgtEl>
                                          <p:spTgt spid="350212"/>
                                        </p:tgtEl>
                                        <p:attrNameLst>
                                          <p:attrName>ppt_h</p:attrName>
                                        </p:attrNameLst>
                                      </p:cBhvr>
                                      <p:tavLst>
                                        <p:tav tm="0">
                                          <p:val>
                                            <p:strVal val="#ppt_h"/>
                                          </p:val>
                                        </p:tav>
                                        <p:tav tm="100000">
                                          <p:val>
                                            <p:strVal val="#ppt_h"/>
                                          </p:val>
                                        </p:tav>
                                      </p:tavLst>
                                    </p:anim>
                                    <p:animEffect transition="in" filter="fade">
                                      <p:cBhvr>
                                        <p:cTn id="26" dur="1000"/>
                                        <p:tgtEl>
                                          <p:spTgt spid="3502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50211">
                                            <p:txEl>
                                              <p:pRg st="4" end="4"/>
                                            </p:txEl>
                                          </p:spTgt>
                                        </p:tgtEl>
                                        <p:attrNameLst>
                                          <p:attrName>style.visibility</p:attrName>
                                        </p:attrNameLst>
                                      </p:cBhvr>
                                      <p:to>
                                        <p:strVal val="visible"/>
                                      </p:to>
                                    </p:set>
                                    <p:anim calcmode="lin" valueType="num">
                                      <p:cBhvr>
                                        <p:cTn id="31" dur="1000" fill="hold"/>
                                        <p:tgtEl>
                                          <p:spTgt spid="35021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5021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50211">
                                            <p:txEl>
                                              <p:pRg st="4" end="4"/>
                                            </p:txEl>
                                          </p:spTgt>
                                        </p:tgtEl>
                                      </p:cBhvr>
                                    </p:animEffect>
                                  </p:childTnLst>
                                </p:cTn>
                              </p:par>
                            </p:childTnLst>
                          </p:cTn>
                        </p:par>
                        <p:par>
                          <p:cTn id="34" fill="hold">
                            <p:stCondLst>
                              <p:cond delay="1000"/>
                            </p:stCondLst>
                            <p:childTnLst>
                              <p:par>
                                <p:cTn id="35" presetID="55" presetClass="entr" presetSubtype="0" fill="hold" grpId="0" nodeType="afterEffect">
                                  <p:stCondLst>
                                    <p:cond delay="0"/>
                                  </p:stCondLst>
                                  <p:childTnLst>
                                    <p:set>
                                      <p:cBhvr>
                                        <p:cTn id="36" dur="1" fill="hold">
                                          <p:stCondLst>
                                            <p:cond delay="0"/>
                                          </p:stCondLst>
                                        </p:cTn>
                                        <p:tgtEl>
                                          <p:spTgt spid="350211">
                                            <p:txEl>
                                              <p:pRg st="5" end="5"/>
                                            </p:txEl>
                                          </p:spTgt>
                                        </p:tgtEl>
                                        <p:attrNameLst>
                                          <p:attrName>style.visibility</p:attrName>
                                        </p:attrNameLst>
                                      </p:cBhvr>
                                      <p:to>
                                        <p:strVal val="visible"/>
                                      </p:to>
                                    </p:set>
                                    <p:anim calcmode="lin" valueType="num">
                                      <p:cBhvr>
                                        <p:cTn id="37" dur="1000" fill="hold"/>
                                        <p:tgtEl>
                                          <p:spTgt spid="350211">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50211">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50211">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50213"/>
                                        </p:tgtEl>
                                        <p:attrNameLst>
                                          <p:attrName>style.visibility</p:attrName>
                                        </p:attrNameLst>
                                      </p:cBhvr>
                                      <p:to>
                                        <p:strVal val="visible"/>
                                      </p:to>
                                    </p:set>
                                    <p:anim calcmode="lin" valueType="num">
                                      <p:cBhvr>
                                        <p:cTn id="42" dur="1000" fill="hold"/>
                                        <p:tgtEl>
                                          <p:spTgt spid="350213"/>
                                        </p:tgtEl>
                                        <p:attrNameLst>
                                          <p:attrName>ppt_w</p:attrName>
                                        </p:attrNameLst>
                                      </p:cBhvr>
                                      <p:tavLst>
                                        <p:tav tm="0">
                                          <p:val>
                                            <p:strVal val="#ppt_w*0.70"/>
                                          </p:val>
                                        </p:tav>
                                        <p:tav tm="100000">
                                          <p:val>
                                            <p:strVal val="#ppt_w"/>
                                          </p:val>
                                        </p:tav>
                                      </p:tavLst>
                                    </p:anim>
                                    <p:anim calcmode="lin" valueType="num">
                                      <p:cBhvr>
                                        <p:cTn id="43" dur="1000" fill="hold"/>
                                        <p:tgtEl>
                                          <p:spTgt spid="350213"/>
                                        </p:tgtEl>
                                        <p:attrNameLst>
                                          <p:attrName>ppt_h</p:attrName>
                                        </p:attrNameLst>
                                      </p:cBhvr>
                                      <p:tavLst>
                                        <p:tav tm="0">
                                          <p:val>
                                            <p:strVal val="#ppt_h"/>
                                          </p:val>
                                        </p:tav>
                                        <p:tav tm="100000">
                                          <p:val>
                                            <p:strVal val="#ppt_h"/>
                                          </p:val>
                                        </p:tav>
                                      </p:tavLst>
                                    </p:anim>
                                    <p:animEffect transition="in" filter="fade">
                                      <p:cBhvr>
                                        <p:cTn id="44" dur="1000"/>
                                        <p:tgtEl>
                                          <p:spTgt spid="350213"/>
                                        </p:tgtEl>
                                      </p:cBhvr>
                                    </p:animEffect>
                                  </p:childTnLst>
                                </p:cTn>
                              </p:par>
                            </p:childTnLst>
                          </p:cTn>
                        </p:par>
                        <p:par>
                          <p:cTn id="45" fill="hold">
                            <p:stCondLst>
                              <p:cond delay="2000"/>
                            </p:stCondLst>
                            <p:childTnLst>
                              <p:par>
                                <p:cTn id="46" presetID="55" presetClass="entr" presetSubtype="0" fill="hold" grpId="0" nodeType="afterEffect">
                                  <p:stCondLst>
                                    <p:cond delay="0"/>
                                  </p:stCondLst>
                                  <p:childTnLst>
                                    <p:set>
                                      <p:cBhvr>
                                        <p:cTn id="47" dur="1" fill="hold">
                                          <p:stCondLst>
                                            <p:cond delay="0"/>
                                          </p:stCondLst>
                                        </p:cTn>
                                        <p:tgtEl>
                                          <p:spTgt spid="350211">
                                            <p:txEl>
                                              <p:pRg st="6" end="6"/>
                                            </p:txEl>
                                          </p:spTgt>
                                        </p:tgtEl>
                                        <p:attrNameLst>
                                          <p:attrName>style.visibility</p:attrName>
                                        </p:attrNameLst>
                                      </p:cBhvr>
                                      <p:to>
                                        <p:strVal val="visible"/>
                                      </p:to>
                                    </p:set>
                                    <p:anim calcmode="lin" valueType="num">
                                      <p:cBhvr>
                                        <p:cTn id="48" dur="1000" fill="hold"/>
                                        <p:tgtEl>
                                          <p:spTgt spid="350211">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50211">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50211">
                                            <p:txEl>
                                              <p:pRg st="6" end="6"/>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350215"/>
                                        </p:tgtEl>
                                        <p:attrNameLst>
                                          <p:attrName>style.visibility</p:attrName>
                                        </p:attrNameLst>
                                      </p:cBhvr>
                                      <p:to>
                                        <p:strVal val="visible"/>
                                      </p:to>
                                    </p:set>
                                    <p:anim calcmode="lin" valueType="num">
                                      <p:cBhvr>
                                        <p:cTn id="53" dur="1000" fill="hold"/>
                                        <p:tgtEl>
                                          <p:spTgt spid="350215"/>
                                        </p:tgtEl>
                                        <p:attrNameLst>
                                          <p:attrName>ppt_w</p:attrName>
                                        </p:attrNameLst>
                                      </p:cBhvr>
                                      <p:tavLst>
                                        <p:tav tm="0">
                                          <p:val>
                                            <p:strVal val="#ppt_w*0.70"/>
                                          </p:val>
                                        </p:tav>
                                        <p:tav tm="100000">
                                          <p:val>
                                            <p:strVal val="#ppt_w"/>
                                          </p:val>
                                        </p:tav>
                                      </p:tavLst>
                                    </p:anim>
                                    <p:anim calcmode="lin" valueType="num">
                                      <p:cBhvr>
                                        <p:cTn id="54" dur="1000" fill="hold"/>
                                        <p:tgtEl>
                                          <p:spTgt spid="350215"/>
                                        </p:tgtEl>
                                        <p:attrNameLst>
                                          <p:attrName>ppt_h</p:attrName>
                                        </p:attrNameLst>
                                      </p:cBhvr>
                                      <p:tavLst>
                                        <p:tav tm="0">
                                          <p:val>
                                            <p:strVal val="#ppt_h"/>
                                          </p:val>
                                        </p:tav>
                                        <p:tav tm="100000">
                                          <p:val>
                                            <p:strVal val="#ppt_h"/>
                                          </p:val>
                                        </p:tav>
                                      </p:tavLst>
                                    </p:anim>
                                    <p:animEffect transition="in" filter="fade">
                                      <p:cBhvr>
                                        <p:cTn id="55" dur="1000"/>
                                        <p:tgtEl>
                                          <p:spTgt spid="350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Rectangle 2"/>
          <p:cNvSpPr>
            <a:spLocks noGrp="1" noChangeArrowheads="1"/>
          </p:cNvSpPr>
          <p:nvPr>
            <p:ph type="title"/>
          </p:nvPr>
        </p:nvSpPr>
        <p:spPr/>
        <p:txBody>
          <a:bodyPr/>
          <a:lstStyle/>
          <a:p>
            <a:pPr algn="r" eaLnBrk="1" hangingPunct="1"/>
            <a:r>
              <a:rPr lang="he-IL" sz="4000" smtClean="0">
                <a:solidFill>
                  <a:schemeClr val="hlink"/>
                </a:solidFill>
              </a:rPr>
              <a:t>תרגיל קומבינטוריקה</a:t>
            </a:r>
            <a:endParaRPr lang="en-US" sz="4000" smtClean="0">
              <a:solidFill>
                <a:schemeClr val="hlink"/>
              </a:solidFill>
            </a:endParaRPr>
          </a:p>
        </p:txBody>
      </p:sp>
      <p:sp>
        <p:nvSpPr>
          <p:cNvPr id="351235" name="Rectangle 3"/>
          <p:cNvSpPr>
            <a:spLocks noGrp="1" noChangeArrowheads="1"/>
          </p:cNvSpPr>
          <p:nvPr>
            <p:ph type="body" idx="1"/>
          </p:nvPr>
        </p:nvSpPr>
        <p:spPr>
          <a:xfrm>
            <a:off x="179388" y="2017713"/>
            <a:ext cx="8775700" cy="4435475"/>
          </a:xfrm>
        </p:spPr>
        <p:txBody>
          <a:bodyPr/>
          <a:lstStyle/>
          <a:p>
            <a:pPr eaLnBrk="1" hangingPunct="1"/>
            <a:r>
              <a:rPr lang="he-IL" sz="2400" smtClean="0"/>
              <a:t>בבנין מסוים 10 דיירים. נבחר ועד של 3 אנשים </a:t>
            </a:r>
            <a:r>
              <a:rPr lang="he-IL" sz="2400" b="1" smtClean="0"/>
              <a:t>ללא חשיבות לסדר הבחירה</a:t>
            </a:r>
            <a:r>
              <a:rPr lang="he-IL" sz="2400" smtClean="0"/>
              <a:t>. </a:t>
            </a:r>
          </a:p>
          <a:p>
            <a:pPr lvl="1" eaLnBrk="1" hangingPunct="1"/>
            <a:r>
              <a:rPr lang="he-IL" sz="2000" smtClean="0"/>
              <a:t>כמה ועדים שונים ניתן לבחור?</a:t>
            </a:r>
          </a:p>
          <a:p>
            <a:pPr lvl="1" eaLnBrk="1" hangingPunct="1"/>
            <a:endParaRPr lang="he-IL" sz="2000" smtClean="0"/>
          </a:p>
          <a:p>
            <a:pPr lvl="1" eaLnBrk="1" hangingPunct="1"/>
            <a:endParaRPr lang="he-IL" sz="2000" smtClean="0"/>
          </a:p>
          <a:p>
            <a:pPr lvl="1" eaLnBrk="1" hangingPunct="1"/>
            <a:endParaRPr lang="he-IL" sz="2000" b="1" smtClean="0"/>
          </a:p>
          <a:p>
            <a:pPr lvl="1" eaLnBrk="1" hangingPunct="1"/>
            <a:endParaRPr lang="he-IL" sz="2000" b="1" smtClean="0"/>
          </a:p>
          <a:p>
            <a:pPr lvl="1" eaLnBrk="1" hangingPunct="1"/>
            <a:r>
              <a:rPr lang="he-IL" sz="2000" b="1" smtClean="0"/>
              <a:t>בהנחה שיש חשיבות לסדר</a:t>
            </a:r>
            <a:r>
              <a:rPr lang="he-IL" sz="2000" smtClean="0"/>
              <a:t>, הראשון הוא ראש הועד, השני הוא הסגן והשלישי הוא הגזבר, כמה ועדים שונים ניתן לבחור.</a:t>
            </a:r>
          </a:p>
          <a:p>
            <a:pPr lvl="1" eaLnBrk="1" hangingPunct="1"/>
            <a:endParaRPr lang="he-IL" sz="2000" smtClean="0"/>
          </a:p>
          <a:p>
            <a:pPr lvl="1" eaLnBrk="1" hangingPunct="1">
              <a:buFont typeface="Wingdings" pitchFamily="2" charset="2"/>
              <a:buNone/>
            </a:pPr>
            <a:r>
              <a:rPr lang="he-IL" sz="2000" smtClean="0"/>
              <a:t> </a:t>
            </a:r>
          </a:p>
        </p:txBody>
      </p:sp>
      <p:graphicFrame>
        <p:nvGraphicFramePr>
          <p:cNvPr id="351236" name="Object 4"/>
          <p:cNvGraphicFramePr>
            <a:graphicFrameLocks noChangeAspect="1"/>
          </p:cNvGraphicFramePr>
          <p:nvPr/>
        </p:nvGraphicFramePr>
        <p:xfrm>
          <a:off x="1042988" y="3429000"/>
          <a:ext cx="7566025" cy="592138"/>
        </p:xfrm>
        <a:graphic>
          <a:graphicData uri="http://schemas.openxmlformats.org/presentationml/2006/ole">
            <p:oleObj spid="_x0000_s65538" name="משוואה" r:id="rId3" imgW="4394160" imgH="393480" progId="Equation.3">
              <p:embed/>
            </p:oleObj>
          </a:graphicData>
        </a:graphic>
      </p:graphicFrame>
      <p:graphicFrame>
        <p:nvGraphicFramePr>
          <p:cNvPr id="351237" name="Object 5"/>
          <p:cNvGraphicFramePr>
            <a:graphicFrameLocks noChangeAspect="1"/>
          </p:cNvGraphicFramePr>
          <p:nvPr/>
        </p:nvGraphicFramePr>
        <p:xfrm>
          <a:off x="2339975" y="5300663"/>
          <a:ext cx="6100763" cy="592137"/>
        </p:xfrm>
        <a:graphic>
          <a:graphicData uri="http://schemas.openxmlformats.org/presentationml/2006/ole">
            <p:oleObj spid="_x0000_s65539" name="משוואה" r:id="rId4" imgW="3543120" imgH="393480" progId="Equation.3">
              <p:embed/>
            </p:oleObj>
          </a:graphicData>
        </a:graphic>
      </p:graphicFrame>
      <p:graphicFrame>
        <p:nvGraphicFramePr>
          <p:cNvPr id="351238" name="Object 6"/>
          <p:cNvGraphicFramePr>
            <a:graphicFrameLocks noChangeAspect="1"/>
          </p:cNvGraphicFramePr>
          <p:nvPr/>
        </p:nvGraphicFramePr>
        <p:xfrm>
          <a:off x="1258888" y="6092825"/>
          <a:ext cx="7346950" cy="317500"/>
        </p:xfrm>
        <a:graphic>
          <a:graphicData uri="http://schemas.openxmlformats.org/presentationml/2006/ole">
            <p:oleObj spid="_x0000_s65540" name="משוואה" r:id="rId5" imgW="4876560" imgH="266400" progId="Equation.3">
              <p:embed/>
            </p:oleObj>
          </a:graphicData>
        </a:graphic>
      </p:graphicFrame>
      <p:graphicFrame>
        <p:nvGraphicFramePr>
          <p:cNvPr id="351239" name="Object 7"/>
          <p:cNvGraphicFramePr>
            <a:graphicFrameLocks noChangeAspect="1"/>
          </p:cNvGraphicFramePr>
          <p:nvPr/>
        </p:nvGraphicFramePr>
        <p:xfrm>
          <a:off x="468313" y="5084763"/>
          <a:ext cx="1655762" cy="866775"/>
        </p:xfrm>
        <a:graphic>
          <a:graphicData uri="http://schemas.openxmlformats.org/presentationml/2006/ole">
            <p:oleObj spid="_x0000_s65541" name="משוואה" r:id="rId6" imgW="799920" imgH="419040" progId="Equation.3">
              <p:embed/>
            </p:oleObj>
          </a:graphicData>
        </a:graphic>
      </p:graphicFrame>
      <p:graphicFrame>
        <p:nvGraphicFramePr>
          <p:cNvPr id="351240" name="Object 8"/>
          <p:cNvGraphicFramePr>
            <a:graphicFrameLocks noChangeAspect="1"/>
          </p:cNvGraphicFramePr>
          <p:nvPr/>
        </p:nvGraphicFramePr>
        <p:xfrm>
          <a:off x="468313" y="2492375"/>
          <a:ext cx="2024062" cy="866775"/>
        </p:xfrm>
        <a:graphic>
          <a:graphicData uri="http://schemas.openxmlformats.org/presentationml/2006/ole">
            <p:oleObj spid="_x0000_s65542" name="משוואה" r:id="rId7" imgW="97776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2000"/>
                                        <p:tgtEl>
                                          <p:spTgt spid="35123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animEffect transition="in" filter="fade">
                                      <p:cBhvr>
                                        <p:cTn id="11" dur="2000"/>
                                        <p:tgtEl>
                                          <p:spTgt spid="351235">
                                            <p:txEl>
                                              <p:pRg st="1" end="1"/>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351240"/>
                                        </p:tgtEl>
                                        <p:attrNameLst>
                                          <p:attrName>style.visibility</p:attrName>
                                        </p:attrNameLst>
                                      </p:cBhvr>
                                      <p:to>
                                        <p:strVal val="visible"/>
                                      </p:to>
                                    </p:set>
                                    <p:anim calcmode="lin" valueType="num">
                                      <p:cBhvr>
                                        <p:cTn id="14" dur="1000" fill="hold"/>
                                        <p:tgtEl>
                                          <p:spTgt spid="351240"/>
                                        </p:tgtEl>
                                        <p:attrNameLst>
                                          <p:attrName>ppt_w</p:attrName>
                                        </p:attrNameLst>
                                      </p:cBhvr>
                                      <p:tavLst>
                                        <p:tav tm="0">
                                          <p:val>
                                            <p:strVal val="#ppt_w*0.70"/>
                                          </p:val>
                                        </p:tav>
                                        <p:tav tm="100000">
                                          <p:val>
                                            <p:strVal val="#ppt_w"/>
                                          </p:val>
                                        </p:tav>
                                      </p:tavLst>
                                    </p:anim>
                                    <p:anim calcmode="lin" valueType="num">
                                      <p:cBhvr>
                                        <p:cTn id="15" dur="1000" fill="hold"/>
                                        <p:tgtEl>
                                          <p:spTgt spid="351240"/>
                                        </p:tgtEl>
                                        <p:attrNameLst>
                                          <p:attrName>ppt_h</p:attrName>
                                        </p:attrNameLst>
                                      </p:cBhvr>
                                      <p:tavLst>
                                        <p:tav tm="0">
                                          <p:val>
                                            <p:strVal val="#ppt_h"/>
                                          </p:val>
                                        </p:tav>
                                        <p:tav tm="100000">
                                          <p:val>
                                            <p:strVal val="#ppt_h"/>
                                          </p:val>
                                        </p:tav>
                                      </p:tavLst>
                                    </p:anim>
                                    <p:animEffect transition="in" filter="fade">
                                      <p:cBhvr>
                                        <p:cTn id="16" dur="1000"/>
                                        <p:tgtEl>
                                          <p:spTgt spid="35124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51236"/>
                                        </p:tgtEl>
                                        <p:attrNameLst>
                                          <p:attrName>style.visibility</p:attrName>
                                        </p:attrNameLst>
                                      </p:cBhvr>
                                      <p:to>
                                        <p:strVal val="visible"/>
                                      </p:to>
                                    </p:set>
                                    <p:anim calcmode="lin" valueType="num">
                                      <p:cBhvr>
                                        <p:cTn id="21" dur="1000" fill="hold"/>
                                        <p:tgtEl>
                                          <p:spTgt spid="351236"/>
                                        </p:tgtEl>
                                        <p:attrNameLst>
                                          <p:attrName>ppt_x</p:attrName>
                                        </p:attrNameLst>
                                      </p:cBhvr>
                                      <p:tavLst>
                                        <p:tav tm="0">
                                          <p:val>
                                            <p:strVal val="#ppt_x-.2"/>
                                          </p:val>
                                        </p:tav>
                                        <p:tav tm="100000">
                                          <p:val>
                                            <p:strVal val="#ppt_x"/>
                                          </p:val>
                                        </p:tav>
                                      </p:tavLst>
                                    </p:anim>
                                    <p:anim calcmode="lin" valueType="num">
                                      <p:cBhvr>
                                        <p:cTn id="22" dur="1000" fill="hold"/>
                                        <p:tgtEl>
                                          <p:spTgt spid="3512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5123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51235">
                                            <p:txEl>
                                              <p:pRg st="6" end="6"/>
                                            </p:txEl>
                                          </p:spTgt>
                                        </p:tgtEl>
                                        <p:attrNameLst>
                                          <p:attrName>style.visibility</p:attrName>
                                        </p:attrNameLst>
                                      </p:cBhvr>
                                      <p:to>
                                        <p:strVal val="visible"/>
                                      </p:to>
                                    </p:set>
                                    <p:animEffect transition="in" filter="fade">
                                      <p:cBhvr>
                                        <p:cTn id="27" dur="2000"/>
                                        <p:tgtEl>
                                          <p:spTgt spid="351235">
                                            <p:txEl>
                                              <p:pRg st="6" end="6"/>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351239"/>
                                        </p:tgtEl>
                                        <p:attrNameLst>
                                          <p:attrName>style.visibility</p:attrName>
                                        </p:attrNameLst>
                                      </p:cBhvr>
                                      <p:to>
                                        <p:strVal val="visible"/>
                                      </p:to>
                                    </p:set>
                                    <p:anim calcmode="lin" valueType="num">
                                      <p:cBhvr>
                                        <p:cTn id="30" dur="1000" fill="hold"/>
                                        <p:tgtEl>
                                          <p:spTgt spid="351239"/>
                                        </p:tgtEl>
                                        <p:attrNameLst>
                                          <p:attrName>ppt_w</p:attrName>
                                        </p:attrNameLst>
                                      </p:cBhvr>
                                      <p:tavLst>
                                        <p:tav tm="0">
                                          <p:val>
                                            <p:strVal val="#ppt_w*0.70"/>
                                          </p:val>
                                        </p:tav>
                                        <p:tav tm="100000">
                                          <p:val>
                                            <p:strVal val="#ppt_w"/>
                                          </p:val>
                                        </p:tav>
                                      </p:tavLst>
                                    </p:anim>
                                    <p:anim calcmode="lin" valueType="num">
                                      <p:cBhvr>
                                        <p:cTn id="31" dur="1000" fill="hold"/>
                                        <p:tgtEl>
                                          <p:spTgt spid="351239"/>
                                        </p:tgtEl>
                                        <p:attrNameLst>
                                          <p:attrName>ppt_h</p:attrName>
                                        </p:attrNameLst>
                                      </p:cBhvr>
                                      <p:tavLst>
                                        <p:tav tm="0">
                                          <p:val>
                                            <p:strVal val="#ppt_h"/>
                                          </p:val>
                                        </p:tav>
                                        <p:tav tm="100000">
                                          <p:val>
                                            <p:strVal val="#ppt_h"/>
                                          </p:val>
                                        </p:tav>
                                      </p:tavLst>
                                    </p:anim>
                                    <p:animEffect transition="in" filter="fade">
                                      <p:cBhvr>
                                        <p:cTn id="32" dur="1000"/>
                                        <p:tgtEl>
                                          <p:spTgt spid="351239"/>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351238"/>
                                        </p:tgtEl>
                                        <p:attrNameLst>
                                          <p:attrName>style.visibility</p:attrName>
                                        </p:attrNameLst>
                                      </p:cBhvr>
                                      <p:to>
                                        <p:strVal val="visible"/>
                                      </p:to>
                                    </p:set>
                                    <p:anim calcmode="lin" valueType="num">
                                      <p:cBhvr>
                                        <p:cTn id="37" dur="1000" fill="hold"/>
                                        <p:tgtEl>
                                          <p:spTgt spid="351238"/>
                                        </p:tgtEl>
                                        <p:attrNameLst>
                                          <p:attrName>ppt_x</p:attrName>
                                        </p:attrNameLst>
                                      </p:cBhvr>
                                      <p:tavLst>
                                        <p:tav tm="0">
                                          <p:val>
                                            <p:strVal val="#ppt_x-.2"/>
                                          </p:val>
                                        </p:tav>
                                        <p:tav tm="100000">
                                          <p:val>
                                            <p:strVal val="#ppt_x"/>
                                          </p:val>
                                        </p:tav>
                                      </p:tavLst>
                                    </p:anim>
                                    <p:anim calcmode="lin" valueType="num">
                                      <p:cBhvr>
                                        <p:cTn id="38" dur="1000" fill="hold"/>
                                        <p:tgtEl>
                                          <p:spTgt spid="35123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51238"/>
                                        </p:tgtEl>
                                      </p:cBhvr>
                                    </p:animEffect>
                                  </p:childTnLst>
                                </p:cTn>
                              </p:par>
                              <p:par>
                                <p:cTn id="40" presetID="29" presetClass="entr" presetSubtype="0" fill="hold" nodeType="withEffect">
                                  <p:stCondLst>
                                    <p:cond delay="0"/>
                                  </p:stCondLst>
                                  <p:childTnLst>
                                    <p:set>
                                      <p:cBhvr>
                                        <p:cTn id="41" dur="1" fill="hold">
                                          <p:stCondLst>
                                            <p:cond delay="0"/>
                                          </p:stCondLst>
                                        </p:cTn>
                                        <p:tgtEl>
                                          <p:spTgt spid="351237"/>
                                        </p:tgtEl>
                                        <p:attrNameLst>
                                          <p:attrName>style.visibility</p:attrName>
                                        </p:attrNameLst>
                                      </p:cBhvr>
                                      <p:to>
                                        <p:strVal val="visible"/>
                                      </p:to>
                                    </p:set>
                                    <p:anim calcmode="lin" valueType="num">
                                      <p:cBhvr>
                                        <p:cTn id="42" dur="1000" fill="hold"/>
                                        <p:tgtEl>
                                          <p:spTgt spid="351237"/>
                                        </p:tgtEl>
                                        <p:attrNameLst>
                                          <p:attrName>ppt_x</p:attrName>
                                        </p:attrNameLst>
                                      </p:cBhvr>
                                      <p:tavLst>
                                        <p:tav tm="0">
                                          <p:val>
                                            <p:strVal val="#ppt_x-.2"/>
                                          </p:val>
                                        </p:tav>
                                        <p:tav tm="100000">
                                          <p:val>
                                            <p:strVal val="#ppt_x"/>
                                          </p:val>
                                        </p:tav>
                                      </p:tavLst>
                                    </p:anim>
                                    <p:anim calcmode="lin" valueType="num">
                                      <p:cBhvr>
                                        <p:cTn id="43" dur="1000" fill="hold"/>
                                        <p:tgtEl>
                                          <p:spTgt spid="35123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5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r" eaLnBrk="1" hangingPunct="1"/>
            <a:r>
              <a:rPr lang="he-IL" smtClean="0"/>
              <a:t>הסתברות בינומית: תכונות</a:t>
            </a:r>
            <a:endParaRPr lang="en-US" smtClean="0"/>
          </a:p>
        </p:txBody>
      </p:sp>
      <p:sp>
        <p:nvSpPr>
          <p:cNvPr id="352259" name="Rectangle 3"/>
          <p:cNvSpPr>
            <a:spLocks noGrp="1" noChangeArrowheads="1"/>
          </p:cNvSpPr>
          <p:nvPr>
            <p:ph type="body" idx="1"/>
          </p:nvPr>
        </p:nvSpPr>
        <p:spPr>
          <a:xfrm>
            <a:off x="1042988" y="2017713"/>
            <a:ext cx="7912100" cy="4506912"/>
          </a:xfrm>
        </p:spPr>
        <p:txBody>
          <a:bodyPr/>
          <a:lstStyle/>
          <a:p>
            <a:pPr marL="609600" indent="-609600" eaLnBrk="1" hangingPunct="1">
              <a:buSzTx/>
              <a:buFont typeface="Wingdings" pitchFamily="2" charset="2"/>
              <a:buAutoNum type="arabicPeriod"/>
            </a:pPr>
            <a:r>
              <a:rPr lang="he-IL" sz="2400" smtClean="0"/>
              <a:t>הניסוי מורכב ממספר מסוים של חזרות על אותו ניסוי (כגון 10 הטלות של מטבע).</a:t>
            </a:r>
          </a:p>
          <a:p>
            <a:pPr marL="609600" indent="-609600" eaLnBrk="1" hangingPunct="1">
              <a:buSzTx/>
              <a:buFont typeface="Wingdings" pitchFamily="2" charset="2"/>
              <a:buAutoNum type="arabicPeriod"/>
            </a:pPr>
            <a:r>
              <a:rPr lang="he-IL" sz="2400" smtClean="0"/>
              <a:t>לכל חזרה על הניסוי יש  שתי תוצאות אפשריות בלבד (כגון 'עץ' או 'פלי').</a:t>
            </a:r>
          </a:p>
          <a:p>
            <a:pPr marL="609600" indent="-609600" eaLnBrk="1" hangingPunct="1">
              <a:buSzTx/>
              <a:buFont typeface="Wingdings" pitchFamily="2" charset="2"/>
              <a:buAutoNum type="arabicPeriod"/>
            </a:pPr>
            <a:r>
              <a:rPr lang="he-IL" sz="2400" smtClean="0"/>
              <a:t>הניסויים החוזרים אינם תלויים זה בזה, התוצאה של ניסוי אחד אינה משנה את ההסתברויות של הניסויים הבאים.</a:t>
            </a:r>
          </a:p>
          <a:p>
            <a:pPr marL="609600" indent="-609600" eaLnBrk="1" hangingPunct="1">
              <a:buSzTx/>
              <a:buFont typeface="Wingdings" pitchFamily="2" charset="2"/>
              <a:buAutoNum type="arabicPeriod"/>
            </a:pPr>
            <a:endParaRPr lang="he-IL" sz="2400" smtClean="0"/>
          </a:p>
          <a:p>
            <a:pPr marL="609600" indent="-609600" eaLnBrk="1" hangingPunct="1">
              <a:buSzTx/>
            </a:pPr>
            <a:r>
              <a:rPr lang="he-IL" sz="2400" smtClean="0"/>
              <a:t>רק ניסוי שמתקיימים בו שלוש תכונות אלו הינו ניסוי בינומי.</a:t>
            </a:r>
          </a:p>
          <a:p>
            <a:pPr marL="609600" indent="-609600" eaLnBrk="1" hangingPunct="1">
              <a:buSzTx/>
            </a:pPr>
            <a:r>
              <a:rPr lang="he-IL" sz="2400" smtClean="0"/>
              <a:t>לדוגמא: בהטלת קובייה 10 פעמים (חזרה על אותו הניסוי ולא תלוי) מה ההסתברות לקבל 6 פעמים תוצאה זוגית (שתי תוצאות אפשריות). </a:t>
            </a:r>
          </a:p>
          <a:p>
            <a:pPr marL="609600" indent="-609600" eaLnBrk="1" hangingPunct="1"/>
            <a:endParaRPr lang="en-US" sz="2400" smtClean="0"/>
          </a:p>
        </p:txBody>
      </p:sp>
      <p:sp>
        <p:nvSpPr>
          <p:cNvPr id="352260"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fade">
                                      <p:cBhvr>
                                        <p:cTn id="7" dur="2000"/>
                                        <p:tgtEl>
                                          <p:spTgt spid="35225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animEffect transition="in" filter="fade">
                                      <p:cBhvr>
                                        <p:cTn id="11" dur="2000"/>
                                        <p:tgtEl>
                                          <p:spTgt spid="35225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animEffect transition="in" filter="fade">
                                      <p:cBhvr>
                                        <p:cTn id="15" dur="2000"/>
                                        <p:tgtEl>
                                          <p:spTgt spid="35225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52259">
                                            <p:txEl>
                                              <p:pRg st="4" end="4"/>
                                            </p:txEl>
                                          </p:spTgt>
                                        </p:tgtEl>
                                        <p:attrNameLst>
                                          <p:attrName>style.visibility</p:attrName>
                                        </p:attrNameLst>
                                      </p:cBhvr>
                                      <p:to>
                                        <p:strVal val="visible"/>
                                      </p:to>
                                    </p:set>
                                    <p:animEffect transition="in" filter="fade">
                                      <p:cBhvr>
                                        <p:cTn id="19" dur="2000"/>
                                        <p:tgtEl>
                                          <p:spTgt spid="352259">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52259">
                                            <p:txEl>
                                              <p:pRg st="5" end="5"/>
                                            </p:txEl>
                                          </p:spTgt>
                                        </p:tgtEl>
                                        <p:attrNameLst>
                                          <p:attrName>style.visibility</p:attrName>
                                        </p:attrNameLst>
                                      </p:cBhvr>
                                      <p:to>
                                        <p:strVal val="visible"/>
                                      </p:to>
                                    </p:set>
                                    <p:animEffect transition="in" filter="fade">
                                      <p:cBhvr>
                                        <p:cTn id="23" dur="2000"/>
                                        <p:tgtEl>
                                          <p:spTgt spid="352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algn="r" eaLnBrk="1" hangingPunct="1"/>
            <a:r>
              <a:rPr lang="he-IL" smtClean="0"/>
              <a:t>הסתברות בינומית: אופן החישוב</a:t>
            </a:r>
            <a:endParaRPr lang="en-US" smtClean="0"/>
          </a:p>
        </p:txBody>
      </p:sp>
      <p:sp>
        <p:nvSpPr>
          <p:cNvPr id="353283"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הנוסחה לחישוב הסתברות בינומית</a:t>
            </a:r>
          </a:p>
          <a:p>
            <a:pPr marL="990600" lvl="1" indent="-533400" eaLnBrk="1" hangingPunct="1">
              <a:buSzTx/>
            </a:pPr>
            <a:r>
              <a:rPr lang="en-US" sz="2000" smtClean="0"/>
              <a:t>k</a:t>
            </a:r>
            <a:r>
              <a:rPr lang="he-IL" sz="2000" smtClean="0"/>
              <a:t> – הצלחות.</a:t>
            </a:r>
          </a:p>
          <a:p>
            <a:pPr marL="990600" lvl="1" indent="-533400" eaLnBrk="1" hangingPunct="1">
              <a:buSzTx/>
            </a:pPr>
            <a:r>
              <a:rPr lang="en-US" sz="2000" smtClean="0"/>
              <a:t>n</a:t>
            </a:r>
            <a:r>
              <a:rPr lang="he-IL" sz="2000" smtClean="0"/>
              <a:t> – מספר החזרות (ניסויים).</a:t>
            </a:r>
          </a:p>
          <a:p>
            <a:pPr marL="990600" lvl="1" indent="-533400" eaLnBrk="1" hangingPunct="1">
              <a:buSzTx/>
            </a:pPr>
            <a:r>
              <a:rPr lang="en-US" sz="2000" smtClean="0"/>
              <a:t>p</a:t>
            </a:r>
            <a:r>
              <a:rPr lang="he-IL" sz="2000" smtClean="0"/>
              <a:t> – ההסתברות להצלחה. </a:t>
            </a:r>
          </a:p>
          <a:p>
            <a:pPr marL="609600" indent="-609600" eaLnBrk="1" hangingPunct="1">
              <a:buSzTx/>
            </a:pPr>
            <a:r>
              <a:rPr lang="he-IL" sz="2400" smtClean="0"/>
              <a:t>מה ההסתברות שאדם ינחש את צבעיהם של 15 קלפים מתוך 20 קלפים הנשלפים (עם החזרה) מחפיסה של 52 קלפים?</a:t>
            </a:r>
          </a:p>
          <a:p>
            <a:pPr marL="990600" lvl="1" indent="-533400" eaLnBrk="1" hangingPunct="1">
              <a:buSzTx/>
            </a:pPr>
            <a:r>
              <a:rPr lang="en-US" sz="2000" smtClean="0"/>
              <a:t>k</a:t>
            </a:r>
            <a:r>
              <a:rPr lang="he-IL" sz="2000" smtClean="0"/>
              <a:t> – 15.</a:t>
            </a:r>
          </a:p>
          <a:p>
            <a:pPr marL="990600" lvl="1" indent="-533400" eaLnBrk="1" hangingPunct="1">
              <a:buSzTx/>
            </a:pPr>
            <a:r>
              <a:rPr lang="en-US" sz="2000" smtClean="0"/>
              <a:t>n</a:t>
            </a:r>
            <a:r>
              <a:rPr lang="he-IL" sz="2000" smtClean="0"/>
              <a:t> – 20.</a:t>
            </a:r>
          </a:p>
          <a:p>
            <a:pPr marL="990600" lvl="1" indent="-533400" eaLnBrk="1" hangingPunct="1">
              <a:buSzTx/>
            </a:pPr>
            <a:r>
              <a:rPr lang="en-US" sz="2000" smtClean="0"/>
              <a:t>p</a:t>
            </a:r>
            <a:r>
              <a:rPr lang="he-IL" sz="2000" smtClean="0"/>
              <a:t> – 0.5 (יש אותו מספר של קלפים שחורים ואדומים).</a:t>
            </a:r>
          </a:p>
          <a:p>
            <a:pPr marL="990600" lvl="1" indent="-533400" eaLnBrk="1" hangingPunct="1">
              <a:buSzTx/>
            </a:pPr>
            <a:endParaRPr lang="he-IL" sz="2000" smtClean="0"/>
          </a:p>
        </p:txBody>
      </p:sp>
      <p:graphicFrame>
        <p:nvGraphicFramePr>
          <p:cNvPr id="353284" name="Object 4"/>
          <p:cNvGraphicFramePr>
            <a:graphicFrameLocks noChangeAspect="1"/>
          </p:cNvGraphicFramePr>
          <p:nvPr/>
        </p:nvGraphicFramePr>
        <p:xfrm>
          <a:off x="250825" y="2133600"/>
          <a:ext cx="4441825" cy="866775"/>
        </p:xfrm>
        <a:graphic>
          <a:graphicData uri="http://schemas.openxmlformats.org/presentationml/2006/ole">
            <p:oleObj spid="_x0000_s66562" name="משוואה" r:id="rId3" imgW="2145960" imgH="419040" progId="Equation.3">
              <p:embed/>
            </p:oleObj>
          </a:graphicData>
        </a:graphic>
      </p:graphicFrame>
      <p:graphicFrame>
        <p:nvGraphicFramePr>
          <p:cNvPr id="353285" name="Object 5"/>
          <p:cNvGraphicFramePr>
            <a:graphicFrameLocks noChangeAspect="1"/>
          </p:cNvGraphicFramePr>
          <p:nvPr/>
        </p:nvGraphicFramePr>
        <p:xfrm>
          <a:off x="541338" y="5589588"/>
          <a:ext cx="7442200" cy="542925"/>
        </p:xfrm>
        <a:graphic>
          <a:graphicData uri="http://schemas.openxmlformats.org/presentationml/2006/ole">
            <p:oleObj spid="_x0000_s66563" name="משוואה" r:id="rId4" imgW="5244840" imgH="393480" progId="Equation.3">
              <p:embed/>
            </p:oleObj>
          </a:graphicData>
        </a:graphic>
      </p:graphicFrame>
      <p:sp>
        <p:nvSpPr>
          <p:cNvPr id="353286"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fade">
                                      <p:cBhvr>
                                        <p:cTn id="7" dur="2000"/>
                                        <p:tgtEl>
                                          <p:spTgt spid="35328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animEffect transition="in" filter="fade">
                                      <p:cBhvr>
                                        <p:cTn id="11" dur="2000"/>
                                        <p:tgtEl>
                                          <p:spTgt spid="35328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animEffect transition="in" filter="fade">
                                      <p:cBhvr>
                                        <p:cTn id="15" dur="2000"/>
                                        <p:tgtEl>
                                          <p:spTgt spid="353283">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animEffect transition="in" filter="fade">
                                      <p:cBhvr>
                                        <p:cTn id="19" dur="2000"/>
                                        <p:tgtEl>
                                          <p:spTgt spid="353283">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53284"/>
                                        </p:tgtEl>
                                        <p:attrNameLst>
                                          <p:attrName>style.visibility</p:attrName>
                                        </p:attrNameLst>
                                      </p:cBhvr>
                                      <p:to>
                                        <p:strVal val="visible"/>
                                      </p:to>
                                    </p:set>
                                    <p:anim calcmode="lin" valueType="num">
                                      <p:cBhvr>
                                        <p:cTn id="22" dur="1000" fill="hold"/>
                                        <p:tgtEl>
                                          <p:spTgt spid="353284"/>
                                        </p:tgtEl>
                                        <p:attrNameLst>
                                          <p:attrName>ppt_w</p:attrName>
                                        </p:attrNameLst>
                                      </p:cBhvr>
                                      <p:tavLst>
                                        <p:tav tm="0">
                                          <p:val>
                                            <p:strVal val="#ppt_w*0.70"/>
                                          </p:val>
                                        </p:tav>
                                        <p:tav tm="100000">
                                          <p:val>
                                            <p:strVal val="#ppt_w"/>
                                          </p:val>
                                        </p:tav>
                                      </p:tavLst>
                                    </p:anim>
                                    <p:anim calcmode="lin" valueType="num">
                                      <p:cBhvr>
                                        <p:cTn id="23" dur="1000" fill="hold"/>
                                        <p:tgtEl>
                                          <p:spTgt spid="353284"/>
                                        </p:tgtEl>
                                        <p:attrNameLst>
                                          <p:attrName>ppt_h</p:attrName>
                                        </p:attrNameLst>
                                      </p:cBhvr>
                                      <p:tavLst>
                                        <p:tav tm="0">
                                          <p:val>
                                            <p:strVal val="#ppt_h"/>
                                          </p:val>
                                        </p:tav>
                                        <p:tav tm="100000">
                                          <p:val>
                                            <p:strVal val="#ppt_h"/>
                                          </p:val>
                                        </p:tav>
                                      </p:tavLst>
                                    </p:anim>
                                    <p:animEffect transition="in" filter="fade">
                                      <p:cBhvr>
                                        <p:cTn id="24" dur="1000"/>
                                        <p:tgtEl>
                                          <p:spTgt spid="353284"/>
                                        </p:tgtEl>
                                      </p:cBhvr>
                                    </p:animEffect>
                                  </p:childTnLst>
                                </p:cTn>
                              </p:par>
                            </p:childTnLst>
                          </p:cTn>
                        </p:par>
                        <p:par>
                          <p:cTn id="25" fill="hold">
                            <p:stCondLst>
                              <p:cond delay="9000"/>
                            </p:stCondLst>
                            <p:childTnLst>
                              <p:par>
                                <p:cTn id="26" presetID="10" presetClass="entr" presetSubtype="0" fill="hold" grpId="0" nodeType="afterEffect">
                                  <p:stCondLst>
                                    <p:cond delay="0"/>
                                  </p:stCondLst>
                                  <p:childTnLst>
                                    <p:set>
                                      <p:cBhvr>
                                        <p:cTn id="27" dur="1" fill="hold">
                                          <p:stCondLst>
                                            <p:cond delay="0"/>
                                          </p:stCondLst>
                                        </p:cTn>
                                        <p:tgtEl>
                                          <p:spTgt spid="353283">
                                            <p:txEl>
                                              <p:pRg st="4" end="4"/>
                                            </p:txEl>
                                          </p:spTgt>
                                        </p:tgtEl>
                                        <p:attrNameLst>
                                          <p:attrName>style.visibility</p:attrName>
                                        </p:attrNameLst>
                                      </p:cBhvr>
                                      <p:to>
                                        <p:strVal val="visible"/>
                                      </p:to>
                                    </p:set>
                                    <p:animEffect transition="in" filter="fade">
                                      <p:cBhvr>
                                        <p:cTn id="28" dur="2000"/>
                                        <p:tgtEl>
                                          <p:spTgt spid="353283">
                                            <p:txEl>
                                              <p:pRg st="4" end="4"/>
                                            </p:txEl>
                                          </p:spTgt>
                                        </p:tgtEl>
                                      </p:cBhvr>
                                    </p:animEffect>
                                  </p:childTnLst>
                                </p:cTn>
                              </p:par>
                            </p:childTnLst>
                          </p:cTn>
                        </p:par>
                        <p:par>
                          <p:cTn id="29" fill="hold">
                            <p:stCondLst>
                              <p:cond delay="11000"/>
                            </p:stCondLst>
                            <p:childTnLst>
                              <p:par>
                                <p:cTn id="30" presetID="10" presetClass="entr" presetSubtype="0" fill="hold" grpId="0" nodeType="afterEffect">
                                  <p:stCondLst>
                                    <p:cond delay="0"/>
                                  </p:stCondLst>
                                  <p:childTnLst>
                                    <p:set>
                                      <p:cBhvr>
                                        <p:cTn id="31" dur="1" fill="hold">
                                          <p:stCondLst>
                                            <p:cond delay="0"/>
                                          </p:stCondLst>
                                        </p:cTn>
                                        <p:tgtEl>
                                          <p:spTgt spid="353283">
                                            <p:txEl>
                                              <p:pRg st="5" end="5"/>
                                            </p:txEl>
                                          </p:spTgt>
                                        </p:tgtEl>
                                        <p:attrNameLst>
                                          <p:attrName>style.visibility</p:attrName>
                                        </p:attrNameLst>
                                      </p:cBhvr>
                                      <p:to>
                                        <p:strVal val="visible"/>
                                      </p:to>
                                    </p:set>
                                    <p:animEffect transition="in" filter="fade">
                                      <p:cBhvr>
                                        <p:cTn id="32" dur="2000"/>
                                        <p:tgtEl>
                                          <p:spTgt spid="353283">
                                            <p:txEl>
                                              <p:pRg st="5" end="5"/>
                                            </p:txEl>
                                          </p:spTgt>
                                        </p:tgtEl>
                                      </p:cBhvr>
                                    </p:animEffect>
                                  </p:childTnLst>
                                </p:cTn>
                              </p:par>
                            </p:childTnLst>
                          </p:cTn>
                        </p:par>
                        <p:par>
                          <p:cTn id="33" fill="hold">
                            <p:stCondLst>
                              <p:cond delay="13000"/>
                            </p:stCondLst>
                            <p:childTnLst>
                              <p:par>
                                <p:cTn id="34" presetID="10" presetClass="entr" presetSubtype="0" fill="hold" grpId="0" nodeType="afterEffect">
                                  <p:stCondLst>
                                    <p:cond delay="0"/>
                                  </p:stCondLst>
                                  <p:childTnLst>
                                    <p:set>
                                      <p:cBhvr>
                                        <p:cTn id="35" dur="1" fill="hold">
                                          <p:stCondLst>
                                            <p:cond delay="0"/>
                                          </p:stCondLst>
                                        </p:cTn>
                                        <p:tgtEl>
                                          <p:spTgt spid="353283">
                                            <p:txEl>
                                              <p:pRg st="6" end="6"/>
                                            </p:txEl>
                                          </p:spTgt>
                                        </p:tgtEl>
                                        <p:attrNameLst>
                                          <p:attrName>style.visibility</p:attrName>
                                        </p:attrNameLst>
                                      </p:cBhvr>
                                      <p:to>
                                        <p:strVal val="visible"/>
                                      </p:to>
                                    </p:set>
                                    <p:animEffect transition="in" filter="fade">
                                      <p:cBhvr>
                                        <p:cTn id="36" dur="2000"/>
                                        <p:tgtEl>
                                          <p:spTgt spid="353283">
                                            <p:txEl>
                                              <p:pRg st="6" end="6"/>
                                            </p:txEl>
                                          </p:spTgt>
                                        </p:tgtEl>
                                      </p:cBhvr>
                                    </p:animEffect>
                                  </p:childTnLst>
                                </p:cTn>
                              </p:par>
                            </p:childTnLst>
                          </p:cTn>
                        </p:par>
                        <p:par>
                          <p:cTn id="37" fill="hold">
                            <p:stCondLst>
                              <p:cond delay="15000"/>
                            </p:stCondLst>
                            <p:childTnLst>
                              <p:par>
                                <p:cTn id="38" presetID="10" presetClass="entr" presetSubtype="0" fill="hold" grpId="0" nodeType="afterEffect">
                                  <p:stCondLst>
                                    <p:cond delay="0"/>
                                  </p:stCondLst>
                                  <p:childTnLst>
                                    <p:set>
                                      <p:cBhvr>
                                        <p:cTn id="39" dur="1" fill="hold">
                                          <p:stCondLst>
                                            <p:cond delay="0"/>
                                          </p:stCondLst>
                                        </p:cTn>
                                        <p:tgtEl>
                                          <p:spTgt spid="353283">
                                            <p:txEl>
                                              <p:pRg st="7" end="7"/>
                                            </p:txEl>
                                          </p:spTgt>
                                        </p:tgtEl>
                                        <p:attrNameLst>
                                          <p:attrName>style.visibility</p:attrName>
                                        </p:attrNameLst>
                                      </p:cBhvr>
                                      <p:to>
                                        <p:strVal val="visible"/>
                                      </p:to>
                                    </p:set>
                                    <p:animEffect transition="in" filter="fade">
                                      <p:cBhvr>
                                        <p:cTn id="40" dur="2000"/>
                                        <p:tgtEl>
                                          <p:spTgt spid="353283">
                                            <p:txEl>
                                              <p:pRg st="7" end="7"/>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53285"/>
                                        </p:tgtEl>
                                        <p:attrNameLst>
                                          <p:attrName>style.visibility</p:attrName>
                                        </p:attrNameLst>
                                      </p:cBhvr>
                                      <p:to>
                                        <p:strVal val="visible"/>
                                      </p:to>
                                    </p:set>
                                    <p:anim calcmode="lin" valueType="num">
                                      <p:cBhvr>
                                        <p:cTn id="43" dur="1000" fill="hold"/>
                                        <p:tgtEl>
                                          <p:spTgt spid="353285"/>
                                        </p:tgtEl>
                                        <p:attrNameLst>
                                          <p:attrName>ppt_w</p:attrName>
                                        </p:attrNameLst>
                                      </p:cBhvr>
                                      <p:tavLst>
                                        <p:tav tm="0">
                                          <p:val>
                                            <p:strVal val="#ppt_w*0.70"/>
                                          </p:val>
                                        </p:tav>
                                        <p:tav tm="100000">
                                          <p:val>
                                            <p:strVal val="#ppt_w"/>
                                          </p:val>
                                        </p:tav>
                                      </p:tavLst>
                                    </p:anim>
                                    <p:anim calcmode="lin" valueType="num">
                                      <p:cBhvr>
                                        <p:cTn id="44" dur="1000" fill="hold"/>
                                        <p:tgtEl>
                                          <p:spTgt spid="353285"/>
                                        </p:tgtEl>
                                        <p:attrNameLst>
                                          <p:attrName>ppt_h</p:attrName>
                                        </p:attrNameLst>
                                      </p:cBhvr>
                                      <p:tavLst>
                                        <p:tav tm="0">
                                          <p:val>
                                            <p:strVal val="#ppt_h"/>
                                          </p:val>
                                        </p:tav>
                                        <p:tav tm="100000">
                                          <p:val>
                                            <p:strVal val="#ppt_h"/>
                                          </p:val>
                                        </p:tav>
                                      </p:tavLst>
                                    </p:anim>
                                    <p:animEffect transition="in" filter="fade">
                                      <p:cBhvr>
                                        <p:cTn id="45" dur="1000"/>
                                        <p:tgtEl>
                                          <p:spTgt spid="353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algn="r" eaLnBrk="1" hangingPunct="1"/>
            <a:r>
              <a:rPr lang="he-IL" smtClean="0"/>
              <a:t>הסתברות בינומית: דוגמאות</a:t>
            </a:r>
            <a:endParaRPr lang="en-US" smtClean="0"/>
          </a:p>
        </p:txBody>
      </p:sp>
      <p:sp>
        <p:nvSpPr>
          <p:cNvPr id="354307"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באוכלוסייה 60% תומכים בקואליציה ו – 40% באופוזיציה. בוחרים מהאוכלוסייה 8 אנשים לעמוד בוועד השכונה. </a:t>
            </a:r>
          </a:p>
          <a:p>
            <a:pPr marL="990600" lvl="1" indent="-533400" eaLnBrk="1" hangingPunct="1">
              <a:buSzTx/>
            </a:pPr>
            <a:r>
              <a:rPr lang="he-IL" sz="2000" smtClean="0"/>
              <a:t>מה ההסתברות שיהיה רוב לקואליציה בוועד?</a:t>
            </a:r>
          </a:p>
          <a:p>
            <a:pPr marL="1371600" lvl="2" indent="-457200" eaLnBrk="1" hangingPunct="1">
              <a:buSzTx/>
            </a:pPr>
            <a:r>
              <a:rPr lang="en-US" sz="1800" smtClean="0"/>
              <a:t>k</a:t>
            </a:r>
            <a:r>
              <a:rPr lang="he-IL" sz="1800" smtClean="0"/>
              <a:t>&gt;4, (5, 6, 7, 8).</a:t>
            </a:r>
          </a:p>
          <a:p>
            <a:pPr marL="1371600" lvl="2" indent="-457200" eaLnBrk="1" hangingPunct="1">
              <a:buSzTx/>
            </a:pPr>
            <a:r>
              <a:rPr lang="en-US" sz="1800" smtClean="0"/>
              <a:t>n</a:t>
            </a:r>
            <a:r>
              <a:rPr lang="he-IL" sz="1800" smtClean="0"/>
              <a:t> – 8.</a:t>
            </a:r>
          </a:p>
          <a:p>
            <a:pPr marL="1371600" lvl="2" indent="-457200" eaLnBrk="1" hangingPunct="1">
              <a:buSzTx/>
            </a:pPr>
            <a:r>
              <a:rPr lang="en-US" sz="1800" smtClean="0"/>
              <a:t>p</a:t>
            </a:r>
            <a:r>
              <a:rPr lang="he-IL" sz="1800" smtClean="0"/>
              <a:t> – 0.6 (60%).</a:t>
            </a:r>
          </a:p>
          <a:p>
            <a:pPr marL="1371600" lvl="2" indent="-457200" eaLnBrk="1" hangingPunct="1">
              <a:buSzTx/>
            </a:pPr>
            <a:endParaRPr lang="he-IL" sz="1800" smtClean="0"/>
          </a:p>
          <a:p>
            <a:pPr marL="1371600" lvl="2" indent="-457200" eaLnBrk="1" hangingPunct="1">
              <a:buSzTx/>
            </a:pPr>
            <a:endParaRPr lang="he-IL" sz="1800" smtClean="0"/>
          </a:p>
          <a:p>
            <a:pPr marL="1371600" lvl="2" indent="-457200" eaLnBrk="1" hangingPunct="1">
              <a:buSzTx/>
            </a:pPr>
            <a:endParaRPr lang="he-IL" sz="1800" smtClean="0"/>
          </a:p>
          <a:p>
            <a:pPr marL="1371600" lvl="2" indent="-457200" eaLnBrk="1" hangingPunct="1">
              <a:buSzTx/>
            </a:pPr>
            <a:endParaRPr lang="he-IL" sz="1800" smtClean="0"/>
          </a:p>
          <a:p>
            <a:pPr marL="990600" lvl="1" indent="-533400" eaLnBrk="1" hangingPunct="1">
              <a:buSzTx/>
            </a:pPr>
            <a:r>
              <a:rPr lang="he-IL" sz="2000" smtClean="0"/>
              <a:t>מה ההסתברות שלקואליציה לא יהיה רוב בוועד?</a:t>
            </a:r>
          </a:p>
          <a:p>
            <a:pPr marL="1371600" lvl="2" indent="-457200" eaLnBrk="1" hangingPunct="1">
              <a:buSzTx/>
            </a:pPr>
            <a:r>
              <a:rPr lang="en-US" sz="1800" smtClean="0"/>
              <a:t>1-0.5988=0.4012</a:t>
            </a:r>
            <a:endParaRPr lang="he-IL" sz="1800" smtClean="0"/>
          </a:p>
          <a:p>
            <a:pPr marL="990600" lvl="1" indent="-533400" eaLnBrk="1" hangingPunct="1">
              <a:buSzTx/>
            </a:pPr>
            <a:endParaRPr lang="he-IL" sz="2000" smtClean="0"/>
          </a:p>
        </p:txBody>
      </p:sp>
      <p:graphicFrame>
        <p:nvGraphicFramePr>
          <p:cNvPr id="354308" name="Object 4"/>
          <p:cNvGraphicFramePr>
            <a:graphicFrameLocks noChangeAspect="1"/>
          </p:cNvGraphicFramePr>
          <p:nvPr/>
        </p:nvGraphicFramePr>
        <p:xfrm>
          <a:off x="179388" y="2492375"/>
          <a:ext cx="3203575" cy="625475"/>
        </p:xfrm>
        <a:graphic>
          <a:graphicData uri="http://schemas.openxmlformats.org/presentationml/2006/ole">
            <p:oleObj spid="_x0000_s67586" name="משוואה" r:id="rId3" imgW="2145960" imgH="419040" progId="Equation.3">
              <p:embed/>
            </p:oleObj>
          </a:graphicData>
        </a:graphic>
      </p:graphicFrame>
      <p:graphicFrame>
        <p:nvGraphicFramePr>
          <p:cNvPr id="354309" name="Object 5"/>
          <p:cNvGraphicFramePr>
            <a:graphicFrameLocks noChangeAspect="1"/>
          </p:cNvGraphicFramePr>
          <p:nvPr/>
        </p:nvGraphicFramePr>
        <p:xfrm>
          <a:off x="179388" y="3284538"/>
          <a:ext cx="5765800" cy="2232025"/>
        </p:xfrm>
        <a:graphic>
          <a:graphicData uri="http://schemas.openxmlformats.org/presentationml/2006/ole">
            <p:oleObj spid="_x0000_s67587" name="משוואה" r:id="rId4" imgW="4063680" imgH="1828800" progId="Equation.3">
              <p:embed/>
            </p:oleObj>
          </a:graphicData>
        </a:graphic>
      </p:graphicFrame>
      <p:sp>
        <p:nvSpPr>
          <p:cNvPr id="354310" name="AutoShape 6">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fade">
                                      <p:cBhvr>
                                        <p:cTn id="7" dur="2000"/>
                                        <p:tgtEl>
                                          <p:spTgt spid="354307">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354308"/>
                                        </p:tgtEl>
                                        <p:attrNameLst>
                                          <p:attrName>style.visibility</p:attrName>
                                        </p:attrNameLst>
                                      </p:cBhvr>
                                      <p:to>
                                        <p:strVal val="visible"/>
                                      </p:to>
                                    </p:set>
                                    <p:anim calcmode="lin" valueType="num">
                                      <p:cBhvr>
                                        <p:cTn id="10" dur="1000" fill="hold"/>
                                        <p:tgtEl>
                                          <p:spTgt spid="354308"/>
                                        </p:tgtEl>
                                        <p:attrNameLst>
                                          <p:attrName>ppt_w</p:attrName>
                                        </p:attrNameLst>
                                      </p:cBhvr>
                                      <p:tavLst>
                                        <p:tav tm="0">
                                          <p:val>
                                            <p:strVal val="#ppt_w*0.70"/>
                                          </p:val>
                                        </p:tav>
                                        <p:tav tm="100000">
                                          <p:val>
                                            <p:strVal val="#ppt_w"/>
                                          </p:val>
                                        </p:tav>
                                      </p:tavLst>
                                    </p:anim>
                                    <p:anim calcmode="lin" valueType="num">
                                      <p:cBhvr>
                                        <p:cTn id="11" dur="1000" fill="hold"/>
                                        <p:tgtEl>
                                          <p:spTgt spid="354308"/>
                                        </p:tgtEl>
                                        <p:attrNameLst>
                                          <p:attrName>ppt_h</p:attrName>
                                        </p:attrNameLst>
                                      </p:cBhvr>
                                      <p:tavLst>
                                        <p:tav tm="0">
                                          <p:val>
                                            <p:strVal val="#ppt_h"/>
                                          </p:val>
                                        </p:tav>
                                        <p:tav tm="100000">
                                          <p:val>
                                            <p:strVal val="#ppt_h"/>
                                          </p:val>
                                        </p:tav>
                                      </p:tavLst>
                                    </p:anim>
                                    <p:animEffect transition="in" filter="fade">
                                      <p:cBhvr>
                                        <p:cTn id="12" dur="1000"/>
                                        <p:tgtEl>
                                          <p:spTgt spid="354308"/>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54307">
                                            <p:txEl>
                                              <p:pRg st="1" end="1"/>
                                            </p:txEl>
                                          </p:spTgt>
                                        </p:tgtEl>
                                        <p:attrNameLst>
                                          <p:attrName>style.visibility</p:attrName>
                                        </p:attrNameLst>
                                      </p:cBhvr>
                                      <p:to>
                                        <p:strVal val="visible"/>
                                      </p:to>
                                    </p:set>
                                    <p:animEffect transition="in" filter="fade">
                                      <p:cBhvr>
                                        <p:cTn id="16" dur="2000"/>
                                        <p:tgtEl>
                                          <p:spTgt spid="3543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4307">
                                            <p:txEl>
                                              <p:pRg st="2" end="2"/>
                                            </p:txEl>
                                          </p:spTgt>
                                        </p:tgtEl>
                                        <p:attrNameLst>
                                          <p:attrName>style.visibility</p:attrName>
                                        </p:attrNameLst>
                                      </p:cBhvr>
                                      <p:to>
                                        <p:strVal val="visible"/>
                                      </p:to>
                                    </p:set>
                                    <p:animEffect transition="in" filter="fade">
                                      <p:cBhvr>
                                        <p:cTn id="21" dur="2000"/>
                                        <p:tgtEl>
                                          <p:spTgt spid="354307">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4307">
                                            <p:txEl>
                                              <p:pRg st="3" end="3"/>
                                            </p:txEl>
                                          </p:spTgt>
                                        </p:tgtEl>
                                        <p:attrNameLst>
                                          <p:attrName>style.visibility</p:attrName>
                                        </p:attrNameLst>
                                      </p:cBhvr>
                                      <p:to>
                                        <p:strVal val="visible"/>
                                      </p:to>
                                    </p:set>
                                    <p:animEffect transition="in" filter="fade">
                                      <p:cBhvr>
                                        <p:cTn id="25" dur="2000"/>
                                        <p:tgtEl>
                                          <p:spTgt spid="354307">
                                            <p:txEl>
                                              <p:pRg st="3" end="3"/>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54307">
                                            <p:txEl>
                                              <p:pRg st="4" end="4"/>
                                            </p:txEl>
                                          </p:spTgt>
                                        </p:tgtEl>
                                        <p:attrNameLst>
                                          <p:attrName>style.visibility</p:attrName>
                                        </p:attrNameLst>
                                      </p:cBhvr>
                                      <p:to>
                                        <p:strVal val="visible"/>
                                      </p:to>
                                    </p:set>
                                    <p:animEffect transition="in" filter="fade">
                                      <p:cBhvr>
                                        <p:cTn id="29" dur="2000"/>
                                        <p:tgtEl>
                                          <p:spTgt spid="354307">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54309"/>
                                        </p:tgtEl>
                                        <p:attrNameLst>
                                          <p:attrName>style.visibility</p:attrName>
                                        </p:attrNameLst>
                                      </p:cBhvr>
                                      <p:to>
                                        <p:strVal val="visible"/>
                                      </p:to>
                                    </p:set>
                                    <p:anim calcmode="lin" valueType="num">
                                      <p:cBhvr>
                                        <p:cTn id="32" dur="1000" fill="hold"/>
                                        <p:tgtEl>
                                          <p:spTgt spid="354309"/>
                                        </p:tgtEl>
                                        <p:attrNameLst>
                                          <p:attrName>ppt_w</p:attrName>
                                        </p:attrNameLst>
                                      </p:cBhvr>
                                      <p:tavLst>
                                        <p:tav tm="0">
                                          <p:val>
                                            <p:strVal val="#ppt_w*0.70"/>
                                          </p:val>
                                        </p:tav>
                                        <p:tav tm="100000">
                                          <p:val>
                                            <p:strVal val="#ppt_w"/>
                                          </p:val>
                                        </p:tav>
                                      </p:tavLst>
                                    </p:anim>
                                    <p:anim calcmode="lin" valueType="num">
                                      <p:cBhvr>
                                        <p:cTn id="33" dur="1000" fill="hold"/>
                                        <p:tgtEl>
                                          <p:spTgt spid="354309"/>
                                        </p:tgtEl>
                                        <p:attrNameLst>
                                          <p:attrName>ppt_h</p:attrName>
                                        </p:attrNameLst>
                                      </p:cBhvr>
                                      <p:tavLst>
                                        <p:tav tm="0">
                                          <p:val>
                                            <p:strVal val="#ppt_h"/>
                                          </p:val>
                                        </p:tav>
                                        <p:tav tm="100000">
                                          <p:val>
                                            <p:strVal val="#ppt_h"/>
                                          </p:val>
                                        </p:tav>
                                      </p:tavLst>
                                    </p:anim>
                                    <p:animEffect transition="in" filter="fade">
                                      <p:cBhvr>
                                        <p:cTn id="34" dur="1000"/>
                                        <p:tgtEl>
                                          <p:spTgt spid="3543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4307">
                                            <p:txEl>
                                              <p:pRg st="9" end="9"/>
                                            </p:txEl>
                                          </p:spTgt>
                                        </p:tgtEl>
                                        <p:attrNameLst>
                                          <p:attrName>style.visibility</p:attrName>
                                        </p:attrNameLst>
                                      </p:cBhvr>
                                      <p:to>
                                        <p:strVal val="visible"/>
                                      </p:to>
                                    </p:set>
                                    <p:animEffect transition="in" filter="fade">
                                      <p:cBhvr>
                                        <p:cTn id="39" dur="2000"/>
                                        <p:tgtEl>
                                          <p:spTgt spid="35430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4307">
                                            <p:txEl>
                                              <p:pRg st="10" end="10"/>
                                            </p:txEl>
                                          </p:spTgt>
                                        </p:tgtEl>
                                        <p:attrNameLst>
                                          <p:attrName>style.visibility</p:attrName>
                                        </p:attrNameLst>
                                      </p:cBhvr>
                                      <p:to>
                                        <p:strVal val="visible"/>
                                      </p:to>
                                    </p:set>
                                    <p:animEffect transition="in" filter="fade">
                                      <p:cBhvr>
                                        <p:cTn id="44" dur="2000"/>
                                        <p:tgtEl>
                                          <p:spTgt spid="3543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algn="r" eaLnBrk="1" hangingPunct="1"/>
            <a:r>
              <a:rPr lang="he-IL" smtClean="0"/>
              <a:t>הסתברות בינומית: דוגמאות (2)</a:t>
            </a:r>
            <a:endParaRPr lang="en-US" smtClean="0"/>
          </a:p>
        </p:txBody>
      </p:sp>
      <p:sp>
        <p:nvSpPr>
          <p:cNvPr id="355331"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על מנת להקים נבחרת כדורסל בוחרים 10 אנשים מאוכלוסייה שבה 10% מהאנשים שחקני כדורסל. </a:t>
            </a:r>
          </a:p>
          <a:p>
            <a:pPr marL="990600" lvl="1" indent="-533400" eaLnBrk="1" hangingPunct="1">
              <a:buSzTx/>
            </a:pPr>
            <a:r>
              <a:rPr lang="he-IL" sz="2000" smtClean="0"/>
              <a:t>מה ההסתברות שלא יהיה אף שחקן כדורסל?</a:t>
            </a:r>
          </a:p>
          <a:p>
            <a:pPr marL="1371600" lvl="2" indent="-457200" eaLnBrk="1" hangingPunct="1">
              <a:buSzTx/>
            </a:pPr>
            <a:r>
              <a:rPr lang="en-US" sz="1800" smtClean="0"/>
              <a:t>k</a:t>
            </a:r>
            <a:r>
              <a:rPr lang="he-IL" sz="1800" smtClean="0"/>
              <a:t> – 0.</a:t>
            </a:r>
          </a:p>
          <a:p>
            <a:pPr marL="1371600" lvl="2" indent="-457200" eaLnBrk="1" hangingPunct="1">
              <a:buSzTx/>
            </a:pPr>
            <a:r>
              <a:rPr lang="en-US" sz="1800" smtClean="0"/>
              <a:t>n</a:t>
            </a:r>
            <a:r>
              <a:rPr lang="he-IL" sz="1800" smtClean="0"/>
              <a:t> – 10.</a:t>
            </a:r>
          </a:p>
          <a:p>
            <a:pPr marL="1371600" lvl="2" indent="-457200" eaLnBrk="1" hangingPunct="1">
              <a:buSzTx/>
            </a:pPr>
            <a:r>
              <a:rPr lang="en-US" sz="1800" smtClean="0"/>
              <a:t>p</a:t>
            </a:r>
            <a:r>
              <a:rPr lang="he-IL" sz="1800" smtClean="0"/>
              <a:t> – 0.1 (10%).</a:t>
            </a:r>
          </a:p>
          <a:p>
            <a:pPr marL="990600" lvl="1" indent="-533400" eaLnBrk="1" hangingPunct="1">
              <a:buSzTx/>
            </a:pPr>
            <a:r>
              <a:rPr lang="he-IL" sz="2000" smtClean="0"/>
              <a:t>מה ההסתברות שיהיו בדיוק 2 שחקנים?</a:t>
            </a:r>
          </a:p>
          <a:p>
            <a:pPr marL="990600" lvl="1" indent="-533400" eaLnBrk="1" hangingPunct="1">
              <a:buSzTx/>
            </a:pPr>
            <a:endParaRPr lang="he-IL" sz="2000" smtClean="0"/>
          </a:p>
          <a:p>
            <a:pPr marL="990600" lvl="1" indent="-533400" eaLnBrk="1" hangingPunct="1">
              <a:buSzTx/>
            </a:pPr>
            <a:endParaRPr lang="he-IL" sz="2000" smtClean="0"/>
          </a:p>
          <a:p>
            <a:pPr marL="990600" lvl="1" indent="-533400" eaLnBrk="1" hangingPunct="1">
              <a:buSzTx/>
            </a:pPr>
            <a:r>
              <a:rPr lang="he-IL" sz="2000" smtClean="0"/>
              <a:t>מה ההסתברות שיהיה לפחות שחקן כדורסל אחד?</a:t>
            </a:r>
          </a:p>
          <a:p>
            <a:pPr marL="1371600" lvl="2" indent="-457200" eaLnBrk="1" hangingPunct="1">
              <a:buSzTx/>
            </a:pPr>
            <a:r>
              <a:rPr lang="he-IL" sz="1800" smtClean="0"/>
              <a:t>המשלים של 'לא יהיה אף שחקן כדורסל' </a:t>
            </a:r>
            <a:r>
              <a:rPr lang="en-US" sz="1800" smtClean="0"/>
              <a:t>1-0.3487=0.6513</a:t>
            </a:r>
            <a:endParaRPr lang="he-IL" sz="1800" smtClean="0"/>
          </a:p>
          <a:p>
            <a:pPr marL="990600" lvl="1" indent="-533400" eaLnBrk="1" hangingPunct="1">
              <a:buSzTx/>
            </a:pPr>
            <a:endParaRPr lang="he-IL" sz="2000" smtClean="0"/>
          </a:p>
        </p:txBody>
      </p:sp>
      <p:graphicFrame>
        <p:nvGraphicFramePr>
          <p:cNvPr id="355332" name="Object 4"/>
          <p:cNvGraphicFramePr>
            <a:graphicFrameLocks noChangeAspect="1"/>
          </p:cNvGraphicFramePr>
          <p:nvPr/>
        </p:nvGraphicFramePr>
        <p:xfrm>
          <a:off x="179388" y="2420938"/>
          <a:ext cx="2879725" cy="561975"/>
        </p:xfrm>
        <a:graphic>
          <a:graphicData uri="http://schemas.openxmlformats.org/presentationml/2006/ole">
            <p:oleObj spid="_x0000_s68610" name="משוואה" r:id="rId3" imgW="2145960" imgH="419040" progId="Equation.3">
              <p:embed/>
            </p:oleObj>
          </a:graphicData>
        </a:graphic>
      </p:graphicFrame>
      <p:graphicFrame>
        <p:nvGraphicFramePr>
          <p:cNvPr id="355333" name="Object 5"/>
          <p:cNvGraphicFramePr>
            <a:graphicFrameLocks noChangeAspect="1"/>
          </p:cNvGraphicFramePr>
          <p:nvPr/>
        </p:nvGraphicFramePr>
        <p:xfrm>
          <a:off x="188913" y="3284538"/>
          <a:ext cx="5006975" cy="481012"/>
        </p:xfrm>
        <a:graphic>
          <a:graphicData uri="http://schemas.openxmlformats.org/presentationml/2006/ole">
            <p:oleObj spid="_x0000_s68611" name="משוואה" r:id="rId4" imgW="3530520" imgH="393480" progId="Equation.3">
              <p:embed/>
            </p:oleObj>
          </a:graphicData>
        </a:graphic>
      </p:graphicFrame>
      <p:graphicFrame>
        <p:nvGraphicFramePr>
          <p:cNvPr id="355334" name="Object 6"/>
          <p:cNvGraphicFramePr>
            <a:graphicFrameLocks noChangeAspect="1"/>
          </p:cNvGraphicFramePr>
          <p:nvPr/>
        </p:nvGraphicFramePr>
        <p:xfrm>
          <a:off x="296863" y="4581525"/>
          <a:ext cx="5099050" cy="481013"/>
        </p:xfrm>
        <a:graphic>
          <a:graphicData uri="http://schemas.openxmlformats.org/presentationml/2006/ole">
            <p:oleObj spid="_x0000_s68612" name="משוואה" r:id="rId5" imgW="3593880" imgH="393480" progId="Equation.3">
              <p:embed/>
            </p:oleObj>
          </a:graphicData>
        </a:graphic>
      </p:graphicFrame>
      <p:sp>
        <p:nvSpPr>
          <p:cNvPr id="355335" name="AutoShape 7">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p:cTn id="7" dur="1000" fill="hold"/>
                                        <p:tgtEl>
                                          <p:spTgt spid="355332"/>
                                        </p:tgtEl>
                                        <p:attrNameLst>
                                          <p:attrName>ppt_w</p:attrName>
                                        </p:attrNameLst>
                                      </p:cBhvr>
                                      <p:tavLst>
                                        <p:tav tm="0">
                                          <p:val>
                                            <p:strVal val="#ppt_w*0.70"/>
                                          </p:val>
                                        </p:tav>
                                        <p:tav tm="100000">
                                          <p:val>
                                            <p:strVal val="#ppt_w"/>
                                          </p:val>
                                        </p:tav>
                                      </p:tavLst>
                                    </p:anim>
                                    <p:anim calcmode="lin" valueType="num">
                                      <p:cBhvr>
                                        <p:cTn id="8" dur="1000" fill="hold"/>
                                        <p:tgtEl>
                                          <p:spTgt spid="355332"/>
                                        </p:tgtEl>
                                        <p:attrNameLst>
                                          <p:attrName>ppt_h</p:attrName>
                                        </p:attrNameLst>
                                      </p:cBhvr>
                                      <p:tavLst>
                                        <p:tav tm="0">
                                          <p:val>
                                            <p:strVal val="#ppt_h"/>
                                          </p:val>
                                        </p:tav>
                                        <p:tav tm="100000">
                                          <p:val>
                                            <p:strVal val="#ppt_h"/>
                                          </p:val>
                                        </p:tav>
                                      </p:tavLst>
                                    </p:anim>
                                    <p:animEffect transition="in" filter="fade">
                                      <p:cBhvr>
                                        <p:cTn id="9" dur="1000"/>
                                        <p:tgtEl>
                                          <p:spTgt spid="35533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55331">
                                            <p:txEl>
                                              <p:pRg st="0" end="0"/>
                                            </p:txEl>
                                          </p:spTgt>
                                        </p:tgtEl>
                                        <p:attrNameLst>
                                          <p:attrName>style.visibility</p:attrName>
                                        </p:attrNameLst>
                                      </p:cBhvr>
                                      <p:to>
                                        <p:strVal val="visible"/>
                                      </p:to>
                                    </p:set>
                                    <p:animEffect transition="in" filter="fade">
                                      <p:cBhvr>
                                        <p:cTn id="13" dur="2000"/>
                                        <p:tgtEl>
                                          <p:spTgt spid="355331">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55331">
                                            <p:txEl>
                                              <p:pRg st="1" end="1"/>
                                            </p:txEl>
                                          </p:spTgt>
                                        </p:tgtEl>
                                        <p:attrNameLst>
                                          <p:attrName>style.visibility</p:attrName>
                                        </p:attrNameLst>
                                      </p:cBhvr>
                                      <p:to>
                                        <p:strVal val="visible"/>
                                      </p:to>
                                    </p:set>
                                    <p:animEffect transition="in" filter="fade">
                                      <p:cBhvr>
                                        <p:cTn id="17" dur="2000"/>
                                        <p:tgtEl>
                                          <p:spTgt spid="355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5331">
                                            <p:txEl>
                                              <p:pRg st="2" end="2"/>
                                            </p:txEl>
                                          </p:spTgt>
                                        </p:tgtEl>
                                        <p:attrNameLst>
                                          <p:attrName>style.visibility</p:attrName>
                                        </p:attrNameLst>
                                      </p:cBhvr>
                                      <p:to>
                                        <p:strVal val="visible"/>
                                      </p:to>
                                    </p:set>
                                    <p:animEffect transition="in" filter="fade">
                                      <p:cBhvr>
                                        <p:cTn id="22" dur="2000"/>
                                        <p:tgtEl>
                                          <p:spTgt spid="355331">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55331">
                                            <p:txEl>
                                              <p:pRg st="3" end="3"/>
                                            </p:txEl>
                                          </p:spTgt>
                                        </p:tgtEl>
                                        <p:attrNameLst>
                                          <p:attrName>style.visibility</p:attrName>
                                        </p:attrNameLst>
                                      </p:cBhvr>
                                      <p:to>
                                        <p:strVal val="visible"/>
                                      </p:to>
                                    </p:set>
                                    <p:animEffect transition="in" filter="fade">
                                      <p:cBhvr>
                                        <p:cTn id="26" dur="2000"/>
                                        <p:tgtEl>
                                          <p:spTgt spid="355331">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55331">
                                            <p:txEl>
                                              <p:pRg st="4" end="4"/>
                                            </p:txEl>
                                          </p:spTgt>
                                        </p:tgtEl>
                                        <p:attrNameLst>
                                          <p:attrName>style.visibility</p:attrName>
                                        </p:attrNameLst>
                                      </p:cBhvr>
                                      <p:to>
                                        <p:strVal val="visible"/>
                                      </p:to>
                                    </p:set>
                                    <p:animEffect transition="in" filter="fade">
                                      <p:cBhvr>
                                        <p:cTn id="30" dur="2000"/>
                                        <p:tgtEl>
                                          <p:spTgt spid="355331">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55333"/>
                                        </p:tgtEl>
                                        <p:attrNameLst>
                                          <p:attrName>style.visibility</p:attrName>
                                        </p:attrNameLst>
                                      </p:cBhvr>
                                      <p:to>
                                        <p:strVal val="visible"/>
                                      </p:to>
                                    </p:set>
                                    <p:anim calcmode="lin" valueType="num">
                                      <p:cBhvr>
                                        <p:cTn id="33" dur="1000" fill="hold"/>
                                        <p:tgtEl>
                                          <p:spTgt spid="355333"/>
                                        </p:tgtEl>
                                        <p:attrNameLst>
                                          <p:attrName>ppt_w</p:attrName>
                                        </p:attrNameLst>
                                      </p:cBhvr>
                                      <p:tavLst>
                                        <p:tav tm="0">
                                          <p:val>
                                            <p:strVal val="#ppt_w*0.70"/>
                                          </p:val>
                                        </p:tav>
                                        <p:tav tm="100000">
                                          <p:val>
                                            <p:strVal val="#ppt_w"/>
                                          </p:val>
                                        </p:tav>
                                      </p:tavLst>
                                    </p:anim>
                                    <p:anim calcmode="lin" valueType="num">
                                      <p:cBhvr>
                                        <p:cTn id="34" dur="1000" fill="hold"/>
                                        <p:tgtEl>
                                          <p:spTgt spid="355333"/>
                                        </p:tgtEl>
                                        <p:attrNameLst>
                                          <p:attrName>ppt_h</p:attrName>
                                        </p:attrNameLst>
                                      </p:cBhvr>
                                      <p:tavLst>
                                        <p:tav tm="0">
                                          <p:val>
                                            <p:strVal val="#ppt_h"/>
                                          </p:val>
                                        </p:tav>
                                        <p:tav tm="100000">
                                          <p:val>
                                            <p:strVal val="#ppt_h"/>
                                          </p:val>
                                        </p:tav>
                                      </p:tavLst>
                                    </p:anim>
                                    <p:animEffect transition="in" filter="fade">
                                      <p:cBhvr>
                                        <p:cTn id="35" dur="1000"/>
                                        <p:tgtEl>
                                          <p:spTgt spid="355333"/>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55331">
                                            <p:txEl>
                                              <p:pRg st="5" end="5"/>
                                            </p:txEl>
                                          </p:spTgt>
                                        </p:tgtEl>
                                        <p:attrNameLst>
                                          <p:attrName>style.visibility</p:attrName>
                                        </p:attrNameLst>
                                      </p:cBhvr>
                                      <p:to>
                                        <p:strVal val="visible"/>
                                      </p:to>
                                    </p:set>
                                    <p:animEffect transition="in" filter="fade">
                                      <p:cBhvr>
                                        <p:cTn id="39" dur="2000"/>
                                        <p:tgtEl>
                                          <p:spTgt spid="35533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355334"/>
                                        </p:tgtEl>
                                        <p:attrNameLst>
                                          <p:attrName>style.visibility</p:attrName>
                                        </p:attrNameLst>
                                      </p:cBhvr>
                                      <p:to>
                                        <p:strVal val="visible"/>
                                      </p:to>
                                    </p:set>
                                    <p:anim calcmode="lin" valueType="num">
                                      <p:cBhvr>
                                        <p:cTn id="44" dur="1000" fill="hold"/>
                                        <p:tgtEl>
                                          <p:spTgt spid="355334"/>
                                        </p:tgtEl>
                                        <p:attrNameLst>
                                          <p:attrName>ppt_w</p:attrName>
                                        </p:attrNameLst>
                                      </p:cBhvr>
                                      <p:tavLst>
                                        <p:tav tm="0">
                                          <p:val>
                                            <p:strVal val="#ppt_w*0.70"/>
                                          </p:val>
                                        </p:tav>
                                        <p:tav tm="100000">
                                          <p:val>
                                            <p:strVal val="#ppt_w"/>
                                          </p:val>
                                        </p:tav>
                                      </p:tavLst>
                                    </p:anim>
                                    <p:anim calcmode="lin" valueType="num">
                                      <p:cBhvr>
                                        <p:cTn id="45" dur="1000" fill="hold"/>
                                        <p:tgtEl>
                                          <p:spTgt spid="355334"/>
                                        </p:tgtEl>
                                        <p:attrNameLst>
                                          <p:attrName>ppt_h</p:attrName>
                                        </p:attrNameLst>
                                      </p:cBhvr>
                                      <p:tavLst>
                                        <p:tav tm="0">
                                          <p:val>
                                            <p:strVal val="#ppt_h"/>
                                          </p:val>
                                        </p:tav>
                                        <p:tav tm="100000">
                                          <p:val>
                                            <p:strVal val="#ppt_h"/>
                                          </p:val>
                                        </p:tav>
                                      </p:tavLst>
                                    </p:anim>
                                    <p:animEffect transition="in" filter="fade">
                                      <p:cBhvr>
                                        <p:cTn id="46" dur="1000"/>
                                        <p:tgtEl>
                                          <p:spTgt spid="35533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55331">
                                            <p:txEl>
                                              <p:pRg st="8" end="8"/>
                                            </p:txEl>
                                          </p:spTgt>
                                        </p:tgtEl>
                                        <p:attrNameLst>
                                          <p:attrName>style.visibility</p:attrName>
                                        </p:attrNameLst>
                                      </p:cBhvr>
                                      <p:to>
                                        <p:strVal val="visible"/>
                                      </p:to>
                                    </p:set>
                                    <p:animEffect transition="in" filter="fade">
                                      <p:cBhvr>
                                        <p:cTn id="50" dur="2000"/>
                                        <p:tgtEl>
                                          <p:spTgt spid="355331">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5331">
                                            <p:txEl>
                                              <p:pRg st="9" end="9"/>
                                            </p:txEl>
                                          </p:spTgt>
                                        </p:tgtEl>
                                        <p:attrNameLst>
                                          <p:attrName>style.visibility</p:attrName>
                                        </p:attrNameLst>
                                      </p:cBhvr>
                                      <p:to>
                                        <p:strVal val="visible"/>
                                      </p:to>
                                    </p:set>
                                    <p:animEffect transition="in" filter="fade">
                                      <p:cBhvr>
                                        <p:cTn id="55" dur="2000"/>
                                        <p:tgtEl>
                                          <p:spTgt spid="355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p:txBody>
          <a:bodyPr/>
          <a:lstStyle/>
          <a:p>
            <a:pPr algn="r" eaLnBrk="1" hangingPunct="1"/>
            <a:r>
              <a:rPr lang="he-IL" smtClean="0">
                <a:solidFill>
                  <a:schemeClr val="hlink"/>
                </a:solidFill>
              </a:rPr>
              <a:t>תרגיל הסתברות בינומית</a:t>
            </a:r>
            <a:endParaRPr lang="en-US" smtClean="0">
              <a:solidFill>
                <a:schemeClr val="hlink"/>
              </a:solidFill>
            </a:endParaRPr>
          </a:p>
        </p:txBody>
      </p:sp>
      <p:sp>
        <p:nvSpPr>
          <p:cNvPr id="358403" name="Rectangle 3"/>
          <p:cNvSpPr>
            <a:spLocks noGrp="1" noChangeArrowheads="1"/>
          </p:cNvSpPr>
          <p:nvPr>
            <p:ph type="body" idx="1"/>
          </p:nvPr>
        </p:nvSpPr>
        <p:spPr>
          <a:xfrm>
            <a:off x="1042988" y="2017713"/>
            <a:ext cx="7912100" cy="4506912"/>
          </a:xfrm>
        </p:spPr>
        <p:txBody>
          <a:bodyPr/>
          <a:lstStyle/>
          <a:p>
            <a:pPr marL="609600" indent="-609600" eaLnBrk="1" hangingPunct="1">
              <a:buSzTx/>
            </a:pPr>
            <a:r>
              <a:rPr lang="he-IL" sz="2400" smtClean="0"/>
              <a:t>באזור מסוים המיעוט מהווה 30% מהאוכלוסייה. למשפט מסוים בוחרים חבר מושבעים בן 7 אנשים. </a:t>
            </a:r>
          </a:p>
          <a:p>
            <a:pPr marL="990600" lvl="1" indent="-533400" eaLnBrk="1" hangingPunct="1">
              <a:buSzTx/>
            </a:pPr>
            <a:r>
              <a:rPr lang="he-IL" sz="2000" smtClean="0"/>
              <a:t>מה ההסתברות שחבר המושבעים יכלול 3 בני מיעוטים?</a:t>
            </a:r>
          </a:p>
          <a:p>
            <a:pPr marL="1371600" lvl="2" indent="-457200" eaLnBrk="1" hangingPunct="1">
              <a:buSzTx/>
            </a:pPr>
            <a:r>
              <a:rPr lang="en-US" sz="1800" smtClean="0"/>
              <a:t>k</a:t>
            </a:r>
            <a:r>
              <a:rPr lang="he-IL" sz="1800" smtClean="0"/>
              <a:t> – 3.</a:t>
            </a:r>
          </a:p>
          <a:p>
            <a:pPr marL="1371600" lvl="2" indent="-457200" eaLnBrk="1" hangingPunct="1">
              <a:buSzTx/>
            </a:pPr>
            <a:r>
              <a:rPr lang="en-US" sz="1800" smtClean="0"/>
              <a:t>n</a:t>
            </a:r>
            <a:r>
              <a:rPr lang="he-IL" sz="1800" smtClean="0"/>
              <a:t> – 7.</a:t>
            </a:r>
          </a:p>
          <a:p>
            <a:pPr marL="1371600" lvl="2" indent="-457200" eaLnBrk="1" hangingPunct="1">
              <a:buSzTx/>
            </a:pPr>
            <a:r>
              <a:rPr lang="en-US" sz="1800" smtClean="0"/>
              <a:t>p</a:t>
            </a:r>
            <a:r>
              <a:rPr lang="he-IL" sz="1800" smtClean="0"/>
              <a:t> – 0.3 (30%).</a:t>
            </a:r>
          </a:p>
          <a:p>
            <a:pPr marL="990600" lvl="1" indent="-533400" eaLnBrk="1" hangingPunct="1">
              <a:buSzTx/>
            </a:pPr>
            <a:r>
              <a:rPr lang="he-IL" sz="2000" smtClean="0"/>
              <a:t>מה ההסתברות שבחבר המושבעים יהיה לפחות בין מיעוטים אחד?</a:t>
            </a:r>
          </a:p>
          <a:p>
            <a:pPr marL="1371600" lvl="2" indent="-457200" eaLnBrk="1" hangingPunct="1">
              <a:buSzTx/>
            </a:pPr>
            <a:r>
              <a:rPr lang="he-IL" sz="1800" smtClean="0"/>
              <a:t>על מנת לפתור שאלה זו במהירות כדאי לבדוק את המאורע המשלים ולהחסיר. </a:t>
            </a:r>
            <a:r>
              <a:rPr lang="en-US" sz="1800" smtClean="0"/>
              <a:t/>
            </a:r>
            <a:br>
              <a:rPr lang="en-US" sz="1800" smtClean="0"/>
            </a:br>
            <a:r>
              <a:rPr lang="he-IL" sz="1800" smtClean="0"/>
              <a:t>מה ההסתברות שחבר המושבעים לא יכיל בני מיעוטים כלל (ולהחסיר מהשלם).</a:t>
            </a:r>
          </a:p>
          <a:p>
            <a:pPr marL="1371600" lvl="2" indent="-457200" eaLnBrk="1" hangingPunct="1">
              <a:buSzTx/>
            </a:pPr>
            <a:r>
              <a:rPr lang="en-US" sz="1800" smtClean="0"/>
              <a:t>k</a:t>
            </a:r>
            <a:r>
              <a:rPr lang="he-IL" sz="1800" smtClean="0"/>
              <a:t> – 0.</a:t>
            </a:r>
          </a:p>
          <a:p>
            <a:pPr marL="1371600" lvl="2" indent="-457200" eaLnBrk="1" hangingPunct="1">
              <a:buSzTx/>
            </a:pPr>
            <a:r>
              <a:rPr lang="en-US" sz="1800" smtClean="0"/>
              <a:t>n</a:t>
            </a:r>
            <a:r>
              <a:rPr lang="he-IL" sz="1800" smtClean="0"/>
              <a:t> – 7.</a:t>
            </a:r>
          </a:p>
          <a:p>
            <a:pPr marL="1371600" lvl="2" indent="-457200" eaLnBrk="1" hangingPunct="1">
              <a:buSzTx/>
            </a:pPr>
            <a:r>
              <a:rPr lang="en-US" sz="1800" smtClean="0"/>
              <a:t>p</a:t>
            </a:r>
            <a:r>
              <a:rPr lang="he-IL" sz="1800" smtClean="0"/>
              <a:t> – 0.3 (30%).</a:t>
            </a:r>
          </a:p>
          <a:p>
            <a:pPr marL="990600" lvl="1" indent="-533400" eaLnBrk="1" hangingPunct="1">
              <a:buSzTx/>
            </a:pPr>
            <a:endParaRPr lang="he-IL" sz="2000" smtClean="0"/>
          </a:p>
          <a:p>
            <a:pPr marL="990600" lvl="1" indent="-533400" eaLnBrk="1" hangingPunct="1">
              <a:buSzTx/>
            </a:pPr>
            <a:endParaRPr lang="he-IL" sz="2000" smtClean="0"/>
          </a:p>
          <a:p>
            <a:pPr marL="990600" lvl="1" indent="-533400" eaLnBrk="1" hangingPunct="1">
              <a:buSzTx/>
              <a:buFont typeface="Wingdings" pitchFamily="2" charset="2"/>
              <a:buNone/>
            </a:pPr>
            <a:endParaRPr lang="he-IL" sz="2000" smtClean="0"/>
          </a:p>
        </p:txBody>
      </p:sp>
      <p:graphicFrame>
        <p:nvGraphicFramePr>
          <p:cNvPr id="358404" name="Object 4"/>
          <p:cNvGraphicFramePr>
            <a:graphicFrameLocks noChangeAspect="1"/>
          </p:cNvGraphicFramePr>
          <p:nvPr/>
        </p:nvGraphicFramePr>
        <p:xfrm>
          <a:off x="179388" y="2492375"/>
          <a:ext cx="2879725" cy="561975"/>
        </p:xfrm>
        <a:graphic>
          <a:graphicData uri="http://schemas.openxmlformats.org/presentationml/2006/ole">
            <p:oleObj spid="_x0000_s69634" name="משוואה" r:id="rId3" imgW="2145960" imgH="419040" progId="Equation.3">
              <p:embed/>
            </p:oleObj>
          </a:graphicData>
        </a:graphic>
      </p:graphicFrame>
      <p:graphicFrame>
        <p:nvGraphicFramePr>
          <p:cNvPr id="358405" name="Object 5"/>
          <p:cNvGraphicFramePr>
            <a:graphicFrameLocks noChangeAspect="1"/>
          </p:cNvGraphicFramePr>
          <p:nvPr/>
        </p:nvGraphicFramePr>
        <p:xfrm>
          <a:off x="179388" y="3284538"/>
          <a:ext cx="5511800" cy="481012"/>
        </p:xfrm>
        <a:graphic>
          <a:graphicData uri="http://schemas.openxmlformats.org/presentationml/2006/ole">
            <p:oleObj spid="_x0000_s69635" name="משוואה" r:id="rId4" imgW="3886200" imgH="393480" progId="Equation.3">
              <p:embed/>
            </p:oleObj>
          </a:graphicData>
        </a:graphic>
      </p:graphicFrame>
      <p:graphicFrame>
        <p:nvGraphicFramePr>
          <p:cNvPr id="358406" name="Object 6"/>
          <p:cNvGraphicFramePr>
            <a:graphicFrameLocks noChangeAspect="1"/>
          </p:cNvGraphicFramePr>
          <p:nvPr/>
        </p:nvGraphicFramePr>
        <p:xfrm>
          <a:off x="376238" y="5184775"/>
          <a:ext cx="5116512" cy="712788"/>
        </p:xfrm>
        <a:graphic>
          <a:graphicData uri="http://schemas.openxmlformats.org/presentationml/2006/ole">
            <p:oleObj spid="_x0000_s69636" name="משוואה" r:id="rId5" imgW="3606480" imgH="5839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p:cTn id="7" dur="1000" fill="hold"/>
                                        <p:tgtEl>
                                          <p:spTgt spid="358404"/>
                                        </p:tgtEl>
                                        <p:attrNameLst>
                                          <p:attrName>ppt_w</p:attrName>
                                        </p:attrNameLst>
                                      </p:cBhvr>
                                      <p:tavLst>
                                        <p:tav tm="0">
                                          <p:val>
                                            <p:strVal val="#ppt_w*0.70"/>
                                          </p:val>
                                        </p:tav>
                                        <p:tav tm="100000">
                                          <p:val>
                                            <p:strVal val="#ppt_w"/>
                                          </p:val>
                                        </p:tav>
                                      </p:tavLst>
                                    </p:anim>
                                    <p:anim calcmode="lin" valueType="num">
                                      <p:cBhvr>
                                        <p:cTn id="8" dur="1000" fill="hold"/>
                                        <p:tgtEl>
                                          <p:spTgt spid="358404"/>
                                        </p:tgtEl>
                                        <p:attrNameLst>
                                          <p:attrName>ppt_h</p:attrName>
                                        </p:attrNameLst>
                                      </p:cBhvr>
                                      <p:tavLst>
                                        <p:tav tm="0">
                                          <p:val>
                                            <p:strVal val="#ppt_h"/>
                                          </p:val>
                                        </p:tav>
                                        <p:tav tm="100000">
                                          <p:val>
                                            <p:strVal val="#ppt_h"/>
                                          </p:val>
                                        </p:tav>
                                      </p:tavLst>
                                    </p:anim>
                                    <p:animEffect transition="in" filter="fade">
                                      <p:cBhvr>
                                        <p:cTn id="9" dur="1000"/>
                                        <p:tgtEl>
                                          <p:spTgt spid="35840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58403">
                                            <p:txEl>
                                              <p:pRg st="0" end="0"/>
                                            </p:txEl>
                                          </p:spTgt>
                                        </p:tgtEl>
                                        <p:attrNameLst>
                                          <p:attrName>style.visibility</p:attrName>
                                        </p:attrNameLst>
                                      </p:cBhvr>
                                      <p:to>
                                        <p:strVal val="visible"/>
                                      </p:to>
                                    </p:set>
                                    <p:animEffect transition="in" filter="fade">
                                      <p:cBhvr>
                                        <p:cTn id="13" dur="2000"/>
                                        <p:tgtEl>
                                          <p:spTgt spid="358403">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58403">
                                            <p:txEl>
                                              <p:pRg st="1" end="1"/>
                                            </p:txEl>
                                          </p:spTgt>
                                        </p:tgtEl>
                                        <p:attrNameLst>
                                          <p:attrName>style.visibility</p:attrName>
                                        </p:attrNameLst>
                                      </p:cBhvr>
                                      <p:to>
                                        <p:strVal val="visible"/>
                                      </p:to>
                                    </p:set>
                                    <p:animEffect transition="in" filter="fade">
                                      <p:cBhvr>
                                        <p:cTn id="17" dur="2000"/>
                                        <p:tgtEl>
                                          <p:spTgt spid="3584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03">
                                            <p:txEl>
                                              <p:pRg st="2" end="2"/>
                                            </p:txEl>
                                          </p:spTgt>
                                        </p:tgtEl>
                                        <p:attrNameLst>
                                          <p:attrName>style.visibility</p:attrName>
                                        </p:attrNameLst>
                                      </p:cBhvr>
                                      <p:to>
                                        <p:strVal val="visible"/>
                                      </p:to>
                                    </p:set>
                                    <p:animEffect transition="in" filter="fade">
                                      <p:cBhvr>
                                        <p:cTn id="22" dur="2000"/>
                                        <p:tgtEl>
                                          <p:spTgt spid="35840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58403">
                                            <p:txEl>
                                              <p:pRg st="3" end="3"/>
                                            </p:txEl>
                                          </p:spTgt>
                                        </p:tgtEl>
                                        <p:attrNameLst>
                                          <p:attrName>style.visibility</p:attrName>
                                        </p:attrNameLst>
                                      </p:cBhvr>
                                      <p:to>
                                        <p:strVal val="visible"/>
                                      </p:to>
                                    </p:set>
                                    <p:animEffect transition="in" filter="fade">
                                      <p:cBhvr>
                                        <p:cTn id="26" dur="2000"/>
                                        <p:tgtEl>
                                          <p:spTgt spid="358403">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58403">
                                            <p:txEl>
                                              <p:pRg st="4" end="4"/>
                                            </p:txEl>
                                          </p:spTgt>
                                        </p:tgtEl>
                                        <p:attrNameLst>
                                          <p:attrName>style.visibility</p:attrName>
                                        </p:attrNameLst>
                                      </p:cBhvr>
                                      <p:to>
                                        <p:strVal val="visible"/>
                                      </p:to>
                                    </p:set>
                                    <p:animEffect transition="in" filter="fade">
                                      <p:cBhvr>
                                        <p:cTn id="30" dur="2000"/>
                                        <p:tgtEl>
                                          <p:spTgt spid="3584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58405"/>
                                        </p:tgtEl>
                                        <p:attrNameLst>
                                          <p:attrName>style.visibility</p:attrName>
                                        </p:attrNameLst>
                                      </p:cBhvr>
                                      <p:to>
                                        <p:strVal val="visible"/>
                                      </p:to>
                                    </p:set>
                                    <p:anim calcmode="lin" valueType="num">
                                      <p:cBhvr>
                                        <p:cTn id="35" dur="1000" fill="hold"/>
                                        <p:tgtEl>
                                          <p:spTgt spid="358405"/>
                                        </p:tgtEl>
                                        <p:attrNameLst>
                                          <p:attrName>ppt_w</p:attrName>
                                        </p:attrNameLst>
                                      </p:cBhvr>
                                      <p:tavLst>
                                        <p:tav tm="0">
                                          <p:val>
                                            <p:strVal val="#ppt_w*0.70"/>
                                          </p:val>
                                        </p:tav>
                                        <p:tav tm="100000">
                                          <p:val>
                                            <p:strVal val="#ppt_w"/>
                                          </p:val>
                                        </p:tav>
                                      </p:tavLst>
                                    </p:anim>
                                    <p:anim calcmode="lin" valueType="num">
                                      <p:cBhvr>
                                        <p:cTn id="36" dur="1000" fill="hold"/>
                                        <p:tgtEl>
                                          <p:spTgt spid="358405"/>
                                        </p:tgtEl>
                                        <p:attrNameLst>
                                          <p:attrName>ppt_h</p:attrName>
                                        </p:attrNameLst>
                                      </p:cBhvr>
                                      <p:tavLst>
                                        <p:tav tm="0">
                                          <p:val>
                                            <p:strVal val="#ppt_h"/>
                                          </p:val>
                                        </p:tav>
                                        <p:tav tm="100000">
                                          <p:val>
                                            <p:strVal val="#ppt_h"/>
                                          </p:val>
                                        </p:tav>
                                      </p:tavLst>
                                    </p:anim>
                                    <p:animEffect transition="in" filter="fade">
                                      <p:cBhvr>
                                        <p:cTn id="37" dur="1000"/>
                                        <p:tgtEl>
                                          <p:spTgt spid="35840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58403">
                                            <p:txEl>
                                              <p:pRg st="5" end="5"/>
                                            </p:txEl>
                                          </p:spTgt>
                                        </p:tgtEl>
                                        <p:attrNameLst>
                                          <p:attrName>style.visibility</p:attrName>
                                        </p:attrNameLst>
                                      </p:cBhvr>
                                      <p:to>
                                        <p:strVal val="visible"/>
                                      </p:to>
                                    </p:set>
                                    <p:animEffect transition="in" filter="fade">
                                      <p:cBhvr>
                                        <p:cTn id="41" dur="2000"/>
                                        <p:tgtEl>
                                          <p:spTgt spid="35840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8403">
                                            <p:txEl>
                                              <p:pRg st="6" end="6"/>
                                            </p:txEl>
                                          </p:spTgt>
                                        </p:tgtEl>
                                        <p:attrNameLst>
                                          <p:attrName>style.visibility</p:attrName>
                                        </p:attrNameLst>
                                      </p:cBhvr>
                                      <p:to>
                                        <p:strVal val="visible"/>
                                      </p:to>
                                    </p:set>
                                    <p:animEffect transition="in" filter="fade">
                                      <p:cBhvr>
                                        <p:cTn id="46" dur="2000"/>
                                        <p:tgtEl>
                                          <p:spTgt spid="35840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8403">
                                            <p:txEl>
                                              <p:pRg st="7" end="7"/>
                                            </p:txEl>
                                          </p:spTgt>
                                        </p:tgtEl>
                                        <p:attrNameLst>
                                          <p:attrName>style.visibility</p:attrName>
                                        </p:attrNameLst>
                                      </p:cBhvr>
                                      <p:to>
                                        <p:strVal val="visible"/>
                                      </p:to>
                                    </p:set>
                                    <p:animEffect transition="in" filter="fade">
                                      <p:cBhvr>
                                        <p:cTn id="51" dur="2000"/>
                                        <p:tgtEl>
                                          <p:spTgt spid="358403">
                                            <p:txEl>
                                              <p:pRg st="7" end="7"/>
                                            </p:tx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58403">
                                            <p:txEl>
                                              <p:pRg st="8" end="8"/>
                                            </p:txEl>
                                          </p:spTgt>
                                        </p:tgtEl>
                                        <p:attrNameLst>
                                          <p:attrName>style.visibility</p:attrName>
                                        </p:attrNameLst>
                                      </p:cBhvr>
                                      <p:to>
                                        <p:strVal val="visible"/>
                                      </p:to>
                                    </p:set>
                                    <p:animEffect transition="in" filter="fade">
                                      <p:cBhvr>
                                        <p:cTn id="55" dur="2000"/>
                                        <p:tgtEl>
                                          <p:spTgt spid="358403">
                                            <p:txEl>
                                              <p:pRg st="8" end="8"/>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58403">
                                            <p:txEl>
                                              <p:pRg st="9" end="9"/>
                                            </p:txEl>
                                          </p:spTgt>
                                        </p:tgtEl>
                                        <p:attrNameLst>
                                          <p:attrName>style.visibility</p:attrName>
                                        </p:attrNameLst>
                                      </p:cBhvr>
                                      <p:to>
                                        <p:strVal val="visible"/>
                                      </p:to>
                                    </p:set>
                                    <p:animEffect transition="in" filter="fade">
                                      <p:cBhvr>
                                        <p:cTn id="59" dur="2000"/>
                                        <p:tgtEl>
                                          <p:spTgt spid="358403">
                                            <p:txEl>
                                              <p:pRg st="9" end="9"/>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58406"/>
                                        </p:tgtEl>
                                        <p:attrNameLst>
                                          <p:attrName>style.visibility</p:attrName>
                                        </p:attrNameLst>
                                      </p:cBhvr>
                                      <p:to>
                                        <p:strVal val="visible"/>
                                      </p:to>
                                    </p:set>
                                    <p:anim calcmode="lin" valueType="num">
                                      <p:cBhvr>
                                        <p:cTn id="62" dur="1000" fill="hold"/>
                                        <p:tgtEl>
                                          <p:spTgt spid="358406"/>
                                        </p:tgtEl>
                                        <p:attrNameLst>
                                          <p:attrName>ppt_w</p:attrName>
                                        </p:attrNameLst>
                                      </p:cBhvr>
                                      <p:tavLst>
                                        <p:tav tm="0">
                                          <p:val>
                                            <p:strVal val="#ppt_w*0.70"/>
                                          </p:val>
                                        </p:tav>
                                        <p:tav tm="100000">
                                          <p:val>
                                            <p:strVal val="#ppt_w"/>
                                          </p:val>
                                        </p:tav>
                                      </p:tavLst>
                                    </p:anim>
                                    <p:anim calcmode="lin" valueType="num">
                                      <p:cBhvr>
                                        <p:cTn id="63" dur="1000" fill="hold"/>
                                        <p:tgtEl>
                                          <p:spTgt spid="358406"/>
                                        </p:tgtEl>
                                        <p:attrNameLst>
                                          <p:attrName>ppt_h</p:attrName>
                                        </p:attrNameLst>
                                      </p:cBhvr>
                                      <p:tavLst>
                                        <p:tav tm="0">
                                          <p:val>
                                            <p:strVal val="#ppt_h"/>
                                          </p:val>
                                        </p:tav>
                                        <p:tav tm="100000">
                                          <p:val>
                                            <p:strVal val="#ppt_h"/>
                                          </p:val>
                                        </p:tav>
                                      </p:tavLst>
                                    </p:anim>
                                    <p:animEffect transition="in" filter="fade">
                                      <p:cBhvr>
                                        <p:cTn id="64" dur="1000"/>
                                        <p:tgtEl>
                                          <p:spTgt spid="358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algn="r" eaLnBrk="1" hangingPunct="1"/>
            <a:r>
              <a:rPr lang="he-IL" sz="3600" smtClean="0"/>
              <a:t>תוחלת: מדד מיקום מרכזי לפונקצית הסתברות</a:t>
            </a:r>
            <a:endParaRPr lang="en-US" sz="3600" smtClean="0"/>
          </a:p>
        </p:txBody>
      </p:sp>
      <p:sp>
        <p:nvSpPr>
          <p:cNvPr id="356355" name="Rectangle 3"/>
          <p:cNvSpPr>
            <a:spLocks noGrp="1" noChangeArrowheads="1"/>
          </p:cNvSpPr>
          <p:nvPr>
            <p:ph type="body" idx="1"/>
          </p:nvPr>
        </p:nvSpPr>
        <p:spPr>
          <a:xfrm>
            <a:off x="323850" y="2017713"/>
            <a:ext cx="8631238" cy="4114800"/>
          </a:xfrm>
        </p:spPr>
        <p:txBody>
          <a:bodyPr/>
          <a:lstStyle/>
          <a:p>
            <a:pPr eaLnBrk="1" hangingPunct="1"/>
            <a:r>
              <a:rPr lang="he-IL" sz="2400" smtClean="0"/>
              <a:t>התוחלת של משתנה </a:t>
            </a:r>
            <a:r>
              <a:rPr lang="en-US" sz="2400" smtClean="0"/>
              <a:t>X</a:t>
            </a:r>
            <a:r>
              <a:rPr lang="he-IL" sz="2400" smtClean="0"/>
              <a:t> הינה סכום של הסתברות כל מאורע כפול ערכו.</a:t>
            </a:r>
          </a:p>
          <a:p>
            <a:pPr lvl="1" eaLnBrk="1" hangingPunct="1"/>
            <a:r>
              <a:rPr lang="en-US" sz="2000" smtClean="0"/>
              <a:t>X</a:t>
            </a:r>
            <a:r>
              <a:rPr lang="he-IL" sz="2000" smtClean="0"/>
              <a:t> – ערך.</a:t>
            </a:r>
          </a:p>
          <a:p>
            <a:pPr lvl="1" eaLnBrk="1" hangingPunct="1"/>
            <a:r>
              <a:rPr lang="en-US" sz="2000" smtClean="0"/>
              <a:t>P</a:t>
            </a:r>
            <a:r>
              <a:rPr lang="he-IL" sz="2000" smtClean="0"/>
              <a:t> – ההסתברות של אותו ערך. </a:t>
            </a:r>
          </a:p>
          <a:p>
            <a:pPr lvl="1" eaLnBrk="1" hangingPunct="1"/>
            <a:endParaRPr lang="he-IL" sz="2000" smtClean="0"/>
          </a:p>
          <a:p>
            <a:pPr eaLnBrk="1" hangingPunct="1"/>
            <a:r>
              <a:rPr lang="he-IL" sz="2400" smtClean="0"/>
              <a:t>לדוגמא: מצא את התוחלת של משתנה </a:t>
            </a:r>
            <a:r>
              <a:rPr lang="en-US" sz="2400" smtClean="0"/>
              <a:t>X</a:t>
            </a:r>
            <a:r>
              <a:rPr lang="he-IL" sz="2400" smtClean="0"/>
              <a:t>  (הטלת קובייה):</a:t>
            </a:r>
          </a:p>
          <a:p>
            <a:pPr eaLnBrk="1" hangingPunct="1"/>
            <a:endParaRPr lang="he-IL" sz="2400" smtClean="0"/>
          </a:p>
          <a:p>
            <a:pPr eaLnBrk="1" hangingPunct="1">
              <a:buFont typeface="Wingdings" pitchFamily="2" charset="2"/>
              <a:buNone/>
            </a:pPr>
            <a:endParaRPr lang="he-IL" sz="2800" smtClean="0"/>
          </a:p>
          <a:p>
            <a:pPr lvl="1" eaLnBrk="1" hangingPunct="1">
              <a:buFont typeface="Wingdings" pitchFamily="2" charset="2"/>
              <a:buNone/>
            </a:pPr>
            <a:endParaRPr lang="en-US" sz="2400" smtClean="0"/>
          </a:p>
        </p:txBody>
      </p:sp>
      <p:graphicFrame>
        <p:nvGraphicFramePr>
          <p:cNvPr id="356356" name="Object 4"/>
          <p:cNvGraphicFramePr>
            <a:graphicFrameLocks noChangeAspect="1"/>
          </p:cNvGraphicFramePr>
          <p:nvPr/>
        </p:nvGraphicFramePr>
        <p:xfrm>
          <a:off x="611188" y="2492375"/>
          <a:ext cx="5545137" cy="400050"/>
        </p:xfrm>
        <a:graphic>
          <a:graphicData uri="http://schemas.openxmlformats.org/presentationml/2006/ole">
            <p:oleObj spid="_x0000_s70658" name="משוואה" r:id="rId3" imgW="2819160" imgH="203040" progId="Equation.3">
              <p:embed/>
            </p:oleObj>
          </a:graphicData>
        </a:graphic>
      </p:graphicFrame>
      <p:graphicFrame>
        <p:nvGraphicFramePr>
          <p:cNvPr id="356357" name="Group 5"/>
          <p:cNvGraphicFramePr>
            <a:graphicFrameLocks noGrp="1"/>
          </p:cNvGraphicFramePr>
          <p:nvPr/>
        </p:nvGraphicFramePr>
        <p:xfrm>
          <a:off x="2627313" y="4437063"/>
          <a:ext cx="4824412" cy="879475"/>
        </p:xfrm>
        <a:graphic>
          <a:graphicData uri="http://schemas.openxmlformats.org/drawingml/2006/table">
            <a:tbl>
              <a:tblPr rtl="1"/>
              <a:tblGrid>
                <a:gridCol w="657225"/>
                <a:gridCol w="658812"/>
                <a:gridCol w="658813"/>
                <a:gridCol w="658812"/>
                <a:gridCol w="658813"/>
                <a:gridCol w="658812"/>
                <a:gridCol w="873125"/>
              </a:tblGrid>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56383" name="Object 31"/>
          <p:cNvGraphicFramePr>
            <a:graphicFrameLocks noChangeAspect="1"/>
          </p:cNvGraphicFramePr>
          <p:nvPr/>
        </p:nvGraphicFramePr>
        <p:xfrm>
          <a:off x="2051050" y="5516563"/>
          <a:ext cx="5446713" cy="630237"/>
        </p:xfrm>
        <a:graphic>
          <a:graphicData uri="http://schemas.openxmlformats.org/presentationml/2006/ole">
            <p:oleObj spid="_x0000_s70659" name="משוואה" r:id="rId4" imgW="3403440" imgH="393480" progId="Equation.3">
              <p:embed/>
            </p:oleObj>
          </a:graphicData>
        </a:graphic>
      </p:graphicFrame>
      <p:sp>
        <p:nvSpPr>
          <p:cNvPr id="356384" name="AutoShape 32">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fade">
                                      <p:cBhvr>
                                        <p:cTn id="7" dur="2000"/>
                                        <p:tgtEl>
                                          <p:spTgt spid="356355">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356356"/>
                                        </p:tgtEl>
                                        <p:attrNameLst>
                                          <p:attrName>style.visibility</p:attrName>
                                        </p:attrNameLst>
                                      </p:cBhvr>
                                      <p:to>
                                        <p:strVal val="visible"/>
                                      </p:to>
                                    </p:set>
                                    <p:anim calcmode="lin" valueType="num">
                                      <p:cBhvr>
                                        <p:cTn id="10" dur="1000" fill="hold"/>
                                        <p:tgtEl>
                                          <p:spTgt spid="356356"/>
                                        </p:tgtEl>
                                        <p:attrNameLst>
                                          <p:attrName>ppt_w</p:attrName>
                                        </p:attrNameLst>
                                      </p:cBhvr>
                                      <p:tavLst>
                                        <p:tav tm="0">
                                          <p:val>
                                            <p:strVal val="#ppt_w*0.70"/>
                                          </p:val>
                                        </p:tav>
                                        <p:tav tm="100000">
                                          <p:val>
                                            <p:strVal val="#ppt_w"/>
                                          </p:val>
                                        </p:tav>
                                      </p:tavLst>
                                    </p:anim>
                                    <p:anim calcmode="lin" valueType="num">
                                      <p:cBhvr>
                                        <p:cTn id="11" dur="1000" fill="hold"/>
                                        <p:tgtEl>
                                          <p:spTgt spid="356356"/>
                                        </p:tgtEl>
                                        <p:attrNameLst>
                                          <p:attrName>ppt_h</p:attrName>
                                        </p:attrNameLst>
                                      </p:cBhvr>
                                      <p:tavLst>
                                        <p:tav tm="0">
                                          <p:val>
                                            <p:strVal val="#ppt_h"/>
                                          </p:val>
                                        </p:tav>
                                        <p:tav tm="100000">
                                          <p:val>
                                            <p:strVal val="#ppt_h"/>
                                          </p:val>
                                        </p:tav>
                                      </p:tavLst>
                                    </p:anim>
                                    <p:animEffect transition="in" filter="fade">
                                      <p:cBhvr>
                                        <p:cTn id="12" dur="1000"/>
                                        <p:tgtEl>
                                          <p:spTgt spid="35635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56355">
                                            <p:txEl>
                                              <p:pRg st="1" end="1"/>
                                            </p:txEl>
                                          </p:spTgt>
                                        </p:tgtEl>
                                        <p:attrNameLst>
                                          <p:attrName>style.visibility</p:attrName>
                                        </p:attrNameLst>
                                      </p:cBhvr>
                                      <p:to>
                                        <p:strVal val="visible"/>
                                      </p:to>
                                    </p:set>
                                    <p:animEffect transition="in" filter="fade">
                                      <p:cBhvr>
                                        <p:cTn id="16" dur="2000"/>
                                        <p:tgtEl>
                                          <p:spTgt spid="356355">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56355">
                                            <p:txEl>
                                              <p:pRg st="2" end="2"/>
                                            </p:txEl>
                                          </p:spTgt>
                                        </p:tgtEl>
                                        <p:attrNameLst>
                                          <p:attrName>style.visibility</p:attrName>
                                        </p:attrNameLst>
                                      </p:cBhvr>
                                      <p:to>
                                        <p:strVal val="visible"/>
                                      </p:to>
                                    </p:set>
                                    <p:animEffect transition="in" filter="fade">
                                      <p:cBhvr>
                                        <p:cTn id="20" dur="2000"/>
                                        <p:tgtEl>
                                          <p:spTgt spid="356355">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356355">
                                            <p:txEl>
                                              <p:pRg st="4" end="4"/>
                                            </p:txEl>
                                          </p:spTgt>
                                        </p:tgtEl>
                                        <p:attrNameLst>
                                          <p:attrName>style.visibility</p:attrName>
                                        </p:attrNameLst>
                                      </p:cBhvr>
                                      <p:to>
                                        <p:strVal val="visible"/>
                                      </p:to>
                                    </p:set>
                                    <p:animEffect transition="in" filter="fade">
                                      <p:cBhvr>
                                        <p:cTn id="24" dur="2000"/>
                                        <p:tgtEl>
                                          <p:spTgt spid="356355">
                                            <p:txEl>
                                              <p:pRg st="4" end="4"/>
                                            </p:txEl>
                                          </p:spTgt>
                                        </p:tgtEl>
                                      </p:cBhvr>
                                    </p:animEffect>
                                  </p:childTnLst>
                                </p:cTn>
                              </p:par>
                            </p:childTnLst>
                          </p:cTn>
                        </p:par>
                        <p:par>
                          <p:cTn id="25" fill="hold">
                            <p:stCondLst>
                              <p:cond delay="8000"/>
                            </p:stCondLst>
                            <p:childTnLst>
                              <p:par>
                                <p:cTn id="26" presetID="29" presetClass="entr" presetSubtype="0" fill="hold" nodeType="afterEffect">
                                  <p:stCondLst>
                                    <p:cond delay="0"/>
                                  </p:stCondLst>
                                  <p:childTnLst>
                                    <p:set>
                                      <p:cBhvr>
                                        <p:cTn id="27" dur="1" fill="hold">
                                          <p:stCondLst>
                                            <p:cond delay="0"/>
                                          </p:stCondLst>
                                        </p:cTn>
                                        <p:tgtEl>
                                          <p:spTgt spid="356383"/>
                                        </p:tgtEl>
                                        <p:attrNameLst>
                                          <p:attrName>style.visibility</p:attrName>
                                        </p:attrNameLst>
                                      </p:cBhvr>
                                      <p:to>
                                        <p:strVal val="visible"/>
                                      </p:to>
                                    </p:set>
                                    <p:anim calcmode="lin" valueType="num">
                                      <p:cBhvr>
                                        <p:cTn id="28" dur="1000" fill="hold"/>
                                        <p:tgtEl>
                                          <p:spTgt spid="356383"/>
                                        </p:tgtEl>
                                        <p:attrNameLst>
                                          <p:attrName>ppt_x</p:attrName>
                                        </p:attrNameLst>
                                      </p:cBhvr>
                                      <p:tavLst>
                                        <p:tav tm="0">
                                          <p:val>
                                            <p:strVal val="#ppt_x-.2"/>
                                          </p:val>
                                        </p:tav>
                                        <p:tav tm="100000">
                                          <p:val>
                                            <p:strVal val="#ppt_x"/>
                                          </p:val>
                                        </p:tav>
                                      </p:tavLst>
                                    </p:anim>
                                    <p:anim calcmode="lin" valueType="num">
                                      <p:cBhvr>
                                        <p:cTn id="29" dur="1000" fill="hold"/>
                                        <p:tgtEl>
                                          <p:spTgt spid="35638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56383"/>
                                        </p:tgtEl>
                                      </p:cBhvr>
                                    </p:animEffect>
                                  </p:childTnLst>
                                </p:cTn>
                              </p:par>
                              <p:par>
                                <p:cTn id="31" presetID="29" presetClass="entr" presetSubtype="0" fill="hold" nodeType="withEffect">
                                  <p:stCondLst>
                                    <p:cond delay="0"/>
                                  </p:stCondLst>
                                  <p:childTnLst>
                                    <p:set>
                                      <p:cBhvr>
                                        <p:cTn id="32" dur="1" fill="hold">
                                          <p:stCondLst>
                                            <p:cond delay="0"/>
                                          </p:stCondLst>
                                        </p:cTn>
                                        <p:tgtEl>
                                          <p:spTgt spid="356357"/>
                                        </p:tgtEl>
                                        <p:attrNameLst>
                                          <p:attrName>style.visibility</p:attrName>
                                        </p:attrNameLst>
                                      </p:cBhvr>
                                      <p:to>
                                        <p:strVal val="visible"/>
                                      </p:to>
                                    </p:set>
                                    <p:anim calcmode="lin" valueType="num">
                                      <p:cBhvr>
                                        <p:cTn id="33" dur="1000" fill="hold"/>
                                        <p:tgtEl>
                                          <p:spTgt spid="356357"/>
                                        </p:tgtEl>
                                        <p:attrNameLst>
                                          <p:attrName>ppt_x</p:attrName>
                                        </p:attrNameLst>
                                      </p:cBhvr>
                                      <p:tavLst>
                                        <p:tav tm="0">
                                          <p:val>
                                            <p:strVal val="#ppt_x-.2"/>
                                          </p:val>
                                        </p:tav>
                                        <p:tav tm="100000">
                                          <p:val>
                                            <p:strVal val="#ppt_x"/>
                                          </p:val>
                                        </p:tav>
                                      </p:tavLst>
                                    </p:anim>
                                    <p:anim calcmode="lin" valueType="num">
                                      <p:cBhvr>
                                        <p:cTn id="34" dur="1000" fill="hold"/>
                                        <p:tgtEl>
                                          <p:spTgt spid="35635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algn="r" eaLnBrk="1" hangingPunct="1"/>
            <a:r>
              <a:rPr lang="he-IL" sz="3600" smtClean="0">
                <a:solidFill>
                  <a:schemeClr val="hlink"/>
                </a:solidFill>
              </a:rPr>
              <a:t>תרגיל תוחלת</a:t>
            </a:r>
            <a:endParaRPr lang="en-US" sz="3600" smtClean="0">
              <a:solidFill>
                <a:schemeClr val="hlink"/>
              </a:solidFill>
            </a:endParaRPr>
          </a:p>
        </p:txBody>
      </p:sp>
      <p:sp>
        <p:nvSpPr>
          <p:cNvPr id="357379" name="Rectangle 3"/>
          <p:cNvSpPr>
            <a:spLocks noGrp="1" noChangeArrowheads="1"/>
          </p:cNvSpPr>
          <p:nvPr>
            <p:ph type="body" idx="1"/>
          </p:nvPr>
        </p:nvSpPr>
        <p:spPr>
          <a:xfrm>
            <a:off x="395288" y="2017713"/>
            <a:ext cx="8559800" cy="4114800"/>
          </a:xfrm>
        </p:spPr>
        <p:txBody>
          <a:bodyPr/>
          <a:lstStyle/>
          <a:p>
            <a:pPr eaLnBrk="1" hangingPunct="1"/>
            <a:r>
              <a:rPr lang="he-IL" sz="2400" smtClean="0"/>
              <a:t>בקזינו מסוים מוגדר כי על כל תוצאה קטנה מ 5 המהמר משלם 12 ₪ על תוצאה 5 המהמר מקבל 10 ₪ ועל כל תוצאה גדולה מ 5 המהמר מקבל 20 ₪. מה התוחלת והאם היית ממליץ על משחק זה.  </a:t>
            </a:r>
          </a:p>
          <a:p>
            <a:pPr eaLnBrk="1" hangingPunct="1"/>
            <a:endParaRPr lang="he-IL" sz="2400" smtClean="0"/>
          </a:p>
          <a:p>
            <a:pPr eaLnBrk="1" hangingPunct="1">
              <a:buFont typeface="Wingdings" pitchFamily="2" charset="2"/>
              <a:buNone/>
            </a:pPr>
            <a:endParaRPr lang="he-IL" sz="2800" smtClean="0"/>
          </a:p>
          <a:p>
            <a:pPr lvl="1" eaLnBrk="1" hangingPunct="1">
              <a:buFont typeface="Wingdings" pitchFamily="2" charset="2"/>
              <a:buNone/>
            </a:pPr>
            <a:endParaRPr lang="en-US" sz="2400" smtClean="0"/>
          </a:p>
        </p:txBody>
      </p:sp>
      <p:graphicFrame>
        <p:nvGraphicFramePr>
          <p:cNvPr id="357380" name="Group 4"/>
          <p:cNvGraphicFramePr>
            <a:graphicFrameLocks noGrp="1"/>
          </p:cNvGraphicFramePr>
          <p:nvPr/>
        </p:nvGraphicFramePr>
        <p:xfrm>
          <a:off x="4419600" y="3213100"/>
          <a:ext cx="4040188" cy="871538"/>
        </p:xfrm>
        <a:graphic>
          <a:graphicData uri="http://schemas.openxmlformats.org/drawingml/2006/table">
            <a:tbl>
              <a:tblPr rtl="1"/>
              <a:tblGrid>
                <a:gridCol w="933450"/>
                <a:gridCol w="935038"/>
                <a:gridCol w="933450"/>
                <a:gridCol w="1238250"/>
              </a:tblGrid>
              <a:tr h="4318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1-4</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7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he-IL" sz="2000" b="0" i="0" u="none" strike="noStrike" cap="none" normalizeH="0" baseline="-2500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25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P(Xi)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57397" name="Object 21"/>
          <p:cNvGraphicFramePr>
            <a:graphicFrameLocks noChangeAspect="1"/>
          </p:cNvGraphicFramePr>
          <p:nvPr/>
        </p:nvGraphicFramePr>
        <p:xfrm>
          <a:off x="4592638" y="4221163"/>
          <a:ext cx="3678237" cy="630237"/>
        </p:xfrm>
        <a:graphic>
          <a:graphicData uri="http://schemas.openxmlformats.org/presentationml/2006/ole">
            <p:oleObj spid="_x0000_s71682" name="משוואה" r:id="rId3" imgW="2298600" imgH="393480" progId="Equation.3">
              <p:embed/>
            </p:oleObj>
          </a:graphicData>
        </a:graphic>
      </p:graphicFrame>
      <p:sp>
        <p:nvSpPr>
          <p:cNvPr id="357398" name="AutoShape 22">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fade">
                                      <p:cBhvr>
                                        <p:cTn id="7" dur="20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57380"/>
                                        </p:tgtEl>
                                        <p:attrNameLst>
                                          <p:attrName>style.visibility</p:attrName>
                                        </p:attrNameLst>
                                      </p:cBhvr>
                                      <p:to>
                                        <p:strVal val="visible"/>
                                      </p:to>
                                    </p:set>
                                    <p:anim calcmode="lin" valueType="num">
                                      <p:cBhvr>
                                        <p:cTn id="12" dur="1000" fill="hold"/>
                                        <p:tgtEl>
                                          <p:spTgt spid="357380"/>
                                        </p:tgtEl>
                                        <p:attrNameLst>
                                          <p:attrName>ppt_x</p:attrName>
                                        </p:attrNameLst>
                                      </p:cBhvr>
                                      <p:tavLst>
                                        <p:tav tm="0">
                                          <p:val>
                                            <p:strVal val="#ppt_x-.2"/>
                                          </p:val>
                                        </p:tav>
                                        <p:tav tm="100000">
                                          <p:val>
                                            <p:strVal val="#ppt_x"/>
                                          </p:val>
                                        </p:tav>
                                      </p:tavLst>
                                    </p:anim>
                                    <p:anim calcmode="lin" valueType="num">
                                      <p:cBhvr>
                                        <p:cTn id="13" dur="1000" fill="hold"/>
                                        <p:tgtEl>
                                          <p:spTgt spid="35738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5738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57397"/>
                                        </p:tgtEl>
                                        <p:attrNameLst>
                                          <p:attrName>style.visibility</p:attrName>
                                        </p:attrNameLst>
                                      </p:cBhvr>
                                      <p:to>
                                        <p:strVal val="visible"/>
                                      </p:to>
                                    </p:set>
                                    <p:anim calcmode="lin" valueType="num">
                                      <p:cBhvr>
                                        <p:cTn id="19" dur="1000" fill="hold"/>
                                        <p:tgtEl>
                                          <p:spTgt spid="357397"/>
                                        </p:tgtEl>
                                        <p:attrNameLst>
                                          <p:attrName>ppt_x</p:attrName>
                                        </p:attrNameLst>
                                      </p:cBhvr>
                                      <p:tavLst>
                                        <p:tav tm="0">
                                          <p:val>
                                            <p:strVal val="#ppt_x-.2"/>
                                          </p:val>
                                        </p:tav>
                                        <p:tav tm="100000">
                                          <p:val>
                                            <p:strVal val="#ppt_x"/>
                                          </p:val>
                                        </p:tav>
                                      </p:tavLst>
                                    </p:anim>
                                    <p:anim calcmode="lin" valueType="num">
                                      <p:cBhvr>
                                        <p:cTn id="20" dur="1000" fill="hold"/>
                                        <p:tgtEl>
                                          <p:spTgt spid="35739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5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0" y="1152525"/>
            <a:ext cx="8181975" cy="608013"/>
          </a:xfrm>
        </p:spPr>
        <p:txBody>
          <a:bodyPr/>
          <a:lstStyle/>
          <a:p>
            <a:pPr algn="r" eaLnBrk="1" hangingPunct="1"/>
            <a:r>
              <a:rPr lang="he-IL" altLang="en-US" smtClean="0"/>
              <a:t>משתנים: רמות מדידה – משתנה רציונאלי</a:t>
            </a:r>
            <a:endParaRPr lang="en-US" smtClean="0"/>
          </a:p>
        </p:txBody>
      </p:sp>
      <p:sp>
        <p:nvSpPr>
          <p:cNvPr id="82947" name="Rectangle 3"/>
          <p:cNvSpPr>
            <a:spLocks noGrp="1" noChangeArrowheads="1"/>
          </p:cNvSpPr>
          <p:nvPr>
            <p:ph type="body" idx="1"/>
          </p:nvPr>
        </p:nvSpPr>
        <p:spPr/>
        <p:txBody>
          <a:bodyPr/>
          <a:lstStyle/>
          <a:p>
            <a:pPr algn="just" eaLnBrk="1" hangingPunct="1"/>
            <a:r>
              <a:rPr lang="he-IL" altLang="en-US" sz="3600" smtClean="0"/>
              <a:t>משתנה רציונאלי (יחסי) תכונות:</a:t>
            </a:r>
          </a:p>
          <a:p>
            <a:pPr lvl="1" algn="just" eaLnBrk="1" hangingPunct="1"/>
            <a:r>
              <a:rPr lang="he-IL" b="1" smtClean="0"/>
              <a:t>ניתן לומר פי כמה או חלקי כמה (יש 0 מוחלט).</a:t>
            </a:r>
          </a:p>
          <a:p>
            <a:pPr lvl="1" algn="just" eaLnBrk="1" hangingPunct="1"/>
            <a:r>
              <a:rPr lang="he-IL" smtClean="0"/>
              <a:t>ניתן להתייחס למרחקים ביניהם (ניתן לדעת בכמה גדול או קטן).</a:t>
            </a:r>
          </a:p>
          <a:p>
            <a:pPr lvl="1" algn="just" eaLnBrk="1" hangingPunct="1"/>
            <a:r>
              <a:rPr lang="he-IL" smtClean="0"/>
              <a:t>ניתן לדרג את הערכים מקטן לגדול. </a:t>
            </a:r>
          </a:p>
          <a:p>
            <a:pPr lvl="1" algn="just" eaLnBrk="1" hangingPunct="1"/>
            <a:r>
              <a:rPr lang="he-IL" smtClean="0"/>
              <a:t>מי שקיבל ערך 1 לא יכול להיות גם 2.</a:t>
            </a:r>
          </a:p>
          <a:p>
            <a:pPr lvl="1" algn="just" eaLnBrk="1" hangingPunct="1"/>
            <a:endParaRPr lang="he-IL" smtClean="0">
              <a:solidFill>
                <a:schemeClr val="hlink"/>
              </a:solidFill>
            </a:endParaRPr>
          </a:p>
          <a:p>
            <a:pPr algn="just" eaLnBrk="1" hangingPunct="1"/>
            <a:r>
              <a:rPr lang="he-IL" sz="2400" smtClean="0">
                <a:solidFill>
                  <a:srgbClr val="008080"/>
                </a:solidFill>
              </a:rPr>
              <a:t>דוגמא: גובה, מי שהוא 180 ס"מ גבוה פי 2 ממי שהוא 90 ס"מ.</a:t>
            </a:r>
            <a:endParaRPr lang="en-US" sz="2400" smtClean="0">
              <a:solidFill>
                <a:srgbClr val="008080"/>
              </a:solidFill>
            </a:endParaRPr>
          </a:p>
        </p:txBody>
      </p:sp>
      <p:sp>
        <p:nvSpPr>
          <p:cNvPr id="8294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pic>
        <p:nvPicPr>
          <p:cNvPr id="82949" name="Picture 5" descr="סרגל"/>
          <p:cNvPicPr>
            <a:picLocks noChangeAspect="1" noChangeArrowheads="1"/>
          </p:cNvPicPr>
          <p:nvPr/>
        </p:nvPicPr>
        <p:blipFill>
          <a:blip r:embed="rId4"/>
          <a:srcRect/>
          <a:stretch>
            <a:fillRect/>
          </a:stretch>
        </p:blipFill>
        <p:spPr bwMode="auto">
          <a:xfrm>
            <a:off x="0" y="4292600"/>
            <a:ext cx="1924050" cy="25654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1000" fill="hold"/>
                                        <p:tgtEl>
                                          <p:spTgt spid="829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94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p:cTn id="13" dur="1000" fill="hold"/>
                                        <p:tgtEl>
                                          <p:spTgt spid="8294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29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294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p:cTn id="19" dur="1000" fill="hold"/>
                                        <p:tgtEl>
                                          <p:spTgt spid="829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29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2947">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p:cTn id="25" dur="1000" fill="hold"/>
                                        <p:tgtEl>
                                          <p:spTgt spid="8294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8294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82947">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p:cTn id="31" dur="1000" fill="hold"/>
                                        <p:tgtEl>
                                          <p:spTgt spid="8294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8294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82947">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 calcmode="lin" valueType="num">
                                      <p:cBhvr>
                                        <p:cTn id="37" dur="1000" fill="hold"/>
                                        <p:tgtEl>
                                          <p:spTgt spid="82947">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82947">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82947">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2949"/>
                                        </p:tgtEl>
                                        <p:attrNameLst>
                                          <p:attrName>style.visibility</p:attrName>
                                        </p:attrNameLst>
                                      </p:cBhvr>
                                      <p:to>
                                        <p:strVal val="visible"/>
                                      </p:to>
                                    </p:set>
                                    <p:animEffect transition="in" filter="fade">
                                      <p:cBhvr>
                                        <p:cTn id="42"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ctrTitle"/>
          </p:nvPr>
        </p:nvSpPr>
        <p:spPr>
          <a:xfrm>
            <a:off x="990600" y="2133600"/>
            <a:ext cx="7696200" cy="781050"/>
          </a:xfrm>
        </p:spPr>
        <p:txBody>
          <a:bodyPr/>
          <a:lstStyle/>
          <a:p>
            <a:pPr algn="r" eaLnBrk="1" hangingPunct="1"/>
            <a:r>
              <a:rPr lang="he-IL" altLang="en-US" smtClean="0"/>
              <a:t>סטטיסטיקה </a:t>
            </a:r>
            <a:endParaRPr lang="en-US" smtClean="0"/>
          </a:p>
        </p:txBody>
      </p:sp>
      <p:sp>
        <p:nvSpPr>
          <p:cNvPr id="74755" name="Rectangle 8"/>
          <p:cNvSpPr>
            <a:spLocks noChangeArrowheads="1"/>
          </p:cNvSpPr>
          <p:nvPr/>
        </p:nvSpPr>
        <p:spPr bwMode="auto">
          <a:xfrm>
            <a:off x="990600" y="3048000"/>
            <a:ext cx="7696200" cy="781050"/>
          </a:xfrm>
          <a:prstGeom prst="rect">
            <a:avLst/>
          </a:prstGeom>
          <a:noFill/>
          <a:ln w="9525">
            <a:noFill/>
            <a:miter lim="800000"/>
            <a:headEnd/>
            <a:tailEnd/>
          </a:ln>
        </p:spPr>
        <p:txBody>
          <a:bodyPr anchor="b"/>
          <a:lstStyle/>
          <a:p>
            <a:r>
              <a:rPr lang="he-IL" altLang="en-US" sz="2800">
                <a:solidFill>
                  <a:schemeClr val="tx2"/>
                </a:solidFill>
                <a:latin typeface="Times New Roman" pitchFamily="18" charset="0"/>
              </a:rPr>
              <a:t>שעור 1: מטרת הסטטיסטיקה ומרכיבים מרכזיים במחקר </a:t>
            </a:r>
            <a:endParaRPr lang="en-US" sz="2800">
              <a:solidFill>
                <a:schemeClr val="tx2"/>
              </a:solidFill>
              <a:latin typeface="Times New Roman" pitchFamily="18" charset="0"/>
            </a:endParaRPr>
          </a:p>
        </p:txBody>
      </p:sp>
      <p:sp>
        <p:nvSpPr>
          <p:cNvPr id="74756" name="Text Box 9"/>
          <p:cNvSpPr txBox="1">
            <a:spLocks noChangeArrowheads="1"/>
          </p:cNvSpPr>
          <p:nvPr/>
        </p:nvSpPr>
        <p:spPr bwMode="auto">
          <a:xfrm>
            <a:off x="1476375" y="4221163"/>
            <a:ext cx="7127875"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3-6.</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6-7.</a:t>
            </a: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1152525"/>
            <a:ext cx="8410575" cy="608013"/>
          </a:xfrm>
        </p:spPr>
        <p:txBody>
          <a:bodyPr/>
          <a:lstStyle/>
          <a:p>
            <a:pPr algn="r" eaLnBrk="1" hangingPunct="1"/>
            <a:r>
              <a:rPr lang="he-IL" altLang="en-US" sz="3600" smtClean="0"/>
              <a:t>משתנים: רמות מדידה (סולמות מדידה) – סיכום</a:t>
            </a:r>
            <a:endParaRPr lang="en-US" sz="3600" smtClean="0"/>
          </a:p>
        </p:txBody>
      </p:sp>
      <p:sp>
        <p:nvSpPr>
          <p:cNvPr id="84995" name="Rectangle 3"/>
          <p:cNvSpPr>
            <a:spLocks noGrp="1" noChangeArrowheads="1"/>
          </p:cNvSpPr>
          <p:nvPr>
            <p:ph type="body" idx="1"/>
          </p:nvPr>
        </p:nvSpPr>
        <p:spPr>
          <a:xfrm>
            <a:off x="1182688" y="2017713"/>
            <a:ext cx="7772400" cy="2563812"/>
          </a:xfrm>
        </p:spPr>
        <p:txBody>
          <a:bodyPr/>
          <a:lstStyle/>
          <a:p>
            <a:pPr algn="just" eaLnBrk="1" hangingPunct="1"/>
            <a:r>
              <a:rPr lang="he-IL" altLang="en-US" sz="2000" smtClean="0"/>
              <a:t>כל סולם כולל את התכונות של הסולם הנמוך ממנו.</a:t>
            </a:r>
          </a:p>
          <a:p>
            <a:pPr algn="just" eaLnBrk="1" hangingPunct="1"/>
            <a:r>
              <a:rPr lang="he-IL" sz="2000" smtClean="0"/>
              <a:t>ישנם הבדלים בשיטות הסטטיסטיות המיושמות לכל סוג משתנה.</a:t>
            </a:r>
          </a:p>
          <a:p>
            <a:pPr algn="just" eaLnBrk="1" hangingPunct="1"/>
            <a:r>
              <a:rPr lang="he-IL" sz="2000" smtClean="0"/>
              <a:t>השאיפה במחקר היא למשתנים מהרמה הגבוה ביותר (אינטרוולי ויחסי) אך לא תמיד הדבר ניתן ליישום.</a:t>
            </a:r>
          </a:p>
          <a:p>
            <a:pPr algn="just" eaLnBrk="1" hangingPunct="1"/>
            <a:r>
              <a:rPr lang="he-IL" sz="2000" smtClean="0"/>
              <a:t>משתנה נומינלי הוא תמיד משתנה איכותי ובדיד.</a:t>
            </a:r>
          </a:p>
          <a:p>
            <a:pPr algn="just" eaLnBrk="1" hangingPunct="1"/>
            <a:r>
              <a:rPr lang="he-IL" sz="2000" smtClean="0"/>
              <a:t>משתנה אורדינאלי הוא תמיד משתנה בדיד (ונע בין הרמה האיכותית לכמותית).</a:t>
            </a:r>
          </a:p>
          <a:p>
            <a:pPr algn="just" eaLnBrk="1" hangingPunct="1"/>
            <a:r>
              <a:rPr lang="he-IL" sz="2000" smtClean="0"/>
              <a:t>משתנה אינטרוולי ויחסי הם תמיד משתנים כמותיים.</a:t>
            </a:r>
          </a:p>
        </p:txBody>
      </p:sp>
      <p:sp>
        <p:nvSpPr>
          <p:cNvPr id="84996"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85193" name="Group 201"/>
          <p:cNvGraphicFramePr>
            <a:graphicFrameLocks noGrp="1"/>
          </p:cNvGraphicFramePr>
          <p:nvPr/>
        </p:nvGraphicFramePr>
        <p:xfrm>
          <a:off x="1258888" y="4724400"/>
          <a:ext cx="4826000" cy="1816102"/>
        </p:xfrm>
        <a:graphic>
          <a:graphicData uri="http://schemas.openxmlformats.org/drawingml/2006/table">
            <a:tbl>
              <a:tblPr rtl="1"/>
              <a:tblGrid>
                <a:gridCol w="1541463"/>
                <a:gridCol w="820737"/>
                <a:gridCol w="822325"/>
                <a:gridCol w="820738"/>
                <a:gridCol w="820737"/>
              </a:tblGrid>
              <a:tr h="3635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תכונות / סולם</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שמי</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דירוגי</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רווחי</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יחסי</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r>
              <a:tr h="3635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B</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 [זהות]</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19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&lt; B</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 [סדר]</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35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B</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 [הפרש]</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endPar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ingdings" pitchFamily="2" charset="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35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B</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 [יחס]</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rgbClr val="0066FF"/>
                          </a:solidFill>
                          <a:effectLst/>
                          <a:latin typeface="Times New Roman" pitchFamily="18" charset="0"/>
                          <a:cs typeface="Times New Roman" pitchFamily="18" charset="0"/>
                          <a:sym typeface="Webdings" pitchFamily="18" charset="2"/>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770" decel="100000"/>
                                        <p:tgtEl>
                                          <p:spTgt spid="84995">
                                            <p:txEl>
                                              <p:pRg st="0" end="0"/>
                                            </p:txEl>
                                          </p:spTgt>
                                        </p:tgtEl>
                                      </p:cBhvr>
                                    </p:animEffect>
                                    <p:animScale>
                                      <p:cBhvr>
                                        <p:cTn id="8" dur="770" decel="100000"/>
                                        <p:tgtEl>
                                          <p:spTgt spid="84995">
                                            <p:txEl>
                                              <p:pRg st="0" end="0"/>
                                            </p:txEl>
                                          </p:spTgt>
                                        </p:tgtEl>
                                      </p:cBhvr>
                                      <p:from x="10000" y="10000"/>
                                      <p:to x="200000" y="450000"/>
                                    </p:animScale>
                                    <p:animScale>
                                      <p:cBhvr>
                                        <p:cTn id="9" dur="1230" accel="100000" fill="hold">
                                          <p:stCondLst>
                                            <p:cond delay="770"/>
                                          </p:stCondLst>
                                        </p:cTn>
                                        <p:tgtEl>
                                          <p:spTgt spid="84995">
                                            <p:txEl>
                                              <p:pRg st="0" end="0"/>
                                            </p:txEl>
                                          </p:spTgt>
                                        </p:tgtEl>
                                      </p:cBhvr>
                                      <p:from x="200000" y="450000"/>
                                      <p:to x="100000" y="100000"/>
                                    </p:animScale>
                                    <p:set>
                                      <p:cBhvr>
                                        <p:cTn id="10" dur="770" fill="hold"/>
                                        <p:tgtEl>
                                          <p:spTgt spid="84995">
                                            <p:txEl>
                                              <p:pRg st="0" end="0"/>
                                            </p:txEl>
                                          </p:spTgt>
                                        </p:tgtEl>
                                        <p:attrNameLst>
                                          <p:attrName>ppt_x</p:attrName>
                                        </p:attrNameLst>
                                      </p:cBhvr>
                                      <p:to>
                                        <p:strVal val="(0.5)"/>
                                      </p:to>
                                    </p:set>
                                    <p:anim from="(0.5)" to="(#ppt_x)" calcmode="lin" valueType="num">
                                      <p:cBhvr>
                                        <p:cTn id="11" dur="1230" accel="100000" fill="hold">
                                          <p:stCondLst>
                                            <p:cond delay="770"/>
                                          </p:stCondLst>
                                        </p:cTn>
                                        <p:tgtEl>
                                          <p:spTgt spid="84995">
                                            <p:txEl>
                                              <p:pRg st="0" end="0"/>
                                            </p:txEl>
                                          </p:spTgt>
                                        </p:tgtEl>
                                        <p:attrNameLst>
                                          <p:attrName>ppt_x</p:attrName>
                                        </p:attrNameLst>
                                      </p:cBhvr>
                                    </p:anim>
                                    <p:set>
                                      <p:cBhvr>
                                        <p:cTn id="12" dur="770" fill="hold"/>
                                        <p:tgtEl>
                                          <p:spTgt spid="8499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4995">
                                            <p:txEl>
                                              <p:pRg st="0" end="0"/>
                                            </p:txEl>
                                          </p:spTgt>
                                        </p:tgtEl>
                                        <p:attrNameLst>
                                          <p:attrName>ppt_y</p:attrName>
                                        </p:attrNameLst>
                                      </p:cBhvr>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85193"/>
                                        </p:tgtEl>
                                        <p:attrNameLst>
                                          <p:attrName>style.visibility</p:attrName>
                                        </p:attrNameLst>
                                      </p:cBhvr>
                                      <p:to>
                                        <p:strVal val="visible"/>
                                      </p:to>
                                    </p:set>
                                    <p:animEffect transition="in" filter="fade">
                                      <p:cBhvr>
                                        <p:cTn id="17" dur="1000"/>
                                        <p:tgtEl>
                                          <p:spTgt spid="85193"/>
                                        </p:tgtEl>
                                      </p:cBhvr>
                                    </p:animEffect>
                                    <p:anim calcmode="lin" valueType="num">
                                      <p:cBhvr>
                                        <p:cTn id="18" dur="1000" fill="hold"/>
                                        <p:tgtEl>
                                          <p:spTgt spid="85193"/>
                                        </p:tgtEl>
                                        <p:attrNameLst>
                                          <p:attrName>ppt_x</p:attrName>
                                        </p:attrNameLst>
                                      </p:cBhvr>
                                      <p:tavLst>
                                        <p:tav tm="0">
                                          <p:val>
                                            <p:strVal val="#ppt_x"/>
                                          </p:val>
                                        </p:tav>
                                        <p:tav tm="100000">
                                          <p:val>
                                            <p:strVal val="#ppt_x"/>
                                          </p:val>
                                        </p:tav>
                                      </p:tavLst>
                                    </p:anim>
                                    <p:anim calcmode="lin" valueType="num">
                                      <p:cBhvr>
                                        <p:cTn id="19" dur="1000" fill="hold"/>
                                        <p:tgtEl>
                                          <p:spTgt spid="8519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1" presetClass="entr" presetSubtype="0" fill="hold" grpId="0" nodeType="afterEffect">
                                  <p:stCondLst>
                                    <p:cond delay="2000"/>
                                  </p:stCondLst>
                                  <p:childTnLst>
                                    <p:set>
                                      <p:cBhvr>
                                        <p:cTn id="22" dur="1" fill="hold">
                                          <p:stCondLst>
                                            <p:cond delay="0"/>
                                          </p:stCondLst>
                                        </p:cTn>
                                        <p:tgtEl>
                                          <p:spTgt spid="84995">
                                            <p:txEl>
                                              <p:pRg st="1" end="1"/>
                                            </p:txEl>
                                          </p:spTgt>
                                        </p:tgtEl>
                                        <p:attrNameLst>
                                          <p:attrName>style.visibility</p:attrName>
                                        </p:attrNameLst>
                                      </p:cBhvr>
                                      <p:to>
                                        <p:strVal val="visible"/>
                                      </p:to>
                                    </p:set>
                                    <p:animEffect transition="in" filter="fade">
                                      <p:cBhvr>
                                        <p:cTn id="23" dur="770" decel="100000"/>
                                        <p:tgtEl>
                                          <p:spTgt spid="84995">
                                            <p:txEl>
                                              <p:pRg st="1" end="1"/>
                                            </p:txEl>
                                          </p:spTgt>
                                        </p:tgtEl>
                                      </p:cBhvr>
                                    </p:animEffect>
                                    <p:animScale>
                                      <p:cBhvr>
                                        <p:cTn id="24" dur="770" decel="100000"/>
                                        <p:tgtEl>
                                          <p:spTgt spid="84995">
                                            <p:txEl>
                                              <p:pRg st="1" end="1"/>
                                            </p:txEl>
                                          </p:spTgt>
                                        </p:tgtEl>
                                      </p:cBhvr>
                                      <p:from x="10000" y="10000"/>
                                      <p:to x="200000" y="450000"/>
                                    </p:animScale>
                                    <p:animScale>
                                      <p:cBhvr>
                                        <p:cTn id="25" dur="1230" accel="100000" fill="hold">
                                          <p:stCondLst>
                                            <p:cond delay="770"/>
                                          </p:stCondLst>
                                        </p:cTn>
                                        <p:tgtEl>
                                          <p:spTgt spid="84995">
                                            <p:txEl>
                                              <p:pRg st="1" end="1"/>
                                            </p:txEl>
                                          </p:spTgt>
                                        </p:tgtEl>
                                      </p:cBhvr>
                                      <p:from x="200000" y="450000"/>
                                      <p:to x="100000" y="100000"/>
                                    </p:animScale>
                                    <p:set>
                                      <p:cBhvr>
                                        <p:cTn id="26" dur="770" fill="hold"/>
                                        <p:tgtEl>
                                          <p:spTgt spid="84995">
                                            <p:txEl>
                                              <p:pRg st="1" end="1"/>
                                            </p:txEl>
                                          </p:spTgt>
                                        </p:tgtEl>
                                        <p:attrNameLst>
                                          <p:attrName>ppt_x</p:attrName>
                                        </p:attrNameLst>
                                      </p:cBhvr>
                                      <p:to>
                                        <p:strVal val="(0.5)"/>
                                      </p:to>
                                    </p:set>
                                    <p:anim from="(0.5)" to="(#ppt_x)" calcmode="lin" valueType="num">
                                      <p:cBhvr>
                                        <p:cTn id="27" dur="1230" accel="100000" fill="hold">
                                          <p:stCondLst>
                                            <p:cond delay="770"/>
                                          </p:stCondLst>
                                        </p:cTn>
                                        <p:tgtEl>
                                          <p:spTgt spid="84995">
                                            <p:txEl>
                                              <p:pRg st="1" end="1"/>
                                            </p:txEl>
                                          </p:spTgt>
                                        </p:tgtEl>
                                        <p:attrNameLst>
                                          <p:attrName>ppt_x</p:attrName>
                                        </p:attrNameLst>
                                      </p:cBhvr>
                                    </p:anim>
                                    <p:set>
                                      <p:cBhvr>
                                        <p:cTn id="28" dur="770" fill="hold"/>
                                        <p:tgtEl>
                                          <p:spTgt spid="84995">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84995">
                                            <p:txEl>
                                              <p:pRg st="1" end="1"/>
                                            </p:txEl>
                                          </p:spTgt>
                                        </p:tgtEl>
                                        <p:attrNameLst>
                                          <p:attrName>ppt_y</p:attrName>
                                        </p:attrNameLst>
                                      </p:cBhvr>
                                    </p:anim>
                                  </p:childTnLst>
                                </p:cTn>
                              </p:par>
                            </p:childTnLst>
                          </p:cTn>
                        </p:par>
                        <p:par>
                          <p:cTn id="30" fill="hold">
                            <p:stCondLst>
                              <p:cond delay="7000"/>
                            </p:stCondLst>
                            <p:childTnLst>
                              <p:par>
                                <p:cTn id="31" presetID="51" presetClass="entr" presetSubtype="0" fill="hold" grpId="0" nodeType="afterEffect">
                                  <p:stCondLst>
                                    <p:cond delay="2000"/>
                                  </p:stCondLst>
                                  <p:childTnLst>
                                    <p:set>
                                      <p:cBhvr>
                                        <p:cTn id="32" dur="1" fill="hold">
                                          <p:stCondLst>
                                            <p:cond delay="0"/>
                                          </p:stCondLst>
                                        </p:cTn>
                                        <p:tgtEl>
                                          <p:spTgt spid="84995">
                                            <p:txEl>
                                              <p:pRg st="2" end="2"/>
                                            </p:txEl>
                                          </p:spTgt>
                                        </p:tgtEl>
                                        <p:attrNameLst>
                                          <p:attrName>style.visibility</p:attrName>
                                        </p:attrNameLst>
                                      </p:cBhvr>
                                      <p:to>
                                        <p:strVal val="visible"/>
                                      </p:to>
                                    </p:set>
                                    <p:animEffect transition="in" filter="fade">
                                      <p:cBhvr>
                                        <p:cTn id="33" dur="770" decel="100000"/>
                                        <p:tgtEl>
                                          <p:spTgt spid="84995">
                                            <p:txEl>
                                              <p:pRg st="2" end="2"/>
                                            </p:txEl>
                                          </p:spTgt>
                                        </p:tgtEl>
                                      </p:cBhvr>
                                    </p:animEffect>
                                    <p:animScale>
                                      <p:cBhvr>
                                        <p:cTn id="34" dur="770" decel="100000"/>
                                        <p:tgtEl>
                                          <p:spTgt spid="84995">
                                            <p:txEl>
                                              <p:pRg st="2" end="2"/>
                                            </p:txEl>
                                          </p:spTgt>
                                        </p:tgtEl>
                                      </p:cBhvr>
                                      <p:from x="10000" y="10000"/>
                                      <p:to x="200000" y="450000"/>
                                    </p:animScale>
                                    <p:animScale>
                                      <p:cBhvr>
                                        <p:cTn id="35" dur="1230" accel="100000" fill="hold">
                                          <p:stCondLst>
                                            <p:cond delay="770"/>
                                          </p:stCondLst>
                                        </p:cTn>
                                        <p:tgtEl>
                                          <p:spTgt spid="84995">
                                            <p:txEl>
                                              <p:pRg st="2" end="2"/>
                                            </p:txEl>
                                          </p:spTgt>
                                        </p:tgtEl>
                                      </p:cBhvr>
                                      <p:from x="200000" y="450000"/>
                                      <p:to x="100000" y="100000"/>
                                    </p:animScale>
                                    <p:set>
                                      <p:cBhvr>
                                        <p:cTn id="36" dur="770" fill="hold"/>
                                        <p:tgtEl>
                                          <p:spTgt spid="84995">
                                            <p:txEl>
                                              <p:pRg st="2" end="2"/>
                                            </p:txEl>
                                          </p:spTgt>
                                        </p:tgtEl>
                                        <p:attrNameLst>
                                          <p:attrName>ppt_x</p:attrName>
                                        </p:attrNameLst>
                                      </p:cBhvr>
                                      <p:to>
                                        <p:strVal val="(0.5)"/>
                                      </p:to>
                                    </p:set>
                                    <p:anim from="(0.5)" to="(#ppt_x)" calcmode="lin" valueType="num">
                                      <p:cBhvr>
                                        <p:cTn id="37" dur="1230" accel="100000" fill="hold">
                                          <p:stCondLst>
                                            <p:cond delay="770"/>
                                          </p:stCondLst>
                                        </p:cTn>
                                        <p:tgtEl>
                                          <p:spTgt spid="84995">
                                            <p:txEl>
                                              <p:pRg st="2" end="2"/>
                                            </p:txEl>
                                          </p:spTgt>
                                        </p:tgtEl>
                                        <p:attrNameLst>
                                          <p:attrName>ppt_x</p:attrName>
                                        </p:attrNameLst>
                                      </p:cBhvr>
                                    </p:anim>
                                    <p:set>
                                      <p:cBhvr>
                                        <p:cTn id="38" dur="770" fill="hold"/>
                                        <p:tgtEl>
                                          <p:spTgt spid="84995">
                                            <p:txEl>
                                              <p:pRg st="2" end="2"/>
                                            </p:txEl>
                                          </p:spTgt>
                                        </p:tgtEl>
                                        <p:attrNameLst>
                                          <p:attrName>ppt_y</p:attrName>
                                        </p:attrNameLst>
                                      </p:cBhvr>
                                      <p:to>
                                        <p:strVal val="(#ppt_y+0.4)"/>
                                      </p:to>
                                    </p:set>
                                    <p:anim from="(#ppt_y+0.4)" to="(#ppt_y)" calcmode="lin" valueType="num">
                                      <p:cBhvr>
                                        <p:cTn id="39" dur="1230" accel="100000" fill="hold">
                                          <p:stCondLst>
                                            <p:cond delay="770"/>
                                          </p:stCondLst>
                                        </p:cTn>
                                        <p:tgtEl>
                                          <p:spTgt spid="84995">
                                            <p:txEl>
                                              <p:pRg st="2" end="2"/>
                                            </p:txEl>
                                          </p:spTgt>
                                        </p:tgtEl>
                                        <p:attrNameLst>
                                          <p:attrName>ppt_y</p:attrName>
                                        </p:attrNameLst>
                                      </p:cBhvr>
                                    </p:anim>
                                  </p:childTnLst>
                                </p:cTn>
                              </p:par>
                            </p:childTnLst>
                          </p:cTn>
                        </p:par>
                        <p:par>
                          <p:cTn id="40" fill="hold">
                            <p:stCondLst>
                              <p:cond delay="11000"/>
                            </p:stCondLst>
                            <p:childTnLst>
                              <p:par>
                                <p:cTn id="41" presetID="51" presetClass="entr" presetSubtype="0" fill="hold" grpId="0" nodeType="afterEffect">
                                  <p:stCondLst>
                                    <p:cond delay="0"/>
                                  </p:stCondLst>
                                  <p:childTnLst>
                                    <p:set>
                                      <p:cBhvr>
                                        <p:cTn id="42" dur="1" fill="hold">
                                          <p:stCondLst>
                                            <p:cond delay="0"/>
                                          </p:stCondLst>
                                        </p:cTn>
                                        <p:tgtEl>
                                          <p:spTgt spid="84995">
                                            <p:txEl>
                                              <p:pRg st="3" end="3"/>
                                            </p:txEl>
                                          </p:spTgt>
                                        </p:tgtEl>
                                        <p:attrNameLst>
                                          <p:attrName>style.visibility</p:attrName>
                                        </p:attrNameLst>
                                      </p:cBhvr>
                                      <p:to>
                                        <p:strVal val="visible"/>
                                      </p:to>
                                    </p:set>
                                    <p:animEffect transition="in" filter="fade">
                                      <p:cBhvr>
                                        <p:cTn id="43" dur="770" decel="100000"/>
                                        <p:tgtEl>
                                          <p:spTgt spid="84995">
                                            <p:txEl>
                                              <p:pRg st="3" end="3"/>
                                            </p:txEl>
                                          </p:spTgt>
                                        </p:tgtEl>
                                      </p:cBhvr>
                                    </p:animEffect>
                                    <p:animScale>
                                      <p:cBhvr>
                                        <p:cTn id="44" dur="770" decel="100000"/>
                                        <p:tgtEl>
                                          <p:spTgt spid="84995">
                                            <p:txEl>
                                              <p:pRg st="3" end="3"/>
                                            </p:txEl>
                                          </p:spTgt>
                                        </p:tgtEl>
                                      </p:cBhvr>
                                      <p:from x="10000" y="10000"/>
                                      <p:to x="200000" y="450000"/>
                                    </p:animScale>
                                    <p:animScale>
                                      <p:cBhvr>
                                        <p:cTn id="45" dur="1230" accel="100000" fill="hold">
                                          <p:stCondLst>
                                            <p:cond delay="770"/>
                                          </p:stCondLst>
                                        </p:cTn>
                                        <p:tgtEl>
                                          <p:spTgt spid="84995">
                                            <p:txEl>
                                              <p:pRg st="3" end="3"/>
                                            </p:txEl>
                                          </p:spTgt>
                                        </p:tgtEl>
                                      </p:cBhvr>
                                      <p:from x="200000" y="450000"/>
                                      <p:to x="100000" y="100000"/>
                                    </p:animScale>
                                    <p:set>
                                      <p:cBhvr>
                                        <p:cTn id="46" dur="770" fill="hold"/>
                                        <p:tgtEl>
                                          <p:spTgt spid="84995">
                                            <p:txEl>
                                              <p:pRg st="3" end="3"/>
                                            </p:txEl>
                                          </p:spTgt>
                                        </p:tgtEl>
                                        <p:attrNameLst>
                                          <p:attrName>ppt_x</p:attrName>
                                        </p:attrNameLst>
                                      </p:cBhvr>
                                      <p:to>
                                        <p:strVal val="(0.5)"/>
                                      </p:to>
                                    </p:set>
                                    <p:anim from="(0.5)" to="(#ppt_x)" calcmode="lin" valueType="num">
                                      <p:cBhvr>
                                        <p:cTn id="47" dur="1230" accel="100000" fill="hold">
                                          <p:stCondLst>
                                            <p:cond delay="770"/>
                                          </p:stCondLst>
                                        </p:cTn>
                                        <p:tgtEl>
                                          <p:spTgt spid="84995">
                                            <p:txEl>
                                              <p:pRg st="3" end="3"/>
                                            </p:txEl>
                                          </p:spTgt>
                                        </p:tgtEl>
                                        <p:attrNameLst>
                                          <p:attrName>ppt_x</p:attrName>
                                        </p:attrNameLst>
                                      </p:cBhvr>
                                    </p:anim>
                                    <p:set>
                                      <p:cBhvr>
                                        <p:cTn id="48" dur="770" fill="hold"/>
                                        <p:tgtEl>
                                          <p:spTgt spid="84995">
                                            <p:txEl>
                                              <p:pRg st="3" end="3"/>
                                            </p:txEl>
                                          </p:spTgt>
                                        </p:tgtEl>
                                        <p:attrNameLst>
                                          <p:attrName>ppt_y</p:attrName>
                                        </p:attrNameLst>
                                      </p:cBhvr>
                                      <p:to>
                                        <p:strVal val="(#ppt_y+0.4)"/>
                                      </p:to>
                                    </p:set>
                                    <p:anim from="(#ppt_y+0.4)" to="(#ppt_y)" calcmode="lin" valueType="num">
                                      <p:cBhvr>
                                        <p:cTn id="49" dur="1230" accel="100000" fill="hold">
                                          <p:stCondLst>
                                            <p:cond delay="770"/>
                                          </p:stCondLst>
                                        </p:cTn>
                                        <p:tgtEl>
                                          <p:spTgt spid="84995">
                                            <p:txEl>
                                              <p:pRg st="3" end="3"/>
                                            </p:txEl>
                                          </p:spTgt>
                                        </p:tgtEl>
                                        <p:attrNameLst>
                                          <p:attrName>ppt_y</p:attrName>
                                        </p:attrNameLst>
                                      </p:cBhvr>
                                    </p:anim>
                                  </p:childTnLst>
                                </p:cTn>
                              </p:par>
                            </p:childTnLst>
                          </p:cTn>
                        </p:par>
                        <p:par>
                          <p:cTn id="50" fill="hold">
                            <p:stCondLst>
                              <p:cond delay="13000"/>
                            </p:stCondLst>
                            <p:childTnLst>
                              <p:par>
                                <p:cTn id="51" presetID="51" presetClass="entr" presetSubtype="0" fill="hold" grpId="0" nodeType="afterEffect">
                                  <p:stCondLst>
                                    <p:cond delay="0"/>
                                  </p:stCondLst>
                                  <p:childTnLst>
                                    <p:set>
                                      <p:cBhvr>
                                        <p:cTn id="52" dur="1" fill="hold">
                                          <p:stCondLst>
                                            <p:cond delay="0"/>
                                          </p:stCondLst>
                                        </p:cTn>
                                        <p:tgtEl>
                                          <p:spTgt spid="84995">
                                            <p:txEl>
                                              <p:pRg st="4" end="4"/>
                                            </p:txEl>
                                          </p:spTgt>
                                        </p:tgtEl>
                                        <p:attrNameLst>
                                          <p:attrName>style.visibility</p:attrName>
                                        </p:attrNameLst>
                                      </p:cBhvr>
                                      <p:to>
                                        <p:strVal val="visible"/>
                                      </p:to>
                                    </p:set>
                                    <p:animEffect transition="in" filter="fade">
                                      <p:cBhvr>
                                        <p:cTn id="53" dur="770" decel="100000"/>
                                        <p:tgtEl>
                                          <p:spTgt spid="84995">
                                            <p:txEl>
                                              <p:pRg st="4" end="4"/>
                                            </p:txEl>
                                          </p:spTgt>
                                        </p:tgtEl>
                                      </p:cBhvr>
                                    </p:animEffect>
                                    <p:animScale>
                                      <p:cBhvr>
                                        <p:cTn id="54" dur="770" decel="100000"/>
                                        <p:tgtEl>
                                          <p:spTgt spid="84995">
                                            <p:txEl>
                                              <p:pRg st="4" end="4"/>
                                            </p:txEl>
                                          </p:spTgt>
                                        </p:tgtEl>
                                      </p:cBhvr>
                                      <p:from x="10000" y="10000"/>
                                      <p:to x="200000" y="450000"/>
                                    </p:animScale>
                                    <p:animScale>
                                      <p:cBhvr>
                                        <p:cTn id="55" dur="1230" accel="100000" fill="hold">
                                          <p:stCondLst>
                                            <p:cond delay="770"/>
                                          </p:stCondLst>
                                        </p:cTn>
                                        <p:tgtEl>
                                          <p:spTgt spid="84995">
                                            <p:txEl>
                                              <p:pRg st="4" end="4"/>
                                            </p:txEl>
                                          </p:spTgt>
                                        </p:tgtEl>
                                      </p:cBhvr>
                                      <p:from x="200000" y="450000"/>
                                      <p:to x="100000" y="100000"/>
                                    </p:animScale>
                                    <p:set>
                                      <p:cBhvr>
                                        <p:cTn id="56" dur="770" fill="hold"/>
                                        <p:tgtEl>
                                          <p:spTgt spid="84995">
                                            <p:txEl>
                                              <p:pRg st="4" end="4"/>
                                            </p:txEl>
                                          </p:spTgt>
                                        </p:tgtEl>
                                        <p:attrNameLst>
                                          <p:attrName>ppt_x</p:attrName>
                                        </p:attrNameLst>
                                      </p:cBhvr>
                                      <p:to>
                                        <p:strVal val="(0.5)"/>
                                      </p:to>
                                    </p:set>
                                    <p:anim from="(0.5)" to="(#ppt_x)" calcmode="lin" valueType="num">
                                      <p:cBhvr>
                                        <p:cTn id="57" dur="1230" accel="100000" fill="hold">
                                          <p:stCondLst>
                                            <p:cond delay="770"/>
                                          </p:stCondLst>
                                        </p:cTn>
                                        <p:tgtEl>
                                          <p:spTgt spid="84995">
                                            <p:txEl>
                                              <p:pRg st="4" end="4"/>
                                            </p:txEl>
                                          </p:spTgt>
                                        </p:tgtEl>
                                        <p:attrNameLst>
                                          <p:attrName>ppt_x</p:attrName>
                                        </p:attrNameLst>
                                      </p:cBhvr>
                                    </p:anim>
                                    <p:set>
                                      <p:cBhvr>
                                        <p:cTn id="58" dur="770" fill="hold"/>
                                        <p:tgtEl>
                                          <p:spTgt spid="84995">
                                            <p:txEl>
                                              <p:pRg st="4" end="4"/>
                                            </p:txEl>
                                          </p:spTgt>
                                        </p:tgtEl>
                                        <p:attrNameLst>
                                          <p:attrName>ppt_y</p:attrName>
                                        </p:attrNameLst>
                                      </p:cBhvr>
                                      <p:to>
                                        <p:strVal val="(#ppt_y+0.4)"/>
                                      </p:to>
                                    </p:set>
                                    <p:anim from="(#ppt_y+0.4)" to="(#ppt_y)" calcmode="lin" valueType="num">
                                      <p:cBhvr>
                                        <p:cTn id="59" dur="1230" accel="100000" fill="hold">
                                          <p:stCondLst>
                                            <p:cond delay="770"/>
                                          </p:stCondLst>
                                        </p:cTn>
                                        <p:tgtEl>
                                          <p:spTgt spid="84995">
                                            <p:txEl>
                                              <p:pRg st="4" end="4"/>
                                            </p:txEl>
                                          </p:spTgt>
                                        </p:tgtEl>
                                        <p:attrNameLst>
                                          <p:attrName>ppt_y</p:attrName>
                                        </p:attrNameLst>
                                      </p:cBhvr>
                                    </p:anim>
                                  </p:childTnLst>
                                </p:cTn>
                              </p:par>
                            </p:childTnLst>
                          </p:cTn>
                        </p:par>
                        <p:par>
                          <p:cTn id="60" fill="hold">
                            <p:stCondLst>
                              <p:cond delay="15000"/>
                            </p:stCondLst>
                            <p:childTnLst>
                              <p:par>
                                <p:cTn id="61" presetID="51" presetClass="entr" presetSubtype="0" fill="hold" grpId="0" nodeType="afterEffect">
                                  <p:stCondLst>
                                    <p:cond delay="0"/>
                                  </p:stCondLst>
                                  <p:childTnLst>
                                    <p:set>
                                      <p:cBhvr>
                                        <p:cTn id="62" dur="1" fill="hold">
                                          <p:stCondLst>
                                            <p:cond delay="0"/>
                                          </p:stCondLst>
                                        </p:cTn>
                                        <p:tgtEl>
                                          <p:spTgt spid="84995">
                                            <p:txEl>
                                              <p:pRg st="5" end="5"/>
                                            </p:txEl>
                                          </p:spTgt>
                                        </p:tgtEl>
                                        <p:attrNameLst>
                                          <p:attrName>style.visibility</p:attrName>
                                        </p:attrNameLst>
                                      </p:cBhvr>
                                      <p:to>
                                        <p:strVal val="visible"/>
                                      </p:to>
                                    </p:set>
                                    <p:animEffect transition="in" filter="fade">
                                      <p:cBhvr>
                                        <p:cTn id="63" dur="770" decel="100000"/>
                                        <p:tgtEl>
                                          <p:spTgt spid="84995">
                                            <p:txEl>
                                              <p:pRg st="5" end="5"/>
                                            </p:txEl>
                                          </p:spTgt>
                                        </p:tgtEl>
                                      </p:cBhvr>
                                    </p:animEffect>
                                    <p:animScale>
                                      <p:cBhvr>
                                        <p:cTn id="64" dur="770" decel="100000"/>
                                        <p:tgtEl>
                                          <p:spTgt spid="84995">
                                            <p:txEl>
                                              <p:pRg st="5" end="5"/>
                                            </p:txEl>
                                          </p:spTgt>
                                        </p:tgtEl>
                                      </p:cBhvr>
                                      <p:from x="10000" y="10000"/>
                                      <p:to x="200000" y="450000"/>
                                    </p:animScale>
                                    <p:animScale>
                                      <p:cBhvr>
                                        <p:cTn id="65" dur="1230" accel="100000" fill="hold">
                                          <p:stCondLst>
                                            <p:cond delay="770"/>
                                          </p:stCondLst>
                                        </p:cTn>
                                        <p:tgtEl>
                                          <p:spTgt spid="84995">
                                            <p:txEl>
                                              <p:pRg st="5" end="5"/>
                                            </p:txEl>
                                          </p:spTgt>
                                        </p:tgtEl>
                                      </p:cBhvr>
                                      <p:from x="200000" y="450000"/>
                                      <p:to x="100000" y="100000"/>
                                    </p:animScale>
                                    <p:set>
                                      <p:cBhvr>
                                        <p:cTn id="66" dur="770" fill="hold"/>
                                        <p:tgtEl>
                                          <p:spTgt spid="84995">
                                            <p:txEl>
                                              <p:pRg st="5" end="5"/>
                                            </p:txEl>
                                          </p:spTgt>
                                        </p:tgtEl>
                                        <p:attrNameLst>
                                          <p:attrName>ppt_x</p:attrName>
                                        </p:attrNameLst>
                                      </p:cBhvr>
                                      <p:to>
                                        <p:strVal val="(0.5)"/>
                                      </p:to>
                                    </p:set>
                                    <p:anim from="(0.5)" to="(#ppt_x)" calcmode="lin" valueType="num">
                                      <p:cBhvr>
                                        <p:cTn id="67" dur="1230" accel="100000" fill="hold">
                                          <p:stCondLst>
                                            <p:cond delay="770"/>
                                          </p:stCondLst>
                                        </p:cTn>
                                        <p:tgtEl>
                                          <p:spTgt spid="84995">
                                            <p:txEl>
                                              <p:pRg st="5" end="5"/>
                                            </p:txEl>
                                          </p:spTgt>
                                        </p:tgtEl>
                                        <p:attrNameLst>
                                          <p:attrName>ppt_x</p:attrName>
                                        </p:attrNameLst>
                                      </p:cBhvr>
                                    </p:anim>
                                    <p:set>
                                      <p:cBhvr>
                                        <p:cTn id="68" dur="770" fill="hold"/>
                                        <p:tgtEl>
                                          <p:spTgt spid="84995">
                                            <p:txEl>
                                              <p:pRg st="5" end="5"/>
                                            </p:txEl>
                                          </p:spTgt>
                                        </p:tgtEl>
                                        <p:attrNameLst>
                                          <p:attrName>ppt_y</p:attrName>
                                        </p:attrNameLst>
                                      </p:cBhvr>
                                      <p:to>
                                        <p:strVal val="(#ppt_y+0.4)"/>
                                      </p:to>
                                    </p:set>
                                    <p:anim from="(#ppt_y+0.4)" to="(#ppt_y)" calcmode="lin" valueType="num">
                                      <p:cBhvr>
                                        <p:cTn id="69" dur="1230" accel="100000" fill="hold">
                                          <p:stCondLst>
                                            <p:cond delay="770"/>
                                          </p:stCondLst>
                                        </p:cTn>
                                        <p:tgtEl>
                                          <p:spTgt spid="8499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1152525"/>
            <a:ext cx="8410575" cy="608013"/>
          </a:xfrm>
        </p:spPr>
        <p:txBody>
          <a:bodyPr/>
          <a:lstStyle/>
          <a:p>
            <a:pPr algn="r" eaLnBrk="1" hangingPunct="1"/>
            <a:r>
              <a:rPr lang="he-IL" altLang="en-US" smtClean="0"/>
              <a:t>משתנים: תלויים / בלתי תלויים</a:t>
            </a:r>
            <a:endParaRPr lang="en-US" smtClean="0"/>
          </a:p>
        </p:txBody>
      </p:sp>
      <p:sp>
        <p:nvSpPr>
          <p:cNvPr id="87043" name="Rectangle 3"/>
          <p:cNvSpPr>
            <a:spLocks noGrp="1" noChangeArrowheads="1"/>
          </p:cNvSpPr>
          <p:nvPr>
            <p:ph type="body" idx="1"/>
          </p:nvPr>
        </p:nvSpPr>
        <p:spPr>
          <a:xfrm>
            <a:off x="1187450" y="1844675"/>
            <a:ext cx="7656513" cy="5013325"/>
          </a:xfrm>
        </p:spPr>
        <p:txBody>
          <a:bodyPr/>
          <a:lstStyle/>
          <a:p>
            <a:pPr algn="just" eaLnBrk="1" hangingPunct="1"/>
            <a:r>
              <a:rPr lang="he-IL" altLang="en-US" sz="2400" smtClean="0"/>
              <a:t>משתנה תלוי – משתנה המתואר ע"י המשתנים האחרים במחקר (הבלתי תלויים). (המשתנה המוסבר).</a:t>
            </a:r>
          </a:p>
          <a:p>
            <a:pPr algn="just" eaLnBrk="1" hangingPunct="1"/>
            <a:r>
              <a:rPr lang="he-IL" sz="2400" smtClean="0"/>
              <a:t>משתנה בלתי תלוי – משתנה המתאר את המשתנה התלוי. (המשתנה המסביר).</a:t>
            </a:r>
          </a:p>
          <a:p>
            <a:pPr algn="just" eaLnBrk="1" hangingPunct="1"/>
            <a:r>
              <a:rPr lang="he-IL" sz="2400" b="1" smtClean="0"/>
              <a:t>סוג המשתנה, תלוי או בלתי תלוי, נקבע ע"י החוקר ושיטת המחקר ולא קשור לתוכן של המשתנה.</a:t>
            </a:r>
          </a:p>
          <a:p>
            <a:pPr algn="just" eaLnBrk="1" hangingPunct="1"/>
            <a:endParaRPr lang="he-IL" sz="2400" smtClean="0"/>
          </a:p>
          <a:p>
            <a:pPr algn="just" eaLnBrk="1" hangingPunct="1"/>
            <a:r>
              <a:rPr lang="he-IL" sz="2400" smtClean="0">
                <a:solidFill>
                  <a:srgbClr val="008080"/>
                </a:solidFill>
              </a:rPr>
              <a:t>דוגמא: השפעת תזונה על עייפות. המשתנים הבלתי תלויים: מספר ארוחות ביום (נקבע מראש) וסוג הדיאטה (נקבע מראש) משתנים בלתי תלויים. רמת העייפות משתנה תלוי.</a:t>
            </a:r>
          </a:p>
          <a:p>
            <a:pPr algn="just" eaLnBrk="1" hangingPunct="1"/>
            <a:r>
              <a:rPr lang="he-IL" sz="2400" smtClean="0">
                <a:solidFill>
                  <a:srgbClr val="008080"/>
                </a:solidFill>
              </a:rPr>
              <a:t>דוגמא נוספת: קשר בין מין גיל דרגה השכלה וותק (נתון/מנבא) לבין שביעות רצון בעבודה (נבדק בדיעבד/קריטריון).</a:t>
            </a:r>
          </a:p>
        </p:txBody>
      </p:sp>
      <p:sp>
        <p:nvSpPr>
          <p:cNvPr id="87044"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94213" name="Rectangle 5"/>
          <p:cNvSpPr>
            <a:spLocks noChangeArrowheads="1"/>
          </p:cNvSpPr>
          <p:nvPr/>
        </p:nvSpPr>
        <p:spPr bwMode="auto">
          <a:xfrm>
            <a:off x="0" y="333375"/>
            <a:ext cx="1619250" cy="503238"/>
          </a:xfrm>
          <a:prstGeom prst="rect">
            <a:avLst/>
          </a:prstGeom>
          <a:noFill/>
          <a:ln w="19050">
            <a:solidFill>
              <a:schemeClr val="hlink"/>
            </a:solidFill>
            <a:miter lim="800000"/>
            <a:headEnd/>
            <a:tailEnd/>
          </a:ln>
        </p:spPr>
        <p:txBody>
          <a:bodyPr wrap="none" anchor="ctr"/>
          <a:lstStyle/>
          <a:p>
            <a:pPr algn="ctr"/>
            <a:r>
              <a:rPr lang="he-IL" sz="1400" b="1">
                <a:solidFill>
                  <a:schemeClr val="hlink"/>
                </a:solidFill>
                <a:cs typeface="Tahoma" pitchFamily="34" charset="0"/>
              </a:rPr>
              <a:t>לא למבחן</a:t>
            </a:r>
            <a:endParaRPr lang="en-US" sz="1400" b="1">
              <a:solidFill>
                <a:schemeClr val="hlink"/>
              </a:solidFill>
              <a:cs typeface="Tahoma"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1000" fill="hold"/>
                                        <p:tgtEl>
                                          <p:spTgt spid="870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70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704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p:cTn id="13" dur="1000" fill="hold"/>
                                        <p:tgtEl>
                                          <p:spTgt spid="8704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704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704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p:cTn id="19" dur="1000" fill="hold"/>
                                        <p:tgtEl>
                                          <p:spTgt spid="8704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704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704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 calcmode="lin" valueType="num">
                                      <p:cBhvr>
                                        <p:cTn id="25" dur="1000" fill="hold"/>
                                        <p:tgtEl>
                                          <p:spTgt spid="8704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8704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87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 calcmode="lin" valueType="num">
                                      <p:cBhvr>
                                        <p:cTn id="32" dur="1000" fill="hold"/>
                                        <p:tgtEl>
                                          <p:spTgt spid="8704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8704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r" eaLnBrk="1" hangingPunct="1"/>
            <a:r>
              <a:rPr lang="he-IL" altLang="en-US" smtClean="0">
                <a:solidFill>
                  <a:schemeClr val="hlink"/>
                </a:solidFill>
              </a:rPr>
              <a:t>תרגול (1)</a:t>
            </a:r>
            <a:endParaRPr lang="en-US" smtClean="0">
              <a:solidFill>
                <a:schemeClr val="hlink"/>
              </a:solidFill>
            </a:endParaRPr>
          </a:p>
        </p:txBody>
      </p:sp>
      <p:sp>
        <p:nvSpPr>
          <p:cNvPr id="95235" name="Rectangle 4"/>
          <p:cNvSpPr>
            <a:spLocks noChangeArrowheads="1"/>
          </p:cNvSpPr>
          <p:nvPr/>
        </p:nvSpPr>
        <p:spPr bwMode="auto">
          <a:xfrm>
            <a:off x="6516688" y="626110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מספר בית</a:t>
            </a:r>
            <a:endParaRPr lang="en-US" sz="2000">
              <a:latin typeface="Times New Roman" pitchFamily="18" charset="0"/>
            </a:endParaRPr>
          </a:p>
        </p:txBody>
      </p:sp>
      <p:sp>
        <p:nvSpPr>
          <p:cNvPr id="89093" name="Rectangle 5"/>
          <p:cNvSpPr>
            <a:spLocks noChangeArrowheads="1"/>
          </p:cNvSpPr>
          <p:nvPr/>
        </p:nvSpPr>
        <p:spPr bwMode="auto">
          <a:xfrm>
            <a:off x="4643438" y="626110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094" name="Rectangle 6"/>
          <p:cNvSpPr>
            <a:spLocks noChangeArrowheads="1"/>
          </p:cNvSpPr>
          <p:nvPr/>
        </p:nvSpPr>
        <p:spPr bwMode="auto">
          <a:xfrm>
            <a:off x="2987675" y="626110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095" name="Rectangle 7"/>
          <p:cNvSpPr>
            <a:spLocks noChangeArrowheads="1"/>
          </p:cNvSpPr>
          <p:nvPr/>
        </p:nvSpPr>
        <p:spPr bwMode="auto">
          <a:xfrm>
            <a:off x="1258888" y="626110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95239" name="Rectangle 8"/>
          <p:cNvSpPr>
            <a:spLocks noChangeArrowheads="1"/>
          </p:cNvSpPr>
          <p:nvPr/>
        </p:nvSpPr>
        <p:spPr bwMode="auto">
          <a:xfrm>
            <a:off x="6516688" y="5805488"/>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משקל</a:t>
            </a:r>
            <a:endParaRPr lang="en-US" sz="2000">
              <a:latin typeface="Times New Roman" pitchFamily="18" charset="0"/>
            </a:endParaRPr>
          </a:p>
        </p:txBody>
      </p:sp>
      <p:sp>
        <p:nvSpPr>
          <p:cNvPr id="89097" name="Rectangle 9"/>
          <p:cNvSpPr>
            <a:spLocks noChangeArrowheads="1"/>
          </p:cNvSpPr>
          <p:nvPr/>
        </p:nvSpPr>
        <p:spPr bwMode="auto">
          <a:xfrm>
            <a:off x="4643438" y="5805488"/>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89098" name="Rectangle 10"/>
          <p:cNvSpPr>
            <a:spLocks noChangeArrowheads="1"/>
          </p:cNvSpPr>
          <p:nvPr/>
        </p:nvSpPr>
        <p:spPr bwMode="auto">
          <a:xfrm>
            <a:off x="2987675" y="5805488"/>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רציף</a:t>
            </a:r>
            <a:endParaRPr lang="en-US" sz="2400">
              <a:latin typeface="Times New Roman" pitchFamily="18" charset="0"/>
            </a:endParaRPr>
          </a:p>
        </p:txBody>
      </p:sp>
      <p:sp>
        <p:nvSpPr>
          <p:cNvPr id="89099" name="Rectangle 11"/>
          <p:cNvSpPr>
            <a:spLocks noChangeArrowheads="1"/>
          </p:cNvSpPr>
          <p:nvPr/>
        </p:nvSpPr>
        <p:spPr bwMode="auto">
          <a:xfrm>
            <a:off x="1258888" y="5805488"/>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95243" name="Rectangle 12"/>
          <p:cNvSpPr>
            <a:spLocks noChangeArrowheads="1"/>
          </p:cNvSpPr>
          <p:nvPr/>
        </p:nvSpPr>
        <p:spPr bwMode="auto">
          <a:xfrm>
            <a:off x="6516688" y="5349875"/>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גיל</a:t>
            </a:r>
            <a:endParaRPr lang="en-US" sz="2000">
              <a:latin typeface="Times New Roman" pitchFamily="18" charset="0"/>
            </a:endParaRPr>
          </a:p>
        </p:txBody>
      </p:sp>
      <p:sp>
        <p:nvSpPr>
          <p:cNvPr id="89101" name="Rectangle 13"/>
          <p:cNvSpPr>
            <a:spLocks noChangeArrowheads="1"/>
          </p:cNvSpPr>
          <p:nvPr/>
        </p:nvSpPr>
        <p:spPr bwMode="auto">
          <a:xfrm>
            <a:off x="4643438" y="5349875"/>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89102" name="Rectangle 14"/>
          <p:cNvSpPr>
            <a:spLocks noChangeArrowheads="1"/>
          </p:cNvSpPr>
          <p:nvPr/>
        </p:nvSpPr>
        <p:spPr bwMode="auto">
          <a:xfrm>
            <a:off x="2987675" y="5349875"/>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רציף</a:t>
            </a:r>
            <a:endParaRPr lang="en-US" sz="2400">
              <a:latin typeface="Times New Roman" pitchFamily="18" charset="0"/>
            </a:endParaRPr>
          </a:p>
        </p:txBody>
      </p:sp>
      <p:sp>
        <p:nvSpPr>
          <p:cNvPr id="89103" name="Rectangle 15"/>
          <p:cNvSpPr>
            <a:spLocks noChangeArrowheads="1"/>
          </p:cNvSpPr>
          <p:nvPr/>
        </p:nvSpPr>
        <p:spPr bwMode="auto">
          <a:xfrm>
            <a:off x="1258888" y="5349875"/>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95247" name="Rectangle 16"/>
          <p:cNvSpPr>
            <a:spLocks noChangeArrowheads="1"/>
          </p:cNvSpPr>
          <p:nvPr/>
        </p:nvSpPr>
        <p:spPr bwMode="auto">
          <a:xfrm>
            <a:off x="6516688" y="4894263"/>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מספר ת.ז.</a:t>
            </a:r>
            <a:endParaRPr lang="en-US" sz="2000">
              <a:latin typeface="Times New Roman" pitchFamily="18" charset="0"/>
            </a:endParaRPr>
          </a:p>
        </p:txBody>
      </p:sp>
      <p:sp>
        <p:nvSpPr>
          <p:cNvPr id="89105" name="Rectangle 17"/>
          <p:cNvSpPr>
            <a:spLocks noChangeArrowheads="1"/>
          </p:cNvSpPr>
          <p:nvPr/>
        </p:nvSpPr>
        <p:spPr bwMode="auto">
          <a:xfrm>
            <a:off x="4643438" y="4894263"/>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106" name="Rectangle 18"/>
          <p:cNvSpPr>
            <a:spLocks noChangeArrowheads="1"/>
          </p:cNvSpPr>
          <p:nvPr/>
        </p:nvSpPr>
        <p:spPr bwMode="auto">
          <a:xfrm>
            <a:off x="2987675" y="4894263"/>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07" name="Rectangle 19"/>
          <p:cNvSpPr>
            <a:spLocks noChangeArrowheads="1"/>
          </p:cNvSpPr>
          <p:nvPr/>
        </p:nvSpPr>
        <p:spPr bwMode="auto">
          <a:xfrm>
            <a:off x="1258888" y="4894263"/>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95251" name="Rectangle 20"/>
          <p:cNvSpPr>
            <a:spLocks noChangeArrowheads="1"/>
          </p:cNvSpPr>
          <p:nvPr/>
        </p:nvSpPr>
        <p:spPr bwMode="auto">
          <a:xfrm>
            <a:off x="6516688" y="443865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מספר טלפון</a:t>
            </a:r>
            <a:endParaRPr lang="en-US" sz="2000">
              <a:latin typeface="Times New Roman" pitchFamily="18" charset="0"/>
            </a:endParaRPr>
          </a:p>
        </p:txBody>
      </p:sp>
      <p:sp>
        <p:nvSpPr>
          <p:cNvPr id="89109" name="Rectangle 21"/>
          <p:cNvSpPr>
            <a:spLocks noChangeArrowheads="1"/>
          </p:cNvSpPr>
          <p:nvPr/>
        </p:nvSpPr>
        <p:spPr bwMode="auto">
          <a:xfrm>
            <a:off x="4643438" y="443865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110" name="Rectangle 22"/>
          <p:cNvSpPr>
            <a:spLocks noChangeArrowheads="1"/>
          </p:cNvSpPr>
          <p:nvPr/>
        </p:nvSpPr>
        <p:spPr bwMode="auto">
          <a:xfrm>
            <a:off x="2987675" y="443865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11" name="Rectangle 23"/>
          <p:cNvSpPr>
            <a:spLocks noChangeArrowheads="1"/>
          </p:cNvSpPr>
          <p:nvPr/>
        </p:nvSpPr>
        <p:spPr bwMode="auto">
          <a:xfrm>
            <a:off x="1258888" y="443865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95255" name="Rectangle 24"/>
          <p:cNvSpPr>
            <a:spLocks noChangeArrowheads="1"/>
          </p:cNvSpPr>
          <p:nvPr/>
        </p:nvSpPr>
        <p:spPr bwMode="auto">
          <a:xfrm>
            <a:off x="6516688" y="3738563"/>
            <a:ext cx="2303462"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השכלה (יסודית / תיכונית / אקדמית)</a:t>
            </a:r>
            <a:endParaRPr lang="en-US" sz="2000">
              <a:latin typeface="Times New Roman" pitchFamily="18" charset="0"/>
            </a:endParaRPr>
          </a:p>
        </p:txBody>
      </p:sp>
      <p:sp>
        <p:nvSpPr>
          <p:cNvPr id="89113" name="Rectangle 25"/>
          <p:cNvSpPr>
            <a:spLocks noChangeArrowheads="1"/>
          </p:cNvSpPr>
          <p:nvPr/>
        </p:nvSpPr>
        <p:spPr bwMode="auto">
          <a:xfrm>
            <a:off x="4643438" y="3738563"/>
            <a:ext cx="1873250"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114" name="Rectangle 26"/>
          <p:cNvSpPr>
            <a:spLocks noChangeArrowheads="1"/>
          </p:cNvSpPr>
          <p:nvPr/>
        </p:nvSpPr>
        <p:spPr bwMode="auto">
          <a:xfrm>
            <a:off x="2987675" y="3738563"/>
            <a:ext cx="1655763"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15" name="Rectangle 27"/>
          <p:cNvSpPr>
            <a:spLocks noChangeArrowheads="1"/>
          </p:cNvSpPr>
          <p:nvPr/>
        </p:nvSpPr>
        <p:spPr bwMode="auto">
          <a:xfrm>
            <a:off x="1258888" y="3738563"/>
            <a:ext cx="1728787" cy="700087"/>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דירוגי</a:t>
            </a:r>
            <a:endParaRPr lang="en-US" sz="2400">
              <a:latin typeface="Times New Roman" pitchFamily="18" charset="0"/>
            </a:endParaRPr>
          </a:p>
        </p:txBody>
      </p:sp>
      <p:sp>
        <p:nvSpPr>
          <p:cNvPr id="95259" name="Rectangle 28"/>
          <p:cNvSpPr>
            <a:spLocks noChangeArrowheads="1"/>
          </p:cNvSpPr>
          <p:nvPr/>
        </p:nvSpPr>
        <p:spPr bwMode="auto">
          <a:xfrm>
            <a:off x="6516688" y="3282950"/>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שנות לימוד</a:t>
            </a:r>
            <a:endParaRPr lang="en-US" sz="2000">
              <a:latin typeface="Times New Roman" pitchFamily="18" charset="0"/>
            </a:endParaRPr>
          </a:p>
        </p:txBody>
      </p:sp>
      <p:sp>
        <p:nvSpPr>
          <p:cNvPr id="89117" name="Rectangle 29"/>
          <p:cNvSpPr>
            <a:spLocks noChangeArrowheads="1"/>
          </p:cNvSpPr>
          <p:nvPr/>
        </p:nvSpPr>
        <p:spPr bwMode="auto">
          <a:xfrm>
            <a:off x="4643438" y="3282950"/>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כמותי</a:t>
            </a:r>
            <a:endParaRPr lang="en-US" sz="2400">
              <a:latin typeface="Times New Roman" pitchFamily="18" charset="0"/>
            </a:endParaRPr>
          </a:p>
        </p:txBody>
      </p:sp>
      <p:sp>
        <p:nvSpPr>
          <p:cNvPr id="89118" name="Rectangle 30"/>
          <p:cNvSpPr>
            <a:spLocks noChangeArrowheads="1"/>
          </p:cNvSpPr>
          <p:nvPr/>
        </p:nvSpPr>
        <p:spPr bwMode="auto">
          <a:xfrm>
            <a:off x="2987675" y="3282950"/>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19" name="Rectangle 31"/>
          <p:cNvSpPr>
            <a:spLocks noChangeArrowheads="1"/>
          </p:cNvSpPr>
          <p:nvPr/>
        </p:nvSpPr>
        <p:spPr bwMode="auto">
          <a:xfrm>
            <a:off x="1258888" y="3282950"/>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יחסי</a:t>
            </a:r>
            <a:endParaRPr lang="en-US" sz="2400">
              <a:latin typeface="Times New Roman" pitchFamily="18" charset="0"/>
            </a:endParaRPr>
          </a:p>
        </p:txBody>
      </p:sp>
      <p:sp>
        <p:nvSpPr>
          <p:cNvPr id="95263" name="Rectangle 32"/>
          <p:cNvSpPr>
            <a:spLocks noChangeArrowheads="1"/>
          </p:cNvSpPr>
          <p:nvPr/>
        </p:nvSpPr>
        <p:spPr bwMode="auto">
          <a:xfrm>
            <a:off x="6516688" y="2827338"/>
            <a:ext cx="2303462"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סוג דם</a:t>
            </a:r>
            <a:endParaRPr lang="en-US" sz="2000">
              <a:latin typeface="Times New Roman" pitchFamily="18" charset="0"/>
            </a:endParaRPr>
          </a:p>
        </p:txBody>
      </p:sp>
      <p:sp>
        <p:nvSpPr>
          <p:cNvPr id="89121" name="Rectangle 33"/>
          <p:cNvSpPr>
            <a:spLocks noChangeArrowheads="1"/>
          </p:cNvSpPr>
          <p:nvPr/>
        </p:nvSpPr>
        <p:spPr bwMode="auto">
          <a:xfrm>
            <a:off x="4643438" y="2827338"/>
            <a:ext cx="1873250"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122" name="Rectangle 34"/>
          <p:cNvSpPr>
            <a:spLocks noChangeArrowheads="1"/>
          </p:cNvSpPr>
          <p:nvPr/>
        </p:nvSpPr>
        <p:spPr bwMode="auto">
          <a:xfrm>
            <a:off x="2987675" y="2827338"/>
            <a:ext cx="1655763"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23" name="Rectangle 35"/>
          <p:cNvSpPr>
            <a:spLocks noChangeArrowheads="1"/>
          </p:cNvSpPr>
          <p:nvPr/>
        </p:nvSpPr>
        <p:spPr bwMode="auto">
          <a:xfrm>
            <a:off x="1258888" y="2827338"/>
            <a:ext cx="1728787" cy="455612"/>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95267" name="Rectangle 36"/>
          <p:cNvSpPr>
            <a:spLocks noChangeArrowheads="1"/>
          </p:cNvSpPr>
          <p:nvPr/>
        </p:nvSpPr>
        <p:spPr bwMode="auto">
          <a:xfrm>
            <a:off x="6516688" y="2371725"/>
            <a:ext cx="2303462"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000">
                <a:latin typeface="Times New Roman" pitchFamily="18" charset="0"/>
              </a:rPr>
              <a:t>מצב משפחתי</a:t>
            </a:r>
            <a:endParaRPr lang="en-US" sz="2000">
              <a:latin typeface="Times New Roman" pitchFamily="18" charset="0"/>
            </a:endParaRPr>
          </a:p>
        </p:txBody>
      </p:sp>
      <p:sp>
        <p:nvSpPr>
          <p:cNvPr id="89125" name="Rectangle 37"/>
          <p:cNvSpPr>
            <a:spLocks noChangeArrowheads="1"/>
          </p:cNvSpPr>
          <p:nvPr/>
        </p:nvSpPr>
        <p:spPr bwMode="auto">
          <a:xfrm>
            <a:off x="4643438" y="2371725"/>
            <a:ext cx="1873250"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איכותי</a:t>
            </a:r>
            <a:endParaRPr lang="en-US" sz="2400">
              <a:latin typeface="Times New Roman" pitchFamily="18" charset="0"/>
            </a:endParaRPr>
          </a:p>
        </p:txBody>
      </p:sp>
      <p:sp>
        <p:nvSpPr>
          <p:cNvPr id="89126" name="Rectangle 38"/>
          <p:cNvSpPr>
            <a:spLocks noChangeArrowheads="1"/>
          </p:cNvSpPr>
          <p:nvPr/>
        </p:nvSpPr>
        <p:spPr bwMode="auto">
          <a:xfrm>
            <a:off x="2987675" y="2371725"/>
            <a:ext cx="1655763"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בדיד</a:t>
            </a:r>
            <a:endParaRPr lang="en-US" sz="2400">
              <a:latin typeface="Times New Roman" pitchFamily="18" charset="0"/>
            </a:endParaRPr>
          </a:p>
        </p:txBody>
      </p:sp>
      <p:sp>
        <p:nvSpPr>
          <p:cNvPr id="89127" name="Rectangle 39"/>
          <p:cNvSpPr>
            <a:spLocks noChangeArrowheads="1"/>
          </p:cNvSpPr>
          <p:nvPr/>
        </p:nvSpPr>
        <p:spPr bwMode="auto">
          <a:xfrm>
            <a:off x="1258888" y="2371725"/>
            <a:ext cx="1728787" cy="455613"/>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2400">
                <a:latin typeface="Times New Roman" pitchFamily="18" charset="0"/>
              </a:rPr>
              <a:t>שמי</a:t>
            </a:r>
            <a:endParaRPr lang="en-US" sz="2400">
              <a:latin typeface="Times New Roman" pitchFamily="18" charset="0"/>
            </a:endParaRPr>
          </a:p>
        </p:txBody>
      </p:sp>
      <p:sp>
        <p:nvSpPr>
          <p:cNvPr id="95271" name="Rectangle 40" descr="קלף"/>
          <p:cNvSpPr>
            <a:spLocks noChangeArrowheads="1"/>
          </p:cNvSpPr>
          <p:nvPr/>
        </p:nvSpPr>
        <p:spPr bwMode="auto">
          <a:xfrm>
            <a:off x="6516688" y="1916113"/>
            <a:ext cx="2303462"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משתנה</a:t>
            </a:r>
            <a:endParaRPr lang="en-US" sz="2400" b="1">
              <a:latin typeface="Times New Roman" pitchFamily="18" charset="0"/>
            </a:endParaRPr>
          </a:p>
        </p:txBody>
      </p:sp>
      <p:sp>
        <p:nvSpPr>
          <p:cNvPr id="95272" name="Rectangle 41" descr="קלף"/>
          <p:cNvSpPr>
            <a:spLocks noChangeArrowheads="1"/>
          </p:cNvSpPr>
          <p:nvPr/>
        </p:nvSpPr>
        <p:spPr bwMode="auto">
          <a:xfrm>
            <a:off x="4643438" y="1916113"/>
            <a:ext cx="1873250"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איכותי / כמותי</a:t>
            </a:r>
            <a:endParaRPr lang="en-US" sz="2400" b="1">
              <a:latin typeface="Times New Roman" pitchFamily="18" charset="0"/>
            </a:endParaRPr>
          </a:p>
        </p:txBody>
      </p:sp>
      <p:sp>
        <p:nvSpPr>
          <p:cNvPr id="95273" name="Rectangle 42" descr="קלף"/>
          <p:cNvSpPr>
            <a:spLocks noChangeArrowheads="1"/>
          </p:cNvSpPr>
          <p:nvPr/>
        </p:nvSpPr>
        <p:spPr bwMode="auto">
          <a:xfrm>
            <a:off x="2987675" y="1916113"/>
            <a:ext cx="1655763"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בדיד / רציף</a:t>
            </a:r>
            <a:endParaRPr lang="en-US" sz="2400" b="1">
              <a:latin typeface="Times New Roman" pitchFamily="18" charset="0"/>
            </a:endParaRPr>
          </a:p>
        </p:txBody>
      </p:sp>
      <p:sp>
        <p:nvSpPr>
          <p:cNvPr id="95274" name="Rectangle 43" descr="קלף"/>
          <p:cNvSpPr>
            <a:spLocks noChangeArrowheads="1"/>
          </p:cNvSpPr>
          <p:nvPr/>
        </p:nvSpPr>
        <p:spPr bwMode="auto">
          <a:xfrm>
            <a:off x="1258888" y="1916113"/>
            <a:ext cx="1728787" cy="455612"/>
          </a:xfrm>
          <a:prstGeom prst="rect">
            <a:avLst/>
          </a:prstGeom>
          <a:blipFill dpi="0" rotWithShape="1">
            <a:blip r:embed="rId3"/>
            <a:srcRect/>
            <a:tile tx="0" ty="0" sx="100000" sy="100000" flip="none" algn="tl"/>
          </a:blipFill>
          <a:ln w="9525">
            <a:noFill/>
            <a:miter lim="800000"/>
            <a:headEnd/>
            <a:tailEnd/>
          </a:ln>
        </p:spPr>
        <p:txBody>
          <a:bodyPr/>
          <a:lstStyle/>
          <a:p>
            <a:pPr>
              <a:spcBef>
                <a:spcPct val="20000"/>
              </a:spcBef>
              <a:buClr>
                <a:schemeClr val="folHlink"/>
              </a:buClr>
              <a:buSzPct val="60000"/>
              <a:buFont typeface="Wingdings" pitchFamily="2" charset="2"/>
              <a:buNone/>
            </a:pPr>
            <a:r>
              <a:rPr lang="he-IL" sz="2400" b="1">
                <a:latin typeface="Times New Roman" pitchFamily="18" charset="0"/>
              </a:rPr>
              <a:t>סולם מדידה</a:t>
            </a:r>
            <a:endParaRPr lang="en-US" sz="2400" b="1">
              <a:latin typeface="Times New Roman" pitchFamily="18" charset="0"/>
            </a:endParaRPr>
          </a:p>
        </p:txBody>
      </p:sp>
      <p:sp>
        <p:nvSpPr>
          <p:cNvPr id="95275" name="Line 44"/>
          <p:cNvSpPr>
            <a:spLocks noChangeShapeType="1"/>
          </p:cNvSpPr>
          <p:nvPr/>
        </p:nvSpPr>
        <p:spPr bwMode="auto">
          <a:xfrm>
            <a:off x="1258888" y="1916113"/>
            <a:ext cx="7561262" cy="0"/>
          </a:xfrm>
          <a:prstGeom prst="line">
            <a:avLst/>
          </a:prstGeom>
          <a:noFill/>
          <a:ln w="28575" cap="sq">
            <a:solidFill>
              <a:schemeClr val="tx1"/>
            </a:solidFill>
            <a:miter lim="800000"/>
            <a:headEnd/>
            <a:tailEnd/>
          </a:ln>
        </p:spPr>
        <p:txBody>
          <a:bodyPr wrap="none"/>
          <a:lstStyle/>
          <a:p>
            <a:endParaRPr lang="he-IL"/>
          </a:p>
        </p:txBody>
      </p:sp>
      <p:sp>
        <p:nvSpPr>
          <p:cNvPr id="95276" name="Line 45"/>
          <p:cNvSpPr>
            <a:spLocks noChangeShapeType="1"/>
          </p:cNvSpPr>
          <p:nvPr/>
        </p:nvSpPr>
        <p:spPr bwMode="auto">
          <a:xfrm>
            <a:off x="1258888" y="2371725"/>
            <a:ext cx="7561262" cy="0"/>
          </a:xfrm>
          <a:prstGeom prst="line">
            <a:avLst/>
          </a:prstGeom>
          <a:noFill/>
          <a:ln w="12700">
            <a:solidFill>
              <a:schemeClr val="tx1"/>
            </a:solidFill>
            <a:miter lim="800000"/>
            <a:headEnd/>
            <a:tailEnd/>
          </a:ln>
        </p:spPr>
        <p:txBody>
          <a:bodyPr wrap="none"/>
          <a:lstStyle/>
          <a:p>
            <a:endParaRPr lang="he-IL"/>
          </a:p>
        </p:txBody>
      </p:sp>
      <p:sp>
        <p:nvSpPr>
          <p:cNvPr id="95277" name="Line 46"/>
          <p:cNvSpPr>
            <a:spLocks noChangeShapeType="1"/>
          </p:cNvSpPr>
          <p:nvPr/>
        </p:nvSpPr>
        <p:spPr bwMode="auto">
          <a:xfrm>
            <a:off x="1258888" y="2827338"/>
            <a:ext cx="7561262" cy="0"/>
          </a:xfrm>
          <a:prstGeom prst="line">
            <a:avLst/>
          </a:prstGeom>
          <a:noFill/>
          <a:ln w="12700">
            <a:solidFill>
              <a:schemeClr val="tx1"/>
            </a:solidFill>
            <a:miter lim="800000"/>
            <a:headEnd/>
            <a:tailEnd/>
          </a:ln>
        </p:spPr>
        <p:txBody>
          <a:bodyPr wrap="none"/>
          <a:lstStyle/>
          <a:p>
            <a:endParaRPr lang="he-IL"/>
          </a:p>
        </p:txBody>
      </p:sp>
      <p:sp>
        <p:nvSpPr>
          <p:cNvPr id="95278" name="Line 47"/>
          <p:cNvSpPr>
            <a:spLocks noChangeShapeType="1"/>
          </p:cNvSpPr>
          <p:nvPr/>
        </p:nvSpPr>
        <p:spPr bwMode="auto">
          <a:xfrm>
            <a:off x="1258888" y="3282950"/>
            <a:ext cx="7561262" cy="0"/>
          </a:xfrm>
          <a:prstGeom prst="line">
            <a:avLst/>
          </a:prstGeom>
          <a:noFill/>
          <a:ln w="12700">
            <a:solidFill>
              <a:schemeClr val="tx1"/>
            </a:solidFill>
            <a:miter lim="800000"/>
            <a:headEnd/>
            <a:tailEnd/>
          </a:ln>
        </p:spPr>
        <p:txBody>
          <a:bodyPr wrap="none"/>
          <a:lstStyle/>
          <a:p>
            <a:endParaRPr lang="he-IL"/>
          </a:p>
        </p:txBody>
      </p:sp>
      <p:sp>
        <p:nvSpPr>
          <p:cNvPr id="95279" name="Line 48"/>
          <p:cNvSpPr>
            <a:spLocks noChangeShapeType="1"/>
          </p:cNvSpPr>
          <p:nvPr/>
        </p:nvSpPr>
        <p:spPr bwMode="auto">
          <a:xfrm>
            <a:off x="1258888" y="3738563"/>
            <a:ext cx="7561262" cy="0"/>
          </a:xfrm>
          <a:prstGeom prst="line">
            <a:avLst/>
          </a:prstGeom>
          <a:noFill/>
          <a:ln w="12700">
            <a:solidFill>
              <a:schemeClr val="tx1"/>
            </a:solidFill>
            <a:miter lim="800000"/>
            <a:headEnd/>
            <a:tailEnd/>
          </a:ln>
        </p:spPr>
        <p:txBody>
          <a:bodyPr wrap="none"/>
          <a:lstStyle/>
          <a:p>
            <a:endParaRPr lang="he-IL"/>
          </a:p>
        </p:txBody>
      </p:sp>
      <p:sp>
        <p:nvSpPr>
          <p:cNvPr id="95280" name="Line 49"/>
          <p:cNvSpPr>
            <a:spLocks noChangeShapeType="1"/>
          </p:cNvSpPr>
          <p:nvPr/>
        </p:nvSpPr>
        <p:spPr bwMode="auto">
          <a:xfrm>
            <a:off x="1258888" y="4438650"/>
            <a:ext cx="7561262" cy="0"/>
          </a:xfrm>
          <a:prstGeom prst="line">
            <a:avLst/>
          </a:prstGeom>
          <a:noFill/>
          <a:ln w="12700">
            <a:solidFill>
              <a:schemeClr val="tx1"/>
            </a:solidFill>
            <a:miter lim="800000"/>
            <a:headEnd/>
            <a:tailEnd/>
          </a:ln>
        </p:spPr>
        <p:txBody>
          <a:bodyPr wrap="none"/>
          <a:lstStyle/>
          <a:p>
            <a:endParaRPr lang="he-IL"/>
          </a:p>
        </p:txBody>
      </p:sp>
      <p:sp>
        <p:nvSpPr>
          <p:cNvPr id="95281" name="Line 50"/>
          <p:cNvSpPr>
            <a:spLocks noChangeShapeType="1"/>
          </p:cNvSpPr>
          <p:nvPr/>
        </p:nvSpPr>
        <p:spPr bwMode="auto">
          <a:xfrm>
            <a:off x="1258888" y="4894263"/>
            <a:ext cx="7561262" cy="0"/>
          </a:xfrm>
          <a:prstGeom prst="line">
            <a:avLst/>
          </a:prstGeom>
          <a:noFill/>
          <a:ln w="12700">
            <a:solidFill>
              <a:schemeClr val="tx1"/>
            </a:solidFill>
            <a:miter lim="800000"/>
            <a:headEnd/>
            <a:tailEnd/>
          </a:ln>
        </p:spPr>
        <p:txBody>
          <a:bodyPr wrap="none"/>
          <a:lstStyle/>
          <a:p>
            <a:endParaRPr lang="he-IL"/>
          </a:p>
        </p:txBody>
      </p:sp>
      <p:sp>
        <p:nvSpPr>
          <p:cNvPr id="95282" name="Line 51"/>
          <p:cNvSpPr>
            <a:spLocks noChangeShapeType="1"/>
          </p:cNvSpPr>
          <p:nvPr/>
        </p:nvSpPr>
        <p:spPr bwMode="auto">
          <a:xfrm>
            <a:off x="1258888" y="5349875"/>
            <a:ext cx="7561262" cy="0"/>
          </a:xfrm>
          <a:prstGeom prst="line">
            <a:avLst/>
          </a:prstGeom>
          <a:noFill/>
          <a:ln w="12700">
            <a:solidFill>
              <a:schemeClr val="tx1"/>
            </a:solidFill>
            <a:miter lim="800000"/>
            <a:headEnd/>
            <a:tailEnd/>
          </a:ln>
        </p:spPr>
        <p:txBody>
          <a:bodyPr wrap="none"/>
          <a:lstStyle/>
          <a:p>
            <a:endParaRPr lang="he-IL"/>
          </a:p>
        </p:txBody>
      </p:sp>
      <p:sp>
        <p:nvSpPr>
          <p:cNvPr id="95283" name="Line 52"/>
          <p:cNvSpPr>
            <a:spLocks noChangeShapeType="1"/>
          </p:cNvSpPr>
          <p:nvPr/>
        </p:nvSpPr>
        <p:spPr bwMode="auto">
          <a:xfrm>
            <a:off x="1258888" y="5805488"/>
            <a:ext cx="7561262" cy="0"/>
          </a:xfrm>
          <a:prstGeom prst="line">
            <a:avLst/>
          </a:prstGeom>
          <a:noFill/>
          <a:ln w="12700">
            <a:solidFill>
              <a:schemeClr val="tx1"/>
            </a:solidFill>
            <a:miter lim="800000"/>
            <a:headEnd/>
            <a:tailEnd/>
          </a:ln>
        </p:spPr>
        <p:txBody>
          <a:bodyPr wrap="none"/>
          <a:lstStyle/>
          <a:p>
            <a:endParaRPr lang="he-IL"/>
          </a:p>
        </p:txBody>
      </p:sp>
      <p:sp>
        <p:nvSpPr>
          <p:cNvPr id="95284" name="Line 53"/>
          <p:cNvSpPr>
            <a:spLocks noChangeShapeType="1"/>
          </p:cNvSpPr>
          <p:nvPr/>
        </p:nvSpPr>
        <p:spPr bwMode="auto">
          <a:xfrm>
            <a:off x="1258888" y="6261100"/>
            <a:ext cx="7561262" cy="0"/>
          </a:xfrm>
          <a:prstGeom prst="line">
            <a:avLst/>
          </a:prstGeom>
          <a:noFill/>
          <a:ln w="12700">
            <a:solidFill>
              <a:schemeClr val="tx1"/>
            </a:solidFill>
            <a:miter lim="800000"/>
            <a:headEnd/>
            <a:tailEnd/>
          </a:ln>
        </p:spPr>
        <p:txBody>
          <a:bodyPr wrap="none"/>
          <a:lstStyle/>
          <a:p>
            <a:endParaRPr lang="he-IL"/>
          </a:p>
        </p:txBody>
      </p:sp>
      <p:sp>
        <p:nvSpPr>
          <p:cNvPr id="95285" name="Line 54"/>
          <p:cNvSpPr>
            <a:spLocks noChangeShapeType="1"/>
          </p:cNvSpPr>
          <p:nvPr/>
        </p:nvSpPr>
        <p:spPr bwMode="auto">
          <a:xfrm>
            <a:off x="1258888" y="6716713"/>
            <a:ext cx="7561262" cy="0"/>
          </a:xfrm>
          <a:prstGeom prst="line">
            <a:avLst/>
          </a:prstGeom>
          <a:noFill/>
          <a:ln w="28575" cap="sq">
            <a:solidFill>
              <a:schemeClr val="tx1"/>
            </a:solidFill>
            <a:miter lim="800000"/>
            <a:headEnd/>
            <a:tailEnd/>
          </a:ln>
        </p:spPr>
        <p:txBody>
          <a:bodyPr wrap="none"/>
          <a:lstStyle/>
          <a:p>
            <a:endParaRPr lang="he-IL"/>
          </a:p>
        </p:txBody>
      </p:sp>
      <p:sp>
        <p:nvSpPr>
          <p:cNvPr id="95286" name="Line 55"/>
          <p:cNvSpPr>
            <a:spLocks noChangeShapeType="1"/>
          </p:cNvSpPr>
          <p:nvPr/>
        </p:nvSpPr>
        <p:spPr bwMode="auto">
          <a:xfrm>
            <a:off x="1258888" y="1916113"/>
            <a:ext cx="0" cy="4800600"/>
          </a:xfrm>
          <a:prstGeom prst="line">
            <a:avLst/>
          </a:prstGeom>
          <a:noFill/>
          <a:ln w="28575" cap="sq">
            <a:solidFill>
              <a:schemeClr val="tx1"/>
            </a:solidFill>
            <a:miter lim="800000"/>
            <a:headEnd/>
            <a:tailEnd/>
          </a:ln>
        </p:spPr>
        <p:txBody>
          <a:bodyPr wrap="none"/>
          <a:lstStyle/>
          <a:p>
            <a:endParaRPr lang="he-IL"/>
          </a:p>
        </p:txBody>
      </p:sp>
      <p:sp>
        <p:nvSpPr>
          <p:cNvPr id="95287" name="Line 56"/>
          <p:cNvSpPr>
            <a:spLocks noChangeShapeType="1"/>
          </p:cNvSpPr>
          <p:nvPr/>
        </p:nvSpPr>
        <p:spPr bwMode="auto">
          <a:xfrm>
            <a:off x="2987675" y="1916113"/>
            <a:ext cx="0" cy="4800600"/>
          </a:xfrm>
          <a:prstGeom prst="line">
            <a:avLst/>
          </a:prstGeom>
          <a:noFill/>
          <a:ln w="12700">
            <a:solidFill>
              <a:schemeClr val="tx1"/>
            </a:solidFill>
            <a:miter lim="800000"/>
            <a:headEnd/>
            <a:tailEnd/>
          </a:ln>
        </p:spPr>
        <p:txBody>
          <a:bodyPr wrap="none"/>
          <a:lstStyle/>
          <a:p>
            <a:endParaRPr lang="he-IL"/>
          </a:p>
        </p:txBody>
      </p:sp>
      <p:sp>
        <p:nvSpPr>
          <p:cNvPr id="95288" name="Line 57"/>
          <p:cNvSpPr>
            <a:spLocks noChangeShapeType="1"/>
          </p:cNvSpPr>
          <p:nvPr/>
        </p:nvSpPr>
        <p:spPr bwMode="auto">
          <a:xfrm>
            <a:off x="4643438" y="1916113"/>
            <a:ext cx="0" cy="4800600"/>
          </a:xfrm>
          <a:prstGeom prst="line">
            <a:avLst/>
          </a:prstGeom>
          <a:noFill/>
          <a:ln w="12700">
            <a:solidFill>
              <a:schemeClr val="tx1"/>
            </a:solidFill>
            <a:miter lim="800000"/>
            <a:headEnd/>
            <a:tailEnd/>
          </a:ln>
        </p:spPr>
        <p:txBody>
          <a:bodyPr wrap="none"/>
          <a:lstStyle/>
          <a:p>
            <a:endParaRPr lang="he-IL"/>
          </a:p>
        </p:txBody>
      </p:sp>
      <p:sp>
        <p:nvSpPr>
          <p:cNvPr id="95289" name="Line 58"/>
          <p:cNvSpPr>
            <a:spLocks noChangeShapeType="1"/>
          </p:cNvSpPr>
          <p:nvPr/>
        </p:nvSpPr>
        <p:spPr bwMode="auto">
          <a:xfrm>
            <a:off x="6516688" y="1916113"/>
            <a:ext cx="0" cy="4800600"/>
          </a:xfrm>
          <a:prstGeom prst="line">
            <a:avLst/>
          </a:prstGeom>
          <a:noFill/>
          <a:ln w="12700">
            <a:solidFill>
              <a:schemeClr val="tx1"/>
            </a:solidFill>
            <a:miter lim="800000"/>
            <a:headEnd/>
            <a:tailEnd/>
          </a:ln>
        </p:spPr>
        <p:txBody>
          <a:bodyPr wrap="none"/>
          <a:lstStyle/>
          <a:p>
            <a:endParaRPr lang="he-IL"/>
          </a:p>
        </p:txBody>
      </p:sp>
      <p:sp>
        <p:nvSpPr>
          <p:cNvPr id="95290" name="Line 59"/>
          <p:cNvSpPr>
            <a:spLocks noChangeShapeType="1"/>
          </p:cNvSpPr>
          <p:nvPr/>
        </p:nvSpPr>
        <p:spPr bwMode="auto">
          <a:xfrm>
            <a:off x="8820150" y="1916113"/>
            <a:ext cx="0" cy="4800600"/>
          </a:xfrm>
          <a:prstGeom prst="line">
            <a:avLst/>
          </a:prstGeom>
          <a:noFill/>
          <a:ln w="28575" cap="sq">
            <a:solidFill>
              <a:schemeClr val="tx1"/>
            </a:solidFill>
            <a:miter lim="800000"/>
            <a:headEnd/>
            <a:tailEnd/>
          </a:ln>
        </p:spPr>
        <p:txBody>
          <a:bodyPr wrap="none"/>
          <a:lstStyle/>
          <a:p>
            <a:endParaRPr lang="he-IL"/>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9125"/>
                                        </p:tgtEl>
                                        <p:attrNameLst>
                                          <p:attrName>style.visibility</p:attrName>
                                        </p:attrNameLst>
                                      </p:cBhvr>
                                      <p:to>
                                        <p:strVal val="visible"/>
                                      </p:to>
                                    </p:set>
                                    <p:anim calcmode="lin" valueType="num">
                                      <p:cBhvr>
                                        <p:cTn id="7" dur="1000" fill="hold"/>
                                        <p:tgtEl>
                                          <p:spTgt spid="89125"/>
                                        </p:tgtEl>
                                        <p:attrNameLst>
                                          <p:attrName>ppt_w</p:attrName>
                                        </p:attrNameLst>
                                      </p:cBhvr>
                                      <p:tavLst>
                                        <p:tav tm="0">
                                          <p:val>
                                            <p:strVal val="#ppt_w*0.70"/>
                                          </p:val>
                                        </p:tav>
                                        <p:tav tm="100000">
                                          <p:val>
                                            <p:strVal val="#ppt_w"/>
                                          </p:val>
                                        </p:tav>
                                      </p:tavLst>
                                    </p:anim>
                                    <p:anim calcmode="lin" valueType="num">
                                      <p:cBhvr>
                                        <p:cTn id="8" dur="1000" fill="hold"/>
                                        <p:tgtEl>
                                          <p:spTgt spid="89125"/>
                                        </p:tgtEl>
                                        <p:attrNameLst>
                                          <p:attrName>ppt_h</p:attrName>
                                        </p:attrNameLst>
                                      </p:cBhvr>
                                      <p:tavLst>
                                        <p:tav tm="0">
                                          <p:val>
                                            <p:strVal val="#ppt_h"/>
                                          </p:val>
                                        </p:tav>
                                        <p:tav tm="100000">
                                          <p:val>
                                            <p:strVal val="#ppt_h"/>
                                          </p:val>
                                        </p:tav>
                                      </p:tavLst>
                                    </p:anim>
                                    <p:animEffect transition="in" filter="fade">
                                      <p:cBhvr>
                                        <p:cTn id="9" dur="1000"/>
                                        <p:tgtEl>
                                          <p:spTgt spid="8912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9126"/>
                                        </p:tgtEl>
                                        <p:attrNameLst>
                                          <p:attrName>style.visibility</p:attrName>
                                        </p:attrNameLst>
                                      </p:cBhvr>
                                      <p:to>
                                        <p:strVal val="visible"/>
                                      </p:to>
                                    </p:set>
                                    <p:anim calcmode="lin" valueType="num">
                                      <p:cBhvr>
                                        <p:cTn id="13" dur="1000" fill="hold"/>
                                        <p:tgtEl>
                                          <p:spTgt spid="89126"/>
                                        </p:tgtEl>
                                        <p:attrNameLst>
                                          <p:attrName>ppt_w</p:attrName>
                                        </p:attrNameLst>
                                      </p:cBhvr>
                                      <p:tavLst>
                                        <p:tav tm="0">
                                          <p:val>
                                            <p:strVal val="#ppt_w*0.70"/>
                                          </p:val>
                                        </p:tav>
                                        <p:tav tm="100000">
                                          <p:val>
                                            <p:strVal val="#ppt_w"/>
                                          </p:val>
                                        </p:tav>
                                      </p:tavLst>
                                    </p:anim>
                                    <p:anim calcmode="lin" valueType="num">
                                      <p:cBhvr>
                                        <p:cTn id="14" dur="1000" fill="hold"/>
                                        <p:tgtEl>
                                          <p:spTgt spid="89126"/>
                                        </p:tgtEl>
                                        <p:attrNameLst>
                                          <p:attrName>ppt_h</p:attrName>
                                        </p:attrNameLst>
                                      </p:cBhvr>
                                      <p:tavLst>
                                        <p:tav tm="0">
                                          <p:val>
                                            <p:strVal val="#ppt_h"/>
                                          </p:val>
                                        </p:tav>
                                        <p:tav tm="100000">
                                          <p:val>
                                            <p:strVal val="#ppt_h"/>
                                          </p:val>
                                        </p:tav>
                                      </p:tavLst>
                                    </p:anim>
                                    <p:animEffect transition="in" filter="fade">
                                      <p:cBhvr>
                                        <p:cTn id="15" dur="1000"/>
                                        <p:tgtEl>
                                          <p:spTgt spid="8912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9127"/>
                                        </p:tgtEl>
                                        <p:attrNameLst>
                                          <p:attrName>style.visibility</p:attrName>
                                        </p:attrNameLst>
                                      </p:cBhvr>
                                      <p:to>
                                        <p:strVal val="visible"/>
                                      </p:to>
                                    </p:set>
                                    <p:anim calcmode="lin" valueType="num">
                                      <p:cBhvr>
                                        <p:cTn id="19" dur="1000" fill="hold"/>
                                        <p:tgtEl>
                                          <p:spTgt spid="89127"/>
                                        </p:tgtEl>
                                        <p:attrNameLst>
                                          <p:attrName>ppt_w</p:attrName>
                                        </p:attrNameLst>
                                      </p:cBhvr>
                                      <p:tavLst>
                                        <p:tav tm="0">
                                          <p:val>
                                            <p:strVal val="#ppt_w*0.70"/>
                                          </p:val>
                                        </p:tav>
                                        <p:tav tm="100000">
                                          <p:val>
                                            <p:strVal val="#ppt_w"/>
                                          </p:val>
                                        </p:tav>
                                      </p:tavLst>
                                    </p:anim>
                                    <p:anim calcmode="lin" valueType="num">
                                      <p:cBhvr>
                                        <p:cTn id="20" dur="1000" fill="hold"/>
                                        <p:tgtEl>
                                          <p:spTgt spid="89127"/>
                                        </p:tgtEl>
                                        <p:attrNameLst>
                                          <p:attrName>ppt_h</p:attrName>
                                        </p:attrNameLst>
                                      </p:cBhvr>
                                      <p:tavLst>
                                        <p:tav tm="0">
                                          <p:val>
                                            <p:strVal val="#ppt_h"/>
                                          </p:val>
                                        </p:tav>
                                        <p:tav tm="100000">
                                          <p:val>
                                            <p:strVal val="#ppt_h"/>
                                          </p:val>
                                        </p:tav>
                                      </p:tavLst>
                                    </p:anim>
                                    <p:animEffect transition="in" filter="fade">
                                      <p:cBhvr>
                                        <p:cTn id="21" dur="1000"/>
                                        <p:tgtEl>
                                          <p:spTgt spid="8912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9121"/>
                                        </p:tgtEl>
                                        <p:attrNameLst>
                                          <p:attrName>style.visibility</p:attrName>
                                        </p:attrNameLst>
                                      </p:cBhvr>
                                      <p:to>
                                        <p:strVal val="visible"/>
                                      </p:to>
                                    </p:set>
                                    <p:anim calcmode="lin" valueType="num">
                                      <p:cBhvr>
                                        <p:cTn id="26" dur="1000" fill="hold"/>
                                        <p:tgtEl>
                                          <p:spTgt spid="89121"/>
                                        </p:tgtEl>
                                        <p:attrNameLst>
                                          <p:attrName>ppt_w</p:attrName>
                                        </p:attrNameLst>
                                      </p:cBhvr>
                                      <p:tavLst>
                                        <p:tav tm="0">
                                          <p:val>
                                            <p:strVal val="#ppt_w*0.70"/>
                                          </p:val>
                                        </p:tav>
                                        <p:tav tm="100000">
                                          <p:val>
                                            <p:strVal val="#ppt_w"/>
                                          </p:val>
                                        </p:tav>
                                      </p:tavLst>
                                    </p:anim>
                                    <p:anim calcmode="lin" valueType="num">
                                      <p:cBhvr>
                                        <p:cTn id="27" dur="1000" fill="hold"/>
                                        <p:tgtEl>
                                          <p:spTgt spid="89121"/>
                                        </p:tgtEl>
                                        <p:attrNameLst>
                                          <p:attrName>ppt_h</p:attrName>
                                        </p:attrNameLst>
                                      </p:cBhvr>
                                      <p:tavLst>
                                        <p:tav tm="0">
                                          <p:val>
                                            <p:strVal val="#ppt_h"/>
                                          </p:val>
                                        </p:tav>
                                        <p:tav tm="100000">
                                          <p:val>
                                            <p:strVal val="#ppt_h"/>
                                          </p:val>
                                        </p:tav>
                                      </p:tavLst>
                                    </p:anim>
                                    <p:animEffect transition="in" filter="fade">
                                      <p:cBhvr>
                                        <p:cTn id="28" dur="1000"/>
                                        <p:tgtEl>
                                          <p:spTgt spid="89121"/>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89122"/>
                                        </p:tgtEl>
                                        <p:attrNameLst>
                                          <p:attrName>style.visibility</p:attrName>
                                        </p:attrNameLst>
                                      </p:cBhvr>
                                      <p:to>
                                        <p:strVal val="visible"/>
                                      </p:to>
                                    </p:set>
                                    <p:anim calcmode="lin" valueType="num">
                                      <p:cBhvr>
                                        <p:cTn id="32" dur="1000" fill="hold"/>
                                        <p:tgtEl>
                                          <p:spTgt spid="89122"/>
                                        </p:tgtEl>
                                        <p:attrNameLst>
                                          <p:attrName>ppt_w</p:attrName>
                                        </p:attrNameLst>
                                      </p:cBhvr>
                                      <p:tavLst>
                                        <p:tav tm="0">
                                          <p:val>
                                            <p:strVal val="#ppt_w*0.70"/>
                                          </p:val>
                                        </p:tav>
                                        <p:tav tm="100000">
                                          <p:val>
                                            <p:strVal val="#ppt_w"/>
                                          </p:val>
                                        </p:tav>
                                      </p:tavLst>
                                    </p:anim>
                                    <p:anim calcmode="lin" valueType="num">
                                      <p:cBhvr>
                                        <p:cTn id="33" dur="1000" fill="hold"/>
                                        <p:tgtEl>
                                          <p:spTgt spid="89122"/>
                                        </p:tgtEl>
                                        <p:attrNameLst>
                                          <p:attrName>ppt_h</p:attrName>
                                        </p:attrNameLst>
                                      </p:cBhvr>
                                      <p:tavLst>
                                        <p:tav tm="0">
                                          <p:val>
                                            <p:strVal val="#ppt_h"/>
                                          </p:val>
                                        </p:tav>
                                        <p:tav tm="100000">
                                          <p:val>
                                            <p:strVal val="#ppt_h"/>
                                          </p:val>
                                        </p:tav>
                                      </p:tavLst>
                                    </p:anim>
                                    <p:animEffect transition="in" filter="fade">
                                      <p:cBhvr>
                                        <p:cTn id="34" dur="1000"/>
                                        <p:tgtEl>
                                          <p:spTgt spid="89122"/>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89123"/>
                                        </p:tgtEl>
                                        <p:attrNameLst>
                                          <p:attrName>style.visibility</p:attrName>
                                        </p:attrNameLst>
                                      </p:cBhvr>
                                      <p:to>
                                        <p:strVal val="visible"/>
                                      </p:to>
                                    </p:set>
                                    <p:anim calcmode="lin" valueType="num">
                                      <p:cBhvr>
                                        <p:cTn id="38" dur="1000" fill="hold"/>
                                        <p:tgtEl>
                                          <p:spTgt spid="89123"/>
                                        </p:tgtEl>
                                        <p:attrNameLst>
                                          <p:attrName>ppt_w</p:attrName>
                                        </p:attrNameLst>
                                      </p:cBhvr>
                                      <p:tavLst>
                                        <p:tav tm="0">
                                          <p:val>
                                            <p:strVal val="#ppt_w*0.70"/>
                                          </p:val>
                                        </p:tav>
                                        <p:tav tm="100000">
                                          <p:val>
                                            <p:strVal val="#ppt_w"/>
                                          </p:val>
                                        </p:tav>
                                      </p:tavLst>
                                    </p:anim>
                                    <p:anim calcmode="lin" valueType="num">
                                      <p:cBhvr>
                                        <p:cTn id="39" dur="1000" fill="hold"/>
                                        <p:tgtEl>
                                          <p:spTgt spid="89123"/>
                                        </p:tgtEl>
                                        <p:attrNameLst>
                                          <p:attrName>ppt_h</p:attrName>
                                        </p:attrNameLst>
                                      </p:cBhvr>
                                      <p:tavLst>
                                        <p:tav tm="0">
                                          <p:val>
                                            <p:strVal val="#ppt_h"/>
                                          </p:val>
                                        </p:tav>
                                        <p:tav tm="100000">
                                          <p:val>
                                            <p:strVal val="#ppt_h"/>
                                          </p:val>
                                        </p:tav>
                                      </p:tavLst>
                                    </p:anim>
                                    <p:animEffect transition="in" filter="fade">
                                      <p:cBhvr>
                                        <p:cTn id="40" dur="1000"/>
                                        <p:tgtEl>
                                          <p:spTgt spid="89123"/>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89117"/>
                                        </p:tgtEl>
                                        <p:attrNameLst>
                                          <p:attrName>style.visibility</p:attrName>
                                        </p:attrNameLst>
                                      </p:cBhvr>
                                      <p:to>
                                        <p:strVal val="visible"/>
                                      </p:to>
                                    </p:set>
                                    <p:anim calcmode="lin" valueType="num">
                                      <p:cBhvr>
                                        <p:cTn id="45" dur="1000" fill="hold"/>
                                        <p:tgtEl>
                                          <p:spTgt spid="89117"/>
                                        </p:tgtEl>
                                        <p:attrNameLst>
                                          <p:attrName>ppt_w</p:attrName>
                                        </p:attrNameLst>
                                      </p:cBhvr>
                                      <p:tavLst>
                                        <p:tav tm="0">
                                          <p:val>
                                            <p:strVal val="#ppt_w*0.70"/>
                                          </p:val>
                                        </p:tav>
                                        <p:tav tm="100000">
                                          <p:val>
                                            <p:strVal val="#ppt_w"/>
                                          </p:val>
                                        </p:tav>
                                      </p:tavLst>
                                    </p:anim>
                                    <p:anim calcmode="lin" valueType="num">
                                      <p:cBhvr>
                                        <p:cTn id="46" dur="1000" fill="hold"/>
                                        <p:tgtEl>
                                          <p:spTgt spid="89117"/>
                                        </p:tgtEl>
                                        <p:attrNameLst>
                                          <p:attrName>ppt_h</p:attrName>
                                        </p:attrNameLst>
                                      </p:cBhvr>
                                      <p:tavLst>
                                        <p:tav tm="0">
                                          <p:val>
                                            <p:strVal val="#ppt_h"/>
                                          </p:val>
                                        </p:tav>
                                        <p:tav tm="100000">
                                          <p:val>
                                            <p:strVal val="#ppt_h"/>
                                          </p:val>
                                        </p:tav>
                                      </p:tavLst>
                                    </p:anim>
                                    <p:animEffect transition="in" filter="fade">
                                      <p:cBhvr>
                                        <p:cTn id="47" dur="1000"/>
                                        <p:tgtEl>
                                          <p:spTgt spid="89117"/>
                                        </p:tgtEl>
                                      </p:cBhvr>
                                    </p:animEffect>
                                  </p:childTnLst>
                                </p:cTn>
                              </p:par>
                            </p:childTnLst>
                          </p:cTn>
                        </p:par>
                        <p:par>
                          <p:cTn id="48" fill="hold">
                            <p:stCondLst>
                              <p:cond delay="1000"/>
                            </p:stCondLst>
                            <p:childTnLst>
                              <p:par>
                                <p:cTn id="49" presetID="55" presetClass="entr" presetSubtype="0" fill="hold" grpId="0" nodeType="afterEffect">
                                  <p:stCondLst>
                                    <p:cond delay="0"/>
                                  </p:stCondLst>
                                  <p:childTnLst>
                                    <p:set>
                                      <p:cBhvr>
                                        <p:cTn id="50" dur="1" fill="hold">
                                          <p:stCondLst>
                                            <p:cond delay="0"/>
                                          </p:stCondLst>
                                        </p:cTn>
                                        <p:tgtEl>
                                          <p:spTgt spid="89118"/>
                                        </p:tgtEl>
                                        <p:attrNameLst>
                                          <p:attrName>style.visibility</p:attrName>
                                        </p:attrNameLst>
                                      </p:cBhvr>
                                      <p:to>
                                        <p:strVal val="visible"/>
                                      </p:to>
                                    </p:set>
                                    <p:anim calcmode="lin" valueType="num">
                                      <p:cBhvr>
                                        <p:cTn id="51" dur="1000" fill="hold"/>
                                        <p:tgtEl>
                                          <p:spTgt spid="89118"/>
                                        </p:tgtEl>
                                        <p:attrNameLst>
                                          <p:attrName>ppt_w</p:attrName>
                                        </p:attrNameLst>
                                      </p:cBhvr>
                                      <p:tavLst>
                                        <p:tav tm="0">
                                          <p:val>
                                            <p:strVal val="#ppt_w*0.70"/>
                                          </p:val>
                                        </p:tav>
                                        <p:tav tm="100000">
                                          <p:val>
                                            <p:strVal val="#ppt_w"/>
                                          </p:val>
                                        </p:tav>
                                      </p:tavLst>
                                    </p:anim>
                                    <p:anim calcmode="lin" valueType="num">
                                      <p:cBhvr>
                                        <p:cTn id="52" dur="1000" fill="hold"/>
                                        <p:tgtEl>
                                          <p:spTgt spid="89118"/>
                                        </p:tgtEl>
                                        <p:attrNameLst>
                                          <p:attrName>ppt_h</p:attrName>
                                        </p:attrNameLst>
                                      </p:cBhvr>
                                      <p:tavLst>
                                        <p:tav tm="0">
                                          <p:val>
                                            <p:strVal val="#ppt_h"/>
                                          </p:val>
                                        </p:tav>
                                        <p:tav tm="100000">
                                          <p:val>
                                            <p:strVal val="#ppt_h"/>
                                          </p:val>
                                        </p:tav>
                                      </p:tavLst>
                                    </p:anim>
                                    <p:animEffect transition="in" filter="fade">
                                      <p:cBhvr>
                                        <p:cTn id="53" dur="1000"/>
                                        <p:tgtEl>
                                          <p:spTgt spid="89118"/>
                                        </p:tgtEl>
                                      </p:cBhvr>
                                    </p:animEffect>
                                  </p:childTnLst>
                                </p:cTn>
                              </p:par>
                            </p:childTnLst>
                          </p:cTn>
                        </p:par>
                        <p:par>
                          <p:cTn id="54" fill="hold">
                            <p:stCondLst>
                              <p:cond delay="2000"/>
                            </p:stCondLst>
                            <p:childTnLst>
                              <p:par>
                                <p:cTn id="55" presetID="55" presetClass="entr" presetSubtype="0" fill="hold" grpId="0" nodeType="afterEffect">
                                  <p:stCondLst>
                                    <p:cond delay="0"/>
                                  </p:stCondLst>
                                  <p:childTnLst>
                                    <p:set>
                                      <p:cBhvr>
                                        <p:cTn id="56" dur="1" fill="hold">
                                          <p:stCondLst>
                                            <p:cond delay="0"/>
                                          </p:stCondLst>
                                        </p:cTn>
                                        <p:tgtEl>
                                          <p:spTgt spid="89119"/>
                                        </p:tgtEl>
                                        <p:attrNameLst>
                                          <p:attrName>style.visibility</p:attrName>
                                        </p:attrNameLst>
                                      </p:cBhvr>
                                      <p:to>
                                        <p:strVal val="visible"/>
                                      </p:to>
                                    </p:set>
                                    <p:anim calcmode="lin" valueType="num">
                                      <p:cBhvr>
                                        <p:cTn id="57" dur="1000" fill="hold"/>
                                        <p:tgtEl>
                                          <p:spTgt spid="89119"/>
                                        </p:tgtEl>
                                        <p:attrNameLst>
                                          <p:attrName>ppt_w</p:attrName>
                                        </p:attrNameLst>
                                      </p:cBhvr>
                                      <p:tavLst>
                                        <p:tav tm="0">
                                          <p:val>
                                            <p:strVal val="#ppt_w*0.70"/>
                                          </p:val>
                                        </p:tav>
                                        <p:tav tm="100000">
                                          <p:val>
                                            <p:strVal val="#ppt_w"/>
                                          </p:val>
                                        </p:tav>
                                      </p:tavLst>
                                    </p:anim>
                                    <p:anim calcmode="lin" valueType="num">
                                      <p:cBhvr>
                                        <p:cTn id="58" dur="1000" fill="hold"/>
                                        <p:tgtEl>
                                          <p:spTgt spid="89119"/>
                                        </p:tgtEl>
                                        <p:attrNameLst>
                                          <p:attrName>ppt_h</p:attrName>
                                        </p:attrNameLst>
                                      </p:cBhvr>
                                      <p:tavLst>
                                        <p:tav tm="0">
                                          <p:val>
                                            <p:strVal val="#ppt_h"/>
                                          </p:val>
                                        </p:tav>
                                        <p:tav tm="100000">
                                          <p:val>
                                            <p:strVal val="#ppt_h"/>
                                          </p:val>
                                        </p:tav>
                                      </p:tavLst>
                                    </p:anim>
                                    <p:animEffect transition="in" filter="fade">
                                      <p:cBhvr>
                                        <p:cTn id="59" dur="1000"/>
                                        <p:tgtEl>
                                          <p:spTgt spid="89119"/>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89113"/>
                                        </p:tgtEl>
                                        <p:attrNameLst>
                                          <p:attrName>style.visibility</p:attrName>
                                        </p:attrNameLst>
                                      </p:cBhvr>
                                      <p:to>
                                        <p:strVal val="visible"/>
                                      </p:to>
                                    </p:set>
                                    <p:anim calcmode="lin" valueType="num">
                                      <p:cBhvr>
                                        <p:cTn id="64" dur="1000" fill="hold"/>
                                        <p:tgtEl>
                                          <p:spTgt spid="89113"/>
                                        </p:tgtEl>
                                        <p:attrNameLst>
                                          <p:attrName>ppt_w</p:attrName>
                                        </p:attrNameLst>
                                      </p:cBhvr>
                                      <p:tavLst>
                                        <p:tav tm="0">
                                          <p:val>
                                            <p:strVal val="#ppt_w*0.70"/>
                                          </p:val>
                                        </p:tav>
                                        <p:tav tm="100000">
                                          <p:val>
                                            <p:strVal val="#ppt_w"/>
                                          </p:val>
                                        </p:tav>
                                      </p:tavLst>
                                    </p:anim>
                                    <p:anim calcmode="lin" valueType="num">
                                      <p:cBhvr>
                                        <p:cTn id="65" dur="1000" fill="hold"/>
                                        <p:tgtEl>
                                          <p:spTgt spid="89113"/>
                                        </p:tgtEl>
                                        <p:attrNameLst>
                                          <p:attrName>ppt_h</p:attrName>
                                        </p:attrNameLst>
                                      </p:cBhvr>
                                      <p:tavLst>
                                        <p:tav tm="0">
                                          <p:val>
                                            <p:strVal val="#ppt_h"/>
                                          </p:val>
                                        </p:tav>
                                        <p:tav tm="100000">
                                          <p:val>
                                            <p:strVal val="#ppt_h"/>
                                          </p:val>
                                        </p:tav>
                                      </p:tavLst>
                                    </p:anim>
                                    <p:animEffect transition="in" filter="fade">
                                      <p:cBhvr>
                                        <p:cTn id="66" dur="1000"/>
                                        <p:tgtEl>
                                          <p:spTgt spid="89113"/>
                                        </p:tgtEl>
                                      </p:cBhvr>
                                    </p:animEffect>
                                  </p:childTnLst>
                                </p:cTn>
                              </p:par>
                            </p:childTnLst>
                          </p:cTn>
                        </p:par>
                        <p:par>
                          <p:cTn id="67" fill="hold">
                            <p:stCondLst>
                              <p:cond delay="1000"/>
                            </p:stCondLst>
                            <p:childTnLst>
                              <p:par>
                                <p:cTn id="68" presetID="55" presetClass="entr" presetSubtype="0" fill="hold" grpId="0" nodeType="afterEffect">
                                  <p:stCondLst>
                                    <p:cond delay="0"/>
                                  </p:stCondLst>
                                  <p:childTnLst>
                                    <p:set>
                                      <p:cBhvr>
                                        <p:cTn id="69" dur="1" fill="hold">
                                          <p:stCondLst>
                                            <p:cond delay="0"/>
                                          </p:stCondLst>
                                        </p:cTn>
                                        <p:tgtEl>
                                          <p:spTgt spid="89114"/>
                                        </p:tgtEl>
                                        <p:attrNameLst>
                                          <p:attrName>style.visibility</p:attrName>
                                        </p:attrNameLst>
                                      </p:cBhvr>
                                      <p:to>
                                        <p:strVal val="visible"/>
                                      </p:to>
                                    </p:set>
                                    <p:anim calcmode="lin" valueType="num">
                                      <p:cBhvr>
                                        <p:cTn id="70" dur="1000" fill="hold"/>
                                        <p:tgtEl>
                                          <p:spTgt spid="89114"/>
                                        </p:tgtEl>
                                        <p:attrNameLst>
                                          <p:attrName>ppt_w</p:attrName>
                                        </p:attrNameLst>
                                      </p:cBhvr>
                                      <p:tavLst>
                                        <p:tav tm="0">
                                          <p:val>
                                            <p:strVal val="#ppt_w*0.70"/>
                                          </p:val>
                                        </p:tav>
                                        <p:tav tm="100000">
                                          <p:val>
                                            <p:strVal val="#ppt_w"/>
                                          </p:val>
                                        </p:tav>
                                      </p:tavLst>
                                    </p:anim>
                                    <p:anim calcmode="lin" valueType="num">
                                      <p:cBhvr>
                                        <p:cTn id="71" dur="1000" fill="hold"/>
                                        <p:tgtEl>
                                          <p:spTgt spid="89114"/>
                                        </p:tgtEl>
                                        <p:attrNameLst>
                                          <p:attrName>ppt_h</p:attrName>
                                        </p:attrNameLst>
                                      </p:cBhvr>
                                      <p:tavLst>
                                        <p:tav tm="0">
                                          <p:val>
                                            <p:strVal val="#ppt_h"/>
                                          </p:val>
                                        </p:tav>
                                        <p:tav tm="100000">
                                          <p:val>
                                            <p:strVal val="#ppt_h"/>
                                          </p:val>
                                        </p:tav>
                                      </p:tavLst>
                                    </p:anim>
                                    <p:animEffect transition="in" filter="fade">
                                      <p:cBhvr>
                                        <p:cTn id="72" dur="1000"/>
                                        <p:tgtEl>
                                          <p:spTgt spid="89114"/>
                                        </p:tgtEl>
                                      </p:cBhvr>
                                    </p:animEffect>
                                  </p:childTnLst>
                                </p:cTn>
                              </p:par>
                            </p:childTnLst>
                          </p:cTn>
                        </p:par>
                        <p:par>
                          <p:cTn id="73" fill="hold">
                            <p:stCondLst>
                              <p:cond delay="2000"/>
                            </p:stCondLst>
                            <p:childTnLst>
                              <p:par>
                                <p:cTn id="74" presetID="55" presetClass="entr" presetSubtype="0" fill="hold" grpId="0" nodeType="afterEffect">
                                  <p:stCondLst>
                                    <p:cond delay="0"/>
                                  </p:stCondLst>
                                  <p:childTnLst>
                                    <p:set>
                                      <p:cBhvr>
                                        <p:cTn id="75" dur="1" fill="hold">
                                          <p:stCondLst>
                                            <p:cond delay="0"/>
                                          </p:stCondLst>
                                        </p:cTn>
                                        <p:tgtEl>
                                          <p:spTgt spid="89115"/>
                                        </p:tgtEl>
                                        <p:attrNameLst>
                                          <p:attrName>style.visibility</p:attrName>
                                        </p:attrNameLst>
                                      </p:cBhvr>
                                      <p:to>
                                        <p:strVal val="visible"/>
                                      </p:to>
                                    </p:set>
                                    <p:anim calcmode="lin" valueType="num">
                                      <p:cBhvr>
                                        <p:cTn id="76" dur="1000" fill="hold"/>
                                        <p:tgtEl>
                                          <p:spTgt spid="89115"/>
                                        </p:tgtEl>
                                        <p:attrNameLst>
                                          <p:attrName>ppt_w</p:attrName>
                                        </p:attrNameLst>
                                      </p:cBhvr>
                                      <p:tavLst>
                                        <p:tav tm="0">
                                          <p:val>
                                            <p:strVal val="#ppt_w*0.70"/>
                                          </p:val>
                                        </p:tav>
                                        <p:tav tm="100000">
                                          <p:val>
                                            <p:strVal val="#ppt_w"/>
                                          </p:val>
                                        </p:tav>
                                      </p:tavLst>
                                    </p:anim>
                                    <p:anim calcmode="lin" valueType="num">
                                      <p:cBhvr>
                                        <p:cTn id="77" dur="1000" fill="hold"/>
                                        <p:tgtEl>
                                          <p:spTgt spid="89115"/>
                                        </p:tgtEl>
                                        <p:attrNameLst>
                                          <p:attrName>ppt_h</p:attrName>
                                        </p:attrNameLst>
                                      </p:cBhvr>
                                      <p:tavLst>
                                        <p:tav tm="0">
                                          <p:val>
                                            <p:strVal val="#ppt_h"/>
                                          </p:val>
                                        </p:tav>
                                        <p:tav tm="100000">
                                          <p:val>
                                            <p:strVal val="#ppt_h"/>
                                          </p:val>
                                        </p:tav>
                                      </p:tavLst>
                                    </p:anim>
                                    <p:animEffect transition="in" filter="fade">
                                      <p:cBhvr>
                                        <p:cTn id="78" dur="1000"/>
                                        <p:tgtEl>
                                          <p:spTgt spid="89115"/>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89109"/>
                                        </p:tgtEl>
                                        <p:attrNameLst>
                                          <p:attrName>style.visibility</p:attrName>
                                        </p:attrNameLst>
                                      </p:cBhvr>
                                      <p:to>
                                        <p:strVal val="visible"/>
                                      </p:to>
                                    </p:set>
                                    <p:anim calcmode="lin" valueType="num">
                                      <p:cBhvr>
                                        <p:cTn id="83" dur="1000" fill="hold"/>
                                        <p:tgtEl>
                                          <p:spTgt spid="89109"/>
                                        </p:tgtEl>
                                        <p:attrNameLst>
                                          <p:attrName>ppt_w</p:attrName>
                                        </p:attrNameLst>
                                      </p:cBhvr>
                                      <p:tavLst>
                                        <p:tav tm="0">
                                          <p:val>
                                            <p:strVal val="#ppt_w*0.70"/>
                                          </p:val>
                                        </p:tav>
                                        <p:tav tm="100000">
                                          <p:val>
                                            <p:strVal val="#ppt_w"/>
                                          </p:val>
                                        </p:tav>
                                      </p:tavLst>
                                    </p:anim>
                                    <p:anim calcmode="lin" valueType="num">
                                      <p:cBhvr>
                                        <p:cTn id="84" dur="1000" fill="hold"/>
                                        <p:tgtEl>
                                          <p:spTgt spid="89109"/>
                                        </p:tgtEl>
                                        <p:attrNameLst>
                                          <p:attrName>ppt_h</p:attrName>
                                        </p:attrNameLst>
                                      </p:cBhvr>
                                      <p:tavLst>
                                        <p:tav tm="0">
                                          <p:val>
                                            <p:strVal val="#ppt_h"/>
                                          </p:val>
                                        </p:tav>
                                        <p:tav tm="100000">
                                          <p:val>
                                            <p:strVal val="#ppt_h"/>
                                          </p:val>
                                        </p:tav>
                                      </p:tavLst>
                                    </p:anim>
                                    <p:animEffect transition="in" filter="fade">
                                      <p:cBhvr>
                                        <p:cTn id="85" dur="1000"/>
                                        <p:tgtEl>
                                          <p:spTgt spid="89109"/>
                                        </p:tgtEl>
                                      </p:cBhvr>
                                    </p:animEffect>
                                  </p:childTnLst>
                                </p:cTn>
                              </p:par>
                            </p:childTnLst>
                          </p:cTn>
                        </p:par>
                        <p:par>
                          <p:cTn id="86" fill="hold">
                            <p:stCondLst>
                              <p:cond delay="1000"/>
                            </p:stCondLst>
                            <p:childTnLst>
                              <p:par>
                                <p:cTn id="87" presetID="55" presetClass="entr" presetSubtype="0" fill="hold" grpId="0" nodeType="afterEffect">
                                  <p:stCondLst>
                                    <p:cond delay="0"/>
                                  </p:stCondLst>
                                  <p:childTnLst>
                                    <p:set>
                                      <p:cBhvr>
                                        <p:cTn id="88" dur="1" fill="hold">
                                          <p:stCondLst>
                                            <p:cond delay="0"/>
                                          </p:stCondLst>
                                        </p:cTn>
                                        <p:tgtEl>
                                          <p:spTgt spid="89110"/>
                                        </p:tgtEl>
                                        <p:attrNameLst>
                                          <p:attrName>style.visibility</p:attrName>
                                        </p:attrNameLst>
                                      </p:cBhvr>
                                      <p:to>
                                        <p:strVal val="visible"/>
                                      </p:to>
                                    </p:set>
                                    <p:anim calcmode="lin" valueType="num">
                                      <p:cBhvr>
                                        <p:cTn id="89" dur="1000" fill="hold"/>
                                        <p:tgtEl>
                                          <p:spTgt spid="89110"/>
                                        </p:tgtEl>
                                        <p:attrNameLst>
                                          <p:attrName>ppt_w</p:attrName>
                                        </p:attrNameLst>
                                      </p:cBhvr>
                                      <p:tavLst>
                                        <p:tav tm="0">
                                          <p:val>
                                            <p:strVal val="#ppt_w*0.70"/>
                                          </p:val>
                                        </p:tav>
                                        <p:tav tm="100000">
                                          <p:val>
                                            <p:strVal val="#ppt_w"/>
                                          </p:val>
                                        </p:tav>
                                      </p:tavLst>
                                    </p:anim>
                                    <p:anim calcmode="lin" valueType="num">
                                      <p:cBhvr>
                                        <p:cTn id="90" dur="1000" fill="hold"/>
                                        <p:tgtEl>
                                          <p:spTgt spid="89110"/>
                                        </p:tgtEl>
                                        <p:attrNameLst>
                                          <p:attrName>ppt_h</p:attrName>
                                        </p:attrNameLst>
                                      </p:cBhvr>
                                      <p:tavLst>
                                        <p:tav tm="0">
                                          <p:val>
                                            <p:strVal val="#ppt_h"/>
                                          </p:val>
                                        </p:tav>
                                        <p:tav tm="100000">
                                          <p:val>
                                            <p:strVal val="#ppt_h"/>
                                          </p:val>
                                        </p:tav>
                                      </p:tavLst>
                                    </p:anim>
                                    <p:animEffect transition="in" filter="fade">
                                      <p:cBhvr>
                                        <p:cTn id="91" dur="1000"/>
                                        <p:tgtEl>
                                          <p:spTgt spid="89110"/>
                                        </p:tgtEl>
                                      </p:cBhvr>
                                    </p:animEffect>
                                  </p:childTnLst>
                                </p:cTn>
                              </p:par>
                            </p:childTnLst>
                          </p:cTn>
                        </p:par>
                        <p:par>
                          <p:cTn id="92" fill="hold">
                            <p:stCondLst>
                              <p:cond delay="2000"/>
                            </p:stCondLst>
                            <p:childTnLst>
                              <p:par>
                                <p:cTn id="93" presetID="55" presetClass="entr" presetSubtype="0" fill="hold" grpId="0" nodeType="afterEffect">
                                  <p:stCondLst>
                                    <p:cond delay="0"/>
                                  </p:stCondLst>
                                  <p:childTnLst>
                                    <p:set>
                                      <p:cBhvr>
                                        <p:cTn id="94" dur="1" fill="hold">
                                          <p:stCondLst>
                                            <p:cond delay="0"/>
                                          </p:stCondLst>
                                        </p:cTn>
                                        <p:tgtEl>
                                          <p:spTgt spid="89111"/>
                                        </p:tgtEl>
                                        <p:attrNameLst>
                                          <p:attrName>style.visibility</p:attrName>
                                        </p:attrNameLst>
                                      </p:cBhvr>
                                      <p:to>
                                        <p:strVal val="visible"/>
                                      </p:to>
                                    </p:set>
                                    <p:anim calcmode="lin" valueType="num">
                                      <p:cBhvr>
                                        <p:cTn id="95" dur="1000" fill="hold"/>
                                        <p:tgtEl>
                                          <p:spTgt spid="89111"/>
                                        </p:tgtEl>
                                        <p:attrNameLst>
                                          <p:attrName>ppt_w</p:attrName>
                                        </p:attrNameLst>
                                      </p:cBhvr>
                                      <p:tavLst>
                                        <p:tav tm="0">
                                          <p:val>
                                            <p:strVal val="#ppt_w*0.70"/>
                                          </p:val>
                                        </p:tav>
                                        <p:tav tm="100000">
                                          <p:val>
                                            <p:strVal val="#ppt_w"/>
                                          </p:val>
                                        </p:tav>
                                      </p:tavLst>
                                    </p:anim>
                                    <p:anim calcmode="lin" valueType="num">
                                      <p:cBhvr>
                                        <p:cTn id="96" dur="1000" fill="hold"/>
                                        <p:tgtEl>
                                          <p:spTgt spid="89111"/>
                                        </p:tgtEl>
                                        <p:attrNameLst>
                                          <p:attrName>ppt_h</p:attrName>
                                        </p:attrNameLst>
                                      </p:cBhvr>
                                      <p:tavLst>
                                        <p:tav tm="0">
                                          <p:val>
                                            <p:strVal val="#ppt_h"/>
                                          </p:val>
                                        </p:tav>
                                        <p:tav tm="100000">
                                          <p:val>
                                            <p:strVal val="#ppt_h"/>
                                          </p:val>
                                        </p:tav>
                                      </p:tavLst>
                                    </p:anim>
                                    <p:animEffect transition="in" filter="fade">
                                      <p:cBhvr>
                                        <p:cTn id="97" dur="1000"/>
                                        <p:tgtEl>
                                          <p:spTgt spid="89111"/>
                                        </p:tgtEl>
                                      </p:cBhvr>
                                    </p:animEffect>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89105"/>
                                        </p:tgtEl>
                                        <p:attrNameLst>
                                          <p:attrName>style.visibility</p:attrName>
                                        </p:attrNameLst>
                                      </p:cBhvr>
                                      <p:to>
                                        <p:strVal val="visible"/>
                                      </p:to>
                                    </p:set>
                                    <p:anim calcmode="lin" valueType="num">
                                      <p:cBhvr>
                                        <p:cTn id="102" dur="1000" fill="hold"/>
                                        <p:tgtEl>
                                          <p:spTgt spid="89105"/>
                                        </p:tgtEl>
                                        <p:attrNameLst>
                                          <p:attrName>ppt_w</p:attrName>
                                        </p:attrNameLst>
                                      </p:cBhvr>
                                      <p:tavLst>
                                        <p:tav tm="0">
                                          <p:val>
                                            <p:strVal val="#ppt_w*0.70"/>
                                          </p:val>
                                        </p:tav>
                                        <p:tav tm="100000">
                                          <p:val>
                                            <p:strVal val="#ppt_w"/>
                                          </p:val>
                                        </p:tav>
                                      </p:tavLst>
                                    </p:anim>
                                    <p:anim calcmode="lin" valueType="num">
                                      <p:cBhvr>
                                        <p:cTn id="103" dur="1000" fill="hold"/>
                                        <p:tgtEl>
                                          <p:spTgt spid="89105"/>
                                        </p:tgtEl>
                                        <p:attrNameLst>
                                          <p:attrName>ppt_h</p:attrName>
                                        </p:attrNameLst>
                                      </p:cBhvr>
                                      <p:tavLst>
                                        <p:tav tm="0">
                                          <p:val>
                                            <p:strVal val="#ppt_h"/>
                                          </p:val>
                                        </p:tav>
                                        <p:tav tm="100000">
                                          <p:val>
                                            <p:strVal val="#ppt_h"/>
                                          </p:val>
                                        </p:tav>
                                      </p:tavLst>
                                    </p:anim>
                                    <p:animEffect transition="in" filter="fade">
                                      <p:cBhvr>
                                        <p:cTn id="104" dur="1000"/>
                                        <p:tgtEl>
                                          <p:spTgt spid="89105"/>
                                        </p:tgtEl>
                                      </p:cBhvr>
                                    </p:animEffect>
                                  </p:childTnLst>
                                </p:cTn>
                              </p:par>
                            </p:childTnLst>
                          </p:cTn>
                        </p:par>
                        <p:par>
                          <p:cTn id="105" fill="hold">
                            <p:stCondLst>
                              <p:cond delay="1000"/>
                            </p:stCondLst>
                            <p:childTnLst>
                              <p:par>
                                <p:cTn id="106" presetID="55" presetClass="entr" presetSubtype="0" fill="hold" grpId="0" nodeType="afterEffect">
                                  <p:stCondLst>
                                    <p:cond delay="0"/>
                                  </p:stCondLst>
                                  <p:childTnLst>
                                    <p:set>
                                      <p:cBhvr>
                                        <p:cTn id="107" dur="1" fill="hold">
                                          <p:stCondLst>
                                            <p:cond delay="0"/>
                                          </p:stCondLst>
                                        </p:cTn>
                                        <p:tgtEl>
                                          <p:spTgt spid="89106"/>
                                        </p:tgtEl>
                                        <p:attrNameLst>
                                          <p:attrName>style.visibility</p:attrName>
                                        </p:attrNameLst>
                                      </p:cBhvr>
                                      <p:to>
                                        <p:strVal val="visible"/>
                                      </p:to>
                                    </p:set>
                                    <p:anim calcmode="lin" valueType="num">
                                      <p:cBhvr>
                                        <p:cTn id="108" dur="1000" fill="hold"/>
                                        <p:tgtEl>
                                          <p:spTgt spid="89106"/>
                                        </p:tgtEl>
                                        <p:attrNameLst>
                                          <p:attrName>ppt_w</p:attrName>
                                        </p:attrNameLst>
                                      </p:cBhvr>
                                      <p:tavLst>
                                        <p:tav tm="0">
                                          <p:val>
                                            <p:strVal val="#ppt_w*0.70"/>
                                          </p:val>
                                        </p:tav>
                                        <p:tav tm="100000">
                                          <p:val>
                                            <p:strVal val="#ppt_w"/>
                                          </p:val>
                                        </p:tav>
                                      </p:tavLst>
                                    </p:anim>
                                    <p:anim calcmode="lin" valueType="num">
                                      <p:cBhvr>
                                        <p:cTn id="109" dur="1000" fill="hold"/>
                                        <p:tgtEl>
                                          <p:spTgt spid="89106"/>
                                        </p:tgtEl>
                                        <p:attrNameLst>
                                          <p:attrName>ppt_h</p:attrName>
                                        </p:attrNameLst>
                                      </p:cBhvr>
                                      <p:tavLst>
                                        <p:tav tm="0">
                                          <p:val>
                                            <p:strVal val="#ppt_h"/>
                                          </p:val>
                                        </p:tav>
                                        <p:tav tm="100000">
                                          <p:val>
                                            <p:strVal val="#ppt_h"/>
                                          </p:val>
                                        </p:tav>
                                      </p:tavLst>
                                    </p:anim>
                                    <p:animEffect transition="in" filter="fade">
                                      <p:cBhvr>
                                        <p:cTn id="110" dur="1000"/>
                                        <p:tgtEl>
                                          <p:spTgt spid="89106"/>
                                        </p:tgtEl>
                                      </p:cBhvr>
                                    </p:animEffect>
                                  </p:childTnLst>
                                </p:cTn>
                              </p:par>
                            </p:childTnLst>
                          </p:cTn>
                        </p:par>
                        <p:par>
                          <p:cTn id="111" fill="hold">
                            <p:stCondLst>
                              <p:cond delay="2000"/>
                            </p:stCondLst>
                            <p:childTnLst>
                              <p:par>
                                <p:cTn id="112" presetID="55" presetClass="entr" presetSubtype="0" fill="hold" grpId="0" nodeType="afterEffect">
                                  <p:stCondLst>
                                    <p:cond delay="0"/>
                                  </p:stCondLst>
                                  <p:childTnLst>
                                    <p:set>
                                      <p:cBhvr>
                                        <p:cTn id="113" dur="1" fill="hold">
                                          <p:stCondLst>
                                            <p:cond delay="0"/>
                                          </p:stCondLst>
                                        </p:cTn>
                                        <p:tgtEl>
                                          <p:spTgt spid="89107"/>
                                        </p:tgtEl>
                                        <p:attrNameLst>
                                          <p:attrName>style.visibility</p:attrName>
                                        </p:attrNameLst>
                                      </p:cBhvr>
                                      <p:to>
                                        <p:strVal val="visible"/>
                                      </p:to>
                                    </p:set>
                                    <p:anim calcmode="lin" valueType="num">
                                      <p:cBhvr>
                                        <p:cTn id="114" dur="1000" fill="hold"/>
                                        <p:tgtEl>
                                          <p:spTgt spid="89107"/>
                                        </p:tgtEl>
                                        <p:attrNameLst>
                                          <p:attrName>ppt_w</p:attrName>
                                        </p:attrNameLst>
                                      </p:cBhvr>
                                      <p:tavLst>
                                        <p:tav tm="0">
                                          <p:val>
                                            <p:strVal val="#ppt_w*0.70"/>
                                          </p:val>
                                        </p:tav>
                                        <p:tav tm="100000">
                                          <p:val>
                                            <p:strVal val="#ppt_w"/>
                                          </p:val>
                                        </p:tav>
                                      </p:tavLst>
                                    </p:anim>
                                    <p:anim calcmode="lin" valueType="num">
                                      <p:cBhvr>
                                        <p:cTn id="115" dur="1000" fill="hold"/>
                                        <p:tgtEl>
                                          <p:spTgt spid="89107"/>
                                        </p:tgtEl>
                                        <p:attrNameLst>
                                          <p:attrName>ppt_h</p:attrName>
                                        </p:attrNameLst>
                                      </p:cBhvr>
                                      <p:tavLst>
                                        <p:tav tm="0">
                                          <p:val>
                                            <p:strVal val="#ppt_h"/>
                                          </p:val>
                                        </p:tav>
                                        <p:tav tm="100000">
                                          <p:val>
                                            <p:strVal val="#ppt_h"/>
                                          </p:val>
                                        </p:tav>
                                      </p:tavLst>
                                    </p:anim>
                                    <p:animEffect transition="in" filter="fade">
                                      <p:cBhvr>
                                        <p:cTn id="116" dur="1000"/>
                                        <p:tgtEl>
                                          <p:spTgt spid="89107"/>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89101"/>
                                        </p:tgtEl>
                                        <p:attrNameLst>
                                          <p:attrName>style.visibility</p:attrName>
                                        </p:attrNameLst>
                                      </p:cBhvr>
                                      <p:to>
                                        <p:strVal val="visible"/>
                                      </p:to>
                                    </p:set>
                                    <p:anim calcmode="lin" valueType="num">
                                      <p:cBhvr>
                                        <p:cTn id="121" dur="1000" fill="hold"/>
                                        <p:tgtEl>
                                          <p:spTgt spid="89101"/>
                                        </p:tgtEl>
                                        <p:attrNameLst>
                                          <p:attrName>ppt_w</p:attrName>
                                        </p:attrNameLst>
                                      </p:cBhvr>
                                      <p:tavLst>
                                        <p:tav tm="0">
                                          <p:val>
                                            <p:strVal val="#ppt_w*0.70"/>
                                          </p:val>
                                        </p:tav>
                                        <p:tav tm="100000">
                                          <p:val>
                                            <p:strVal val="#ppt_w"/>
                                          </p:val>
                                        </p:tav>
                                      </p:tavLst>
                                    </p:anim>
                                    <p:anim calcmode="lin" valueType="num">
                                      <p:cBhvr>
                                        <p:cTn id="122" dur="1000" fill="hold"/>
                                        <p:tgtEl>
                                          <p:spTgt spid="89101"/>
                                        </p:tgtEl>
                                        <p:attrNameLst>
                                          <p:attrName>ppt_h</p:attrName>
                                        </p:attrNameLst>
                                      </p:cBhvr>
                                      <p:tavLst>
                                        <p:tav tm="0">
                                          <p:val>
                                            <p:strVal val="#ppt_h"/>
                                          </p:val>
                                        </p:tav>
                                        <p:tav tm="100000">
                                          <p:val>
                                            <p:strVal val="#ppt_h"/>
                                          </p:val>
                                        </p:tav>
                                      </p:tavLst>
                                    </p:anim>
                                    <p:animEffect transition="in" filter="fade">
                                      <p:cBhvr>
                                        <p:cTn id="123" dur="1000"/>
                                        <p:tgtEl>
                                          <p:spTgt spid="89101"/>
                                        </p:tgtEl>
                                      </p:cBhvr>
                                    </p:animEffect>
                                  </p:childTnLst>
                                </p:cTn>
                              </p:par>
                            </p:childTnLst>
                          </p:cTn>
                        </p:par>
                        <p:par>
                          <p:cTn id="124" fill="hold">
                            <p:stCondLst>
                              <p:cond delay="1000"/>
                            </p:stCondLst>
                            <p:childTnLst>
                              <p:par>
                                <p:cTn id="125" presetID="55" presetClass="entr" presetSubtype="0" fill="hold" grpId="0" nodeType="afterEffect">
                                  <p:stCondLst>
                                    <p:cond delay="0"/>
                                  </p:stCondLst>
                                  <p:childTnLst>
                                    <p:set>
                                      <p:cBhvr>
                                        <p:cTn id="126" dur="1" fill="hold">
                                          <p:stCondLst>
                                            <p:cond delay="0"/>
                                          </p:stCondLst>
                                        </p:cTn>
                                        <p:tgtEl>
                                          <p:spTgt spid="89102"/>
                                        </p:tgtEl>
                                        <p:attrNameLst>
                                          <p:attrName>style.visibility</p:attrName>
                                        </p:attrNameLst>
                                      </p:cBhvr>
                                      <p:to>
                                        <p:strVal val="visible"/>
                                      </p:to>
                                    </p:set>
                                    <p:anim calcmode="lin" valueType="num">
                                      <p:cBhvr>
                                        <p:cTn id="127" dur="1000" fill="hold"/>
                                        <p:tgtEl>
                                          <p:spTgt spid="89102"/>
                                        </p:tgtEl>
                                        <p:attrNameLst>
                                          <p:attrName>ppt_w</p:attrName>
                                        </p:attrNameLst>
                                      </p:cBhvr>
                                      <p:tavLst>
                                        <p:tav tm="0">
                                          <p:val>
                                            <p:strVal val="#ppt_w*0.70"/>
                                          </p:val>
                                        </p:tav>
                                        <p:tav tm="100000">
                                          <p:val>
                                            <p:strVal val="#ppt_w"/>
                                          </p:val>
                                        </p:tav>
                                      </p:tavLst>
                                    </p:anim>
                                    <p:anim calcmode="lin" valueType="num">
                                      <p:cBhvr>
                                        <p:cTn id="128" dur="1000" fill="hold"/>
                                        <p:tgtEl>
                                          <p:spTgt spid="89102"/>
                                        </p:tgtEl>
                                        <p:attrNameLst>
                                          <p:attrName>ppt_h</p:attrName>
                                        </p:attrNameLst>
                                      </p:cBhvr>
                                      <p:tavLst>
                                        <p:tav tm="0">
                                          <p:val>
                                            <p:strVal val="#ppt_h"/>
                                          </p:val>
                                        </p:tav>
                                        <p:tav tm="100000">
                                          <p:val>
                                            <p:strVal val="#ppt_h"/>
                                          </p:val>
                                        </p:tav>
                                      </p:tavLst>
                                    </p:anim>
                                    <p:animEffect transition="in" filter="fade">
                                      <p:cBhvr>
                                        <p:cTn id="129" dur="1000"/>
                                        <p:tgtEl>
                                          <p:spTgt spid="89102"/>
                                        </p:tgtEl>
                                      </p:cBhvr>
                                    </p:animEffect>
                                  </p:childTnLst>
                                </p:cTn>
                              </p:par>
                            </p:childTnLst>
                          </p:cTn>
                        </p:par>
                        <p:par>
                          <p:cTn id="130" fill="hold">
                            <p:stCondLst>
                              <p:cond delay="2000"/>
                            </p:stCondLst>
                            <p:childTnLst>
                              <p:par>
                                <p:cTn id="131" presetID="55" presetClass="entr" presetSubtype="0" fill="hold" grpId="0" nodeType="afterEffect">
                                  <p:stCondLst>
                                    <p:cond delay="0"/>
                                  </p:stCondLst>
                                  <p:childTnLst>
                                    <p:set>
                                      <p:cBhvr>
                                        <p:cTn id="132" dur="1" fill="hold">
                                          <p:stCondLst>
                                            <p:cond delay="0"/>
                                          </p:stCondLst>
                                        </p:cTn>
                                        <p:tgtEl>
                                          <p:spTgt spid="89103"/>
                                        </p:tgtEl>
                                        <p:attrNameLst>
                                          <p:attrName>style.visibility</p:attrName>
                                        </p:attrNameLst>
                                      </p:cBhvr>
                                      <p:to>
                                        <p:strVal val="visible"/>
                                      </p:to>
                                    </p:set>
                                    <p:anim calcmode="lin" valueType="num">
                                      <p:cBhvr>
                                        <p:cTn id="133" dur="1000" fill="hold"/>
                                        <p:tgtEl>
                                          <p:spTgt spid="89103"/>
                                        </p:tgtEl>
                                        <p:attrNameLst>
                                          <p:attrName>ppt_w</p:attrName>
                                        </p:attrNameLst>
                                      </p:cBhvr>
                                      <p:tavLst>
                                        <p:tav tm="0">
                                          <p:val>
                                            <p:strVal val="#ppt_w*0.70"/>
                                          </p:val>
                                        </p:tav>
                                        <p:tav tm="100000">
                                          <p:val>
                                            <p:strVal val="#ppt_w"/>
                                          </p:val>
                                        </p:tav>
                                      </p:tavLst>
                                    </p:anim>
                                    <p:anim calcmode="lin" valueType="num">
                                      <p:cBhvr>
                                        <p:cTn id="134" dur="1000" fill="hold"/>
                                        <p:tgtEl>
                                          <p:spTgt spid="89103"/>
                                        </p:tgtEl>
                                        <p:attrNameLst>
                                          <p:attrName>ppt_h</p:attrName>
                                        </p:attrNameLst>
                                      </p:cBhvr>
                                      <p:tavLst>
                                        <p:tav tm="0">
                                          <p:val>
                                            <p:strVal val="#ppt_h"/>
                                          </p:val>
                                        </p:tav>
                                        <p:tav tm="100000">
                                          <p:val>
                                            <p:strVal val="#ppt_h"/>
                                          </p:val>
                                        </p:tav>
                                      </p:tavLst>
                                    </p:anim>
                                    <p:animEffect transition="in" filter="fade">
                                      <p:cBhvr>
                                        <p:cTn id="135" dur="1000"/>
                                        <p:tgtEl>
                                          <p:spTgt spid="89103"/>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89097"/>
                                        </p:tgtEl>
                                        <p:attrNameLst>
                                          <p:attrName>style.visibility</p:attrName>
                                        </p:attrNameLst>
                                      </p:cBhvr>
                                      <p:to>
                                        <p:strVal val="visible"/>
                                      </p:to>
                                    </p:set>
                                    <p:anim calcmode="lin" valueType="num">
                                      <p:cBhvr>
                                        <p:cTn id="140" dur="1000" fill="hold"/>
                                        <p:tgtEl>
                                          <p:spTgt spid="89097"/>
                                        </p:tgtEl>
                                        <p:attrNameLst>
                                          <p:attrName>ppt_w</p:attrName>
                                        </p:attrNameLst>
                                      </p:cBhvr>
                                      <p:tavLst>
                                        <p:tav tm="0">
                                          <p:val>
                                            <p:strVal val="#ppt_w*0.70"/>
                                          </p:val>
                                        </p:tav>
                                        <p:tav tm="100000">
                                          <p:val>
                                            <p:strVal val="#ppt_w"/>
                                          </p:val>
                                        </p:tav>
                                      </p:tavLst>
                                    </p:anim>
                                    <p:anim calcmode="lin" valueType="num">
                                      <p:cBhvr>
                                        <p:cTn id="141" dur="1000" fill="hold"/>
                                        <p:tgtEl>
                                          <p:spTgt spid="89097"/>
                                        </p:tgtEl>
                                        <p:attrNameLst>
                                          <p:attrName>ppt_h</p:attrName>
                                        </p:attrNameLst>
                                      </p:cBhvr>
                                      <p:tavLst>
                                        <p:tav tm="0">
                                          <p:val>
                                            <p:strVal val="#ppt_h"/>
                                          </p:val>
                                        </p:tav>
                                        <p:tav tm="100000">
                                          <p:val>
                                            <p:strVal val="#ppt_h"/>
                                          </p:val>
                                        </p:tav>
                                      </p:tavLst>
                                    </p:anim>
                                    <p:animEffect transition="in" filter="fade">
                                      <p:cBhvr>
                                        <p:cTn id="142" dur="1000"/>
                                        <p:tgtEl>
                                          <p:spTgt spid="89097"/>
                                        </p:tgtEl>
                                      </p:cBhvr>
                                    </p:animEffect>
                                  </p:childTnLst>
                                </p:cTn>
                              </p:par>
                            </p:childTnLst>
                          </p:cTn>
                        </p:par>
                        <p:par>
                          <p:cTn id="143" fill="hold">
                            <p:stCondLst>
                              <p:cond delay="1000"/>
                            </p:stCondLst>
                            <p:childTnLst>
                              <p:par>
                                <p:cTn id="144" presetID="55" presetClass="entr" presetSubtype="0" fill="hold" grpId="0" nodeType="afterEffect">
                                  <p:stCondLst>
                                    <p:cond delay="0"/>
                                  </p:stCondLst>
                                  <p:childTnLst>
                                    <p:set>
                                      <p:cBhvr>
                                        <p:cTn id="145" dur="1" fill="hold">
                                          <p:stCondLst>
                                            <p:cond delay="0"/>
                                          </p:stCondLst>
                                        </p:cTn>
                                        <p:tgtEl>
                                          <p:spTgt spid="89098"/>
                                        </p:tgtEl>
                                        <p:attrNameLst>
                                          <p:attrName>style.visibility</p:attrName>
                                        </p:attrNameLst>
                                      </p:cBhvr>
                                      <p:to>
                                        <p:strVal val="visible"/>
                                      </p:to>
                                    </p:set>
                                    <p:anim calcmode="lin" valueType="num">
                                      <p:cBhvr>
                                        <p:cTn id="146" dur="1000" fill="hold"/>
                                        <p:tgtEl>
                                          <p:spTgt spid="89098"/>
                                        </p:tgtEl>
                                        <p:attrNameLst>
                                          <p:attrName>ppt_w</p:attrName>
                                        </p:attrNameLst>
                                      </p:cBhvr>
                                      <p:tavLst>
                                        <p:tav tm="0">
                                          <p:val>
                                            <p:strVal val="#ppt_w*0.70"/>
                                          </p:val>
                                        </p:tav>
                                        <p:tav tm="100000">
                                          <p:val>
                                            <p:strVal val="#ppt_w"/>
                                          </p:val>
                                        </p:tav>
                                      </p:tavLst>
                                    </p:anim>
                                    <p:anim calcmode="lin" valueType="num">
                                      <p:cBhvr>
                                        <p:cTn id="147" dur="1000" fill="hold"/>
                                        <p:tgtEl>
                                          <p:spTgt spid="89098"/>
                                        </p:tgtEl>
                                        <p:attrNameLst>
                                          <p:attrName>ppt_h</p:attrName>
                                        </p:attrNameLst>
                                      </p:cBhvr>
                                      <p:tavLst>
                                        <p:tav tm="0">
                                          <p:val>
                                            <p:strVal val="#ppt_h"/>
                                          </p:val>
                                        </p:tav>
                                        <p:tav tm="100000">
                                          <p:val>
                                            <p:strVal val="#ppt_h"/>
                                          </p:val>
                                        </p:tav>
                                      </p:tavLst>
                                    </p:anim>
                                    <p:animEffect transition="in" filter="fade">
                                      <p:cBhvr>
                                        <p:cTn id="148" dur="1000"/>
                                        <p:tgtEl>
                                          <p:spTgt spid="89098"/>
                                        </p:tgtEl>
                                      </p:cBhvr>
                                    </p:animEffect>
                                  </p:childTnLst>
                                </p:cTn>
                              </p:par>
                            </p:childTnLst>
                          </p:cTn>
                        </p:par>
                        <p:par>
                          <p:cTn id="149" fill="hold">
                            <p:stCondLst>
                              <p:cond delay="2000"/>
                            </p:stCondLst>
                            <p:childTnLst>
                              <p:par>
                                <p:cTn id="150" presetID="55" presetClass="entr" presetSubtype="0" fill="hold" grpId="0" nodeType="afterEffect">
                                  <p:stCondLst>
                                    <p:cond delay="0"/>
                                  </p:stCondLst>
                                  <p:childTnLst>
                                    <p:set>
                                      <p:cBhvr>
                                        <p:cTn id="151" dur="1" fill="hold">
                                          <p:stCondLst>
                                            <p:cond delay="0"/>
                                          </p:stCondLst>
                                        </p:cTn>
                                        <p:tgtEl>
                                          <p:spTgt spid="89099"/>
                                        </p:tgtEl>
                                        <p:attrNameLst>
                                          <p:attrName>style.visibility</p:attrName>
                                        </p:attrNameLst>
                                      </p:cBhvr>
                                      <p:to>
                                        <p:strVal val="visible"/>
                                      </p:to>
                                    </p:set>
                                    <p:anim calcmode="lin" valueType="num">
                                      <p:cBhvr>
                                        <p:cTn id="152" dur="1000" fill="hold"/>
                                        <p:tgtEl>
                                          <p:spTgt spid="89099"/>
                                        </p:tgtEl>
                                        <p:attrNameLst>
                                          <p:attrName>ppt_w</p:attrName>
                                        </p:attrNameLst>
                                      </p:cBhvr>
                                      <p:tavLst>
                                        <p:tav tm="0">
                                          <p:val>
                                            <p:strVal val="#ppt_w*0.70"/>
                                          </p:val>
                                        </p:tav>
                                        <p:tav tm="100000">
                                          <p:val>
                                            <p:strVal val="#ppt_w"/>
                                          </p:val>
                                        </p:tav>
                                      </p:tavLst>
                                    </p:anim>
                                    <p:anim calcmode="lin" valueType="num">
                                      <p:cBhvr>
                                        <p:cTn id="153" dur="1000" fill="hold"/>
                                        <p:tgtEl>
                                          <p:spTgt spid="89099"/>
                                        </p:tgtEl>
                                        <p:attrNameLst>
                                          <p:attrName>ppt_h</p:attrName>
                                        </p:attrNameLst>
                                      </p:cBhvr>
                                      <p:tavLst>
                                        <p:tav tm="0">
                                          <p:val>
                                            <p:strVal val="#ppt_h"/>
                                          </p:val>
                                        </p:tav>
                                        <p:tav tm="100000">
                                          <p:val>
                                            <p:strVal val="#ppt_h"/>
                                          </p:val>
                                        </p:tav>
                                      </p:tavLst>
                                    </p:anim>
                                    <p:animEffect transition="in" filter="fade">
                                      <p:cBhvr>
                                        <p:cTn id="154" dur="1000"/>
                                        <p:tgtEl>
                                          <p:spTgt spid="89099"/>
                                        </p:tgtEl>
                                      </p:cBhvr>
                                    </p:animEffect>
                                  </p:childTnLst>
                                </p:cTn>
                              </p:par>
                            </p:childTnLst>
                          </p:cTn>
                        </p:par>
                      </p:childTnLst>
                    </p:cTn>
                  </p:par>
                  <p:par>
                    <p:cTn id="155" fill="hold">
                      <p:stCondLst>
                        <p:cond delay="indefinite"/>
                      </p:stCondLst>
                      <p:childTnLst>
                        <p:par>
                          <p:cTn id="156" fill="hold">
                            <p:stCondLst>
                              <p:cond delay="0"/>
                            </p:stCondLst>
                            <p:childTnLst>
                              <p:par>
                                <p:cTn id="157" presetID="55" presetClass="entr" presetSubtype="0" fill="hold" grpId="0" nodeType="clickEffect">
                                  <p:stCondLst>
                                    <p:cond delay="0"/>
                                  </p:stCondLst>
                                  <p:childTnLst>
                                    <p:set>
                                      <p:cBhvr>
                                        <p:cTn id="158" dur="1" fill="hold">
                                          <p:stCondLst>
                                            <p:cond delay="0"/>
                                          </p:stCondLst>
                                        </p:cTn>
                                        <p:tgtEl>
                                          <p:spTgt spid="89093"/>
                                        </p:tgtEl>
                                        <p:attrNameLst>
                                          <p:attrName>style.visibility</p:attrName>
                                        </p:attrNameLst>
                                      </p:cBhvr>
                                      <p:to>
                                        <p:strVal val="visible"/>
                                      </p:to>
                                    </p:set>
                                    <p:anim calcmode="lin" valueType="num">
                                      <p:cBhvr>
                                        <p:cTn id="159" dur="1000" fill="hold"/>
                                        <p:tgtEl>
                                          <p:spTgt spid="89093"/>
                                        </p:tgtEl>
                                        <p:attrNameLst>
                                          <p:attrName>ppt_w</p:attrName>
                                        </p:attrNameLst>
                                      </p:cBhvr>
                                      <p:tavLst>
                                        <p:tav tm="0">
                                          <p:val>
                                            <p:strVal val="#ppt_w*0.70"/>
                                          </p:val>
                                        </p:tav>
                                        <p:tav tm="100000">
                                          <p:val>
                                            <p:strVal val="#ppt_w"/>
                                          </p:val>
                                        </p:tav>
                                      </p:tavLst>
                                    </p:anim>
                                    <p:anim calcmode="lin" valueType="num">
                                      <p:cBhvr>
                                        <p:cTn id="160" dur="1000" fill="hold"/>
                                        <p:tgtEl>
                                          <p:spTgt spid="89093"/>
                                        </p:tgtEl>
                                        <p:attrNameLst>
                                          <p:attrName>ppt_h</p:attrName>
                                        </p:attrNameLst>
                                      </p:cBhvr>
                                      <p:tavLst>
                                        <p:tav tm="0">
                                          <p:val>
                                            <p:strVal val="#ppt_h"/>
                                          </p:val>
                                        </p:tav>
                                        <p:tav tm="100000">
                                          <p:val>
                                            <p:strVal val="#ppt_h"/>
                                          </p:val>
                                        </p:tav>
                                      </p:tavLst>
                                    </p:anim>
                                    <p:animEffect transition="in" filter="fade">
                                      <p:cBhvr>
                                        <p:cTn id="161" dur="1000"/>
                                        <p:tgtEl>
                                          <p:spTgt spid="89093"/>
                                        </p:tgtEl>
                                      </p:cBhvr>
                                    </p:animEffect>
                                  </p:childTnLst>
                                </p:cTn>
                              </p:par>
                            </p:childTnLst>
                          </p:cTn>
                        </p:par>
                        <p:par>
                          <p:cTn id="162" fill="hold">
                            <p:stCondLst>
                              <p:cond delay="1000"/>
                            </p:stCondLst>
                            <p:childTnLst>
                              <p:par>
                                <p:cTn id="163" presetID="55" presetClass="entr" presetSubtype="0" fill="hold" grpId="0" nodeType="afterEffect">
                                  <p:stCondLst>
                                    <p:cond delay="0"/>
                                  </p:stCondLst>
                                  <p:childTnLst>
                                    <p:set>
                                      <p:cBhvr>
                                        <p:cTn id="164" dur="1" fill="hold">
                                          <p:stCondLst>
                                            <p:cond delay="0"/>
                                          </p:stCondLst>
                                        </p:cTn>
                                        <p:tgtEl>
                                          <p:spTgt spid="89094"/>
                                        </p:tgtEl>
                                        <p:attrNameLst>
                                          <p:attrName>style.visibility</p:attrName>
                                        </p:attrNameLst>
                                      </p:cBhvr>
                                      <p:to>
                                        <p:strVal val="visible"/>
                                      </p:to>
                                    </p:set>
                                    <p:anim calcmode="lin" valueType="num">
                                      <p:cBhvr>
                                        <p:cTn id="165" dur="1000" fill="hold"/>
                                        <p:tgtEl>
                                          <p:spTgt spid="89094"/>
                                        </p:tgtEl>
                                        <p:attrNameLst>
                                          <p:attrName>ppt_w</p:attrName>
                                        </p:attrNameLst>
                                      </p:cBhvr>
                                      <p:tavLst>
                                        <p:tav tm="0">
                                          <p:val>
                                            <p:strVal val="#ppt_w*0.70"/>
                                          </p:val>
                                        </p:tav>
                                        <p:tav tm="100000">
                                          <p:val>
                                            <p:strVal val="#ppt_w"/>
                                          </p:val>
                                        </p:tav>
                                      </p:tavLst>
                                    </p:anim>
                                    <p:anim calcmode="lin" valueType="num">
                                      <p:cBhvr>
                                        <p:cTn id="166" dur="1000" fill="hold"/>
                                        <p:tgtEl>
                                          <p:spTgt spid="89094"/>
                                        </p:tgtEl>
                                        <p:attrNameLst>
                                          <p:attrName>ppt_h</p:attrName>
                                        </p:attrNameLst>
                                      </p:cBhvr>
                                      <p:tavLst>
                                        <p:tav tm="0">
                                          <p:val>
                                            <p:strVal val="#ppt_h"/>
                                          </p:val>
                                        </p:tav>
                                        <p:tav tm="100000">
                                          <p:val>
                                            <p:strVal val="#ppt_h"/>
                                          </p:val>
                                        </p:tav>
                                      </p:tavLst>
                                    </p:anim>
                                    <p:animEffect transition="in" filter="fade">
                                      <p:cBhvr>
                                        <p:cTn id="167" dur="1000"/>
                                        <p:tgtEl>
                                          <p:spTgt spid="89094"/>
                                        </p:tgtEl>
                                      </p:cBhvr>
                                    </p:animEffect>
                                  </p:childTnLst>
                                </p:cTn>
                              </p:par>
                            </p:childTnLst>
                          </p:cTn>
                        </p:par>
                        <p:par>
                          <p:cTn id="168" fill="hold">
                            <p:stCondLst>
                              <p:cond delay="2000"/>
                            </p:stCondLst>
                            <p:childTnLst>
                              <p:par>
                                <p:cTn id="169" presetID="55" presetClass="entr" presetSubtype="0" fill="hold" grpId="0" nodeType="afterEffect">
                                  <p:stCondLst>
                                    <p:cond delay="0"/>
                                  </p:stCondLst>
                                  <p:childTnLst>
                                    <p:set>
                                      <p:cBhvr>
                                        <p:cTn id="170" dur="1" fill="hold">
                                          <p:stCondLst>
                                            <p:cond delay="0"/>
                                          </p:stCondLst>
                                        </p:cTn>
                                        <p:tgtEl>
                                          <p:spTgt spid="89095"/>
                                        </p:tgtEl>
                                        <p:attrNameLst>
                                          <p:attrName>style.visibility</p:attrName>
                                        </p:attrNameLst>
                                      </p:cBhvr>
                                      <p:to>
                                        <p:strVal val="visible"/>
                                      </p:to>
                                    </p:set>
                                    <p:anim calcmode="lin" valueType="num">
                                      <p:cBhvr>
                                        <p:cTn id="171" dur="1000" fill="hold"/>
                                        <p:tgtEl>
                                          <p:spTgt spid="89095"/>
                                        </p:tgtEl>
                                        <p:attrNameLst>
                                          <p:attrName>ppt_w</p:attrName>
                                        </p:attrNameLst>
                                      </p:cBhvr>
                                      <p:tavLst>
                                        <p:tav tm="0">
                                          <p:val>
                                            <p:strVal val="#ppt_w*0.70"/>
                                          </p:val>
                                        </p:tav>
                                        <p:tav tm="100000">
                                          <p:val>
                                            <p:strVal val="#ppt_w"/>
                                          </p:val>
                                        </p:tav>
                                      </p:tavLst>
                                    </p:anim>
                                    <p:anim calcmode="lin" valueType="num">
                                      <p:cBhvr>
                                        <p:cTn id="172" dur="1000" fill="hold"/>
                                        <p:tgtEl>
                                          <p:spTgt spid="89095"/>
                                        </p:tgtEl>
                                        <p:attrNameLst>
                                          <p:attrName>ppt_h</p:attrName>
                                        </p:attrNameLst>
                                      </p:cBhvr>
                                      <p:tavLst>
                                        <p:tav tm="0">
                                          <p:val>
                                            <p:strVal val="#ppt_h"/>
                                          </p:val>
                                        </p:tav>
                                        <p:tav tm="100000">
                                          <p:val>
                                            <p:strVal val="#ppt_h"/>
                                          </p:val>
                                        </p:tav>
                                      </p:tavLst>
                                    </p:anim>
                                    <p:animEffect transition="in" filter="fade">
                                      <p:cBhvr>
                                        <p:cTn id="173" dur="10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4" grpId="0"/>
      <p:bldP spid="89095" grpId="0"/>
      <p:bldP spid="89097" grpId="0"/>
      <p:bldP spid="89098" grpId="0"/>
      <p:bldP spid="89099" grpId="0"/>
      <p:bldP spid="89101" grpId="0"/>
      <p:bldP spid="89102" grpId="0"/>
      <p:bldP spid="89103" grpId="0"/>
      <p:bldP spid="89105" grpId="0"/>
      <p:bldP spid="89106" grpId="0"/>
      <p:bldP spid="89107" grpId="0"/>
      <p:bldP spid="89109" grpId="0"/>
      <p:bldP spid="89110" grpId="0"/>
      <p:bldP spid="89111" grpId="0"/>
      <p:bldP spid="89113" grpId="0"/>
      <p:bldP spid="89114" grpId="0"/>
      <p:bldP spid="89115" grpId="0"/>
      <p:bldP spid="89117" grpId="0"/>
      <p:bldP spid="89118" grpId="0"/>
      <p:bldP spid="89119" grpId="0"/>
      <p:bldP spid="89121" grpId="0"/>
      <p:bldP spid="89122" grpId="0"/>
      <p:bldP spid="89123" grpId="0"/>
      <p:bldP spid="89125" grpId="0"/>
      <p:bldP spid="89126" grpId="0"/>
      <p:bldP spid="89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r" eaLnBrk="1" hangingPunct="1"/>
            <a:r>
              <a:rPr lang="he-IL" altLang="en-US" smtClean="0">
                <a:solidFill>
                  <a:schemeClr val="hlink"/>
                </a:solidFill>
              </a:rPr>
              <a:t>תרגול (2)</a:t>
            </a:r>
            <a:endParaRPr lang="en-US" smtClean="0">
              <a:solidFill>
                <a:schemeClr val="hlink"/>
              </a:solidFill>
            </a:endParaRPr>
          </a:p>
        </p:txBody>
      </p:sp>
      <p:sp>
        <p:nvSpPr>
          <p:cNvPr id="265275" name="Rectangle 59"/>
          <p:cNvSpPr>
            <a:spLocks noGrp="1" noChangeArrowheads="1"/>
          </p:cNvSpPr>
          <p:nvPr>
            <p:ph type="body" idx="1"/>
          </p:nvPr>
        </p:nvSpPr>
        <p:spPr>
          <a:xfrm>
            <a:off x="1187450" y="1773238"/>
            <a:ext cx="7772400" cy="3211512"/>
          </a:xfrm>
        </p:spPr>
        <p:txBody>
          <a:bodyPr/>
          <a:lstStyle/>
          <a:p>
            <a:pPr marL="609600" indent="-609600" eaLnBrk="1" hangingPunct="1">
              <a:lnSpc>
                <a:spcPct val="90000"/>
              </a:lnSpc>
              <a:buFont typeface="Wingdings" pitchFamily="2" charset="2"/>
              <a:buNone/>
            </a:pPr>
            <a:r>
              <a:rPr lang="he-IL" sz="2000" u="sng" smtClean="0"/>
              <a:t>שאלות</a:t>
            </a:r>
          </a:p>
          <a:p>
            <a:pPr marL="609600" indent="-609600" eaLnBrk="1" hangingPunct="1">
              <a:lnSpc>
                <a:spcPct val="90000"/>
              </a:lnSpc>
              <a:buFont typeface="Wingdings" pitchFamily="2" charset="2"/>
              <a:buAutoNum type="arabicPeriod"/>
            </a:pPr>
            <a:r>
              <a:rPr lang="he-IL" sz="2000" smtClean="0"/>
              <a:t>הגדר אוכלוסיית מחקר.</a:t>
            </a:r>
          </a:p>
          <a:p>
            <a:pPr marL="609600" indent="-609600" eaLnBrk="1" hangingPunct="1">
              <a:lnSpc>
                <a:spcPct val="90000"/>
              </a:lnSpc>
              <a:buFont typeface="Wingdings" pitchFamily="2" charset="2"/>
              <a:buAutoNum type="arabicPeriod"/>
            </a:pPr>
            <a:r>
              <a:rPr lang="he-IL" sz="2000" smtClean="0"/>
              <a:t>קבע ארבע משתנים למחקר.</a:t>
            </a:r>
          </a:p>
          <a:p>
            <a:pPr marL="609600" indent="-609600" eaLnBrk="1" hangingPunct="1">
              <a:lnSpc>
                <a:spcPct val="90000"/>
              </a:lnSpc>
              <a:buFont typeface="Wingdings" pitchFamily="2" charset="2"/>
              <a:buAutoNum type="arabicPeriod"/>
            </a:pPr>
            <a:r>
              <a:rPr lang="he-IL" sz="2000" smtClean="0"/>
              <a:t>מיין את המשתנים לפי איכותי/כמותי, בדיד/רציף וסולם המדידה.</a:t>
            </a:r>
          </a:p>
          <a:p>
            <a:pPr marL="609600" indent="-609600" eaLnBrk="1" hangingPunct="1">
              <a:lnSpc>
                <a:spcPct val="90000"/>
              </a:lnSpc>
              <a:buFont typeface="Wingdings" pitchFamily="2" charset="2"/>
              <a:buNone/>
            </a:pPr>
            <a:endParaRPr lang="he-IL" sz="2000" u="sng" smtClean="0"/>
          </a:p>
          <a:p>
            <a:pPr marL="609600" indent="-609600" eaLnBrk="1" hangingPunct="1">
              <a:lnSpc>
                <a:spcPct val="90000"/>
              </a:lnSpc>
              <a:buFont typeface="Wingdings" pitchFamily="2" charset="2"/>
              <a:buNone/>
            </a:pPr>
            <a:r>
              <a:rPr lang="he-IL" sz="2000" u="sng" smtClean="0"/>
              <a:t>תשובות (דוגמא)</a:t>
            </a:r>
          </a:p>
          <a:p>
            <a:pPr marL="609600" indent="-609600" eaLnBrk="1" hangingPunct="1">
              <a:lnSpc>
                <a:spcPct val="90000"/>
              </a:lnSpc>
              <a:buFont typeface="Wingdings" pitchFamily="2" charset="2"/>
              <a:buAutoNum type="arabicPeriod"/>
            </a:pPr>
            <a:r>
              <a:rPr lang="he-IL" sz="2000" smtClean="0"/>
              <a:t>תלמידי תיכון במדינת ישראל.</a:t>
            </a:r>
          </a:p>
          <a:p>
            <a:pPr marL="609600" indent="-609600" eaLnBrk="1" hangingPunct="1">
              <a:lnSpc>
                <a:spcPct val="90000"/>
              </a:lnSpc>
              <a:buFont typeface="Wingdings" pitchFamily="2" charset="2"/>
              <a:buAutoNum type="arabicPeriod"/>
            </a:pPr>
            <a:r>
              <a:rPr lang="he-IL" sz="2000" smtClean="0"/>
              <a:t>גיל, מקום מגורים, שעות לימוד בשבוע ורמת דתיות.</a:t>
            </a:r>
          </a:p>
          <a:p>
            <a:pPr marL="609600" indent="-609600" eaLnBrk="1" hangingPunct="1">
              <a:lnSpc>
                <a:spcPct val="90000"/>
              </a:lnSpc>
              <a:buFont typeface="Wingdings" pitchFamily="2" charset="2"/>
              <a:buAutoNum type="arabicPeriod"/>
            </a:pPr>
            <a:r>
              <a:rPr lang="he-IL" sz="2000" smtClean="0"/>
              <a:t>.</a:t>
            </a:r>
          </a:p>
          <a:p>
            <a:pPr marL="609600" indent="-609600" eaLnBrk="1" hangingPunct="1">
              <a:lnSpc>
                <a:spcPct val="90000"/>
              </a:lnSpc>
              <a:buFont typeface="Wingdings" pitchFamily="2" charset="2"/>
              <a:buNone/>
            </a:pPr>
            <a:endParaRPr lang="en-US" sz="2000" smtClean="0"/>
          </a:p>
        </p:txBody>
      </p:sp>
      <p:graphicFrame>
        <p:nvGraphicFramePr>
          <p:cNvPr id="265330" name="Group 114"/>
          <p:cNvGraphicFramePr>
            <a:graphicFrameLocks noGrp="1"/>
          </p:cNvGraphicFramePr>
          <p:nvPr/>
        </p:nvGraphicFramePr>
        <p:xfrm>
          <a:off x="1116013" y="4581525"/>
          <a:ext cx="7151687" cy="1676400"/>
        </p:xfrm>
        <a:graphic>
          <a:graphicData uri="http://schemas.openxmlformats.org/drawingml/2006/table">
            <a:tbl>
              <a:tblPr rtl="1"/>
              <a:tblGrid>
                <a:gridCol w="1787525"/>
                <a:gridCol w="1787525"/>
                <a:gridCol w="1789112"/>
                <a:gridCol w="1787525"/>
              </a:tblGrid>
              <a:tr h="2476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משתנה</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איכותי / כמותי</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בדיד / רציף</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סולם מדידה</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2476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גיל</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כמותי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רציף</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יחסי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מקום מגורים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איכותי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בדיד</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שמי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76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שעות לימוד בשבוע</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כמותי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רציף</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יחסי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76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רמת דתיות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איכותי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בדיד</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דירוגי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5275">
                                            <p:txEl>
                                              <p:pRg st="0" end="0"/>
                                            </p:txEl>
                                          </p:spTgt>
                                        </p:tgtEl>
                                        <p:attrNameLst>
                                          <p:attrName>style.visibility</p:attrName>
                                        </p:attrNameLst>
                                      </p:cBhvr>
                                      <p:to>
                                        <p:strVal val="visible"/>
                                      </p:to>
                                    </p:set>
                                    <p:anim calcmode="lin" valueType="num">
                                      <p:cBhvr>
                                        <p:cTn id="7" dur="1000" fill="hold"/>
                                        <p:tgtEl>
                                          <p:spTgt spid="2652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52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527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65275">
                                            <p:txEl>
                                              <p:pRg st="1" end="1"/>
                                            </p:txEl>
                                          </p:spTgt>
                                        </p:tgtEl>
                                        <p:attrNameLst>
                                          <p:attrName>style.visibility</p:attrName>
                                        </p:attrNameLst>
                                      </p:cBhvr>
                                      <p:to>
                                        <p:strVal val="visible"/>
                                      </p:to>
                                    </p:set>
                                    <p:anim calcmode="lin" valueType="num">
                                      <p:cBhvr>
                                        <p:cTn id="13" dur="1000" fill="hold"/>
                                        <p:tgtEl>
                                          <p:spTgt spid="26527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652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65275">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65275">
                                            <p:txEl>
                                              <p:pRg st="2" end="2"/>
                                            </p:txEl>
                                          </p:spTgt>
                                        </p:tgtEl>
                                        <p:attrNameLst>
                                          <p:attrName>style.visibility</p:attrName>
                                        </p:attrNameLst>
                                      </p:cBhvr>
                                      <p:to>
                                        <p:strVal val="visible"/>
                                      </p:to>
                                    </p:set>
                                    <p:anim calcmode="lin" valueType="num">
                                      <p:cBhvr>
                                        <p:cTn id="18" dur="1000" fill="hold"/>
                                        <p:tgtEl>
                                          <p:spTgt spid="265275">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65275">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65275">
                                            <p:txEl>
                                              <p:pRg st="2" end="2"/>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65275">
                                            <p:txEl>
                                              <p:pRg st="3" end="3"/>
                                            </p:txEl>
                                          </p:spTgt>
                                        </p:tgtEl>
                                        <p:attrNameLst>
                                          <p:attrName>style.visibility</p:attrName>
                                        </p:attrNameLst>
                                      </p:cBhvr>
                                      <p:to>
                                        <p:strVal val="visible"/>
                                      </p:to>
                                    </p:set>
                                    <p:anim calcmode="lin" valueType="num">
                                      <p:cBhvr>
                                        <p:cTn id="23" dur="1000" fill="hold"/>
                                        <p:tgtEl>
                                          <p:spTgt spid="265275">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265275">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2652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65275">
                                            <p:txEl>
                                              <p:pRg st="5" end="5"/>
                                            </p:txEl>
                                          </p:spTgt>
                                        </p:tgtEl>
                                        <p:attrNameLst>
                                          <p:attrName>style.visibility</p:attrName>
                                        </p:attrNameLst>
                                      </p:cBhvr>
                                      <p:to>
                                        <p:strVal val="visible"/>
                                      </p:to>
                                    </p:set>
                                    <p:anim calcmode="lin" valueType="num">
                                      <p:cBhvr>
                                        <p:cTn id="30" dur="1000" fill="hold"/>
                                        <p:tgtEl>
                                          <p:spTgt spid="265275">
                                            <p:txEl>
                                              <p:pRg st="5" end="5"/>
                                            </p:txEl>
                                          </p:spTgt>
                                        </p:tgtEl>
                                        <p:attrNameLst>
                                          <p:attrName>ppt_w</p:attrName>
                                        </p:attrNameLst>
                                      </p:cBhvr>
                                      <p:tavLst>
                                        <p:tav tm="0">
                                          <p:val>
                                            <p:strVal val="#ppt_w*0.70"/>
                                          </p:val>
                                        </p:tav>
                                        <p:tav tm="100000">
                                          <p:val>
                                            <p:strVal val="#ppt_w"/>
                                          </p:val>
                                        </p:tav>
                                      </p:tavLst>
                                    </p:anim>
                                    <p:anim calcmode="lin" valueType="num">
                                      <p:cBhvr>
                                        <p:cTn id="31" dur="1000" fill="hold"/>
                                        <p:tgtEl>
                                          <p:spTgt spid="265275">
                                            <p:txEl>
                                              <p:pRg st="5" end="5"/>
                                            </p:txEl>
                                          </p:spTgt>
                                        </p:tgtEl>
                                        <p:attrNameLst>
                                          <p:attrName>ppt_h</p:attrName>
                                        </p:attrNameLst>
                                      </p:cBhvr>
                                      <p:tavLst>
                                        <p:tav tm="0">
                                          <p:val>
                                            <p:strVal val="#ppt_h"/>
                                          </p:val>
                                        </p:tav>
                                        <p:tav tm="100000">
                                          <p:val>
                                            <p:strVal val="#ppt_h"/>
                                          </p:val>
                                        </p:tav>
                                      </p:tavLst>
                                    </p:anim>
                                    <p:animEffect transition="in" filter="fade">
                                      <p:cBhvr>
                                        <p:cTn id="32" dur="1000"/>
                                        <p:tgtEl>
                                          <p:spTgt spid="265275">
                                            <p:txEl>
                                              <p:pRg st="5" end="5"/>
                                            </p:txEl>
                                          </p:spTgt>
                                        </p:tgtEl>
                                      </p:cBhvr>
                                    </p:animEffect>
                                  </p:childTnLst>
                                </p:cTn>
                              </p:par>
                            </p:childTnLst>
                          </p:cTn>
                        </p:par>
                        <p:par>
                          <p:cTn id="33" fill="hold">
                            <p:stCondLst>
                              <p:cond delay="1000"/>
                            </p:stCondLst>
                            <p:childTnLst>
                              <p:par>
                                <p:cTn id="34" presetID="55" presetClass="entr" presetSubtype="0" fill="hold" grpId="0" nodeType="afterEffect">
                                  <p:stCondLst>
                                    <p:cond delay="0"/>
                                  </p:stCondLst>
                                  <p:childTnLst>
                                    <p:set>
                                      <p:cBhvr>
                                        <p:cTn id="35" dur="1" fill="hold">
                                          <p:stCondLst>
                                            <p:cond delay="0"/>
                                          </p:stCondLst>
                                        </p:cTn>
                                        <p:tgtEl>
                                          <p:spTgt spid="265275">
                                            <p:txEl>
                                              <p:pRg st="6" end="6"/>
                                            </p:txEl>
                                          </p:spTgt>
                                        </p:tgtEl>
                                        <p:attrNameLst>
                                          <p:attrName>style.visibility</p:attrName>
                                        </p:attrNameLst>
                                      </p:cBhvr>
                                      <p:to>
                                        <p:strVal val="visible"/>
                                      </p:to>
                                    </p:set>
                                    <p:anim calcmode="lin" valueType="num">
                                      <p:cBhvr>
                                        <p:cTn id="36" dur="1000" fill="hold"/>
                                        <p:tgtEl>
                                          <p:spTgt spid="265275">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265275">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265275">
                                            <p:txEl>
                                              <p:pRg st="6" end="6"/>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65275">
                                            <p:txEl>
                                              <p:pRg st="7" end="7"/>
                                            </p:txEl>
                                          </p:spTgt>
                                        </p:tgtEl>
                                        <p:attrNameLst>
                                          <p:attrName>style.visibility</p:attrName>
                                        </p:attrNameLst>
                                      </p:cBhvr>
                                      <p:to>
                                        <p:strVal val="visible"/>
                                      </p:to>
                                    </p:set>
                                    <p:anim calcmode="lin" valueType="num">
                                      <p:cBhvr>
                                        <p:cTn id="41" dur="1000" fill="hold"/>
                                        <p:tgtEl>
                                          <p:spTgt spid="265275">
                                            <p:txEl>
                                              <p:pRg st="7" end="7"/>
                                            </p:txEl>
                                          </p:spTgt>
                                        </p:tgtEl>
                                        <p:attrNameLst>
                                          <p:attrName>ppt_w</p:attrName>
                                        </p:attrNameLst>
                                      </p:cBhvr>
                                      <p:tavLst>
                                        <p:tav tm="0">
                                          <p:val>
                                            <p:strVal val="#ppt_w*0.70"/>
                                          </p:val>
                                        </p:tav>
                                        <p:tav tm="100000">
                                          <p:val>
                                            <p:strVal val="#ppt_w"/>
                                          </p:val>
                                        </p:tav>
                                      </p:tavLst>
                                    </p:anim>
                                    <p:anim calcmode="lin" valueType="num">
                                      <p:cBhvr>
                                        <p:cTn id="42" dur="1000" fill="hold"/>
                                        <p:tgtEl>
                                          <p:spTgt spid="265275">
                                            <p:txEl>
                                              <p:pRg st="7" end="7"/>
                                            </p:txEl>
                                          </p:spTgt>
                                        </p:tgtEl>
                                        <p:attrNameLst>
                                          <p:attrName>ppt_h</p:attrName>
                                        </p:attrNameLst>
                                      </p:cBhvr>
                                      <p:tavLst>
                                        <p:tav tm="0">
                                          <p:val>
                                            <p:strVal val="#ppt_h"/>
                                          </p:val>
                                        </p:tav>
                                        <p:tav tm="100000">
                                          <p:val>
                                            <p:strVal val="#ppt_h"/>
                                          </p:val>
                                        </p:tav>
                                      </p:tavLst>
                                    </p:anim>
                                    <p:animEffect transition="in" filter="fade">
                                      <p:cBhvr>
                                        <p:cTn id="43" dur="1000"/>
                                        <p:tgtEl>
                                          <p:spTgt spid="265275">
                                            <p:txEl>
                                              <p:pRg st="7" end="7"/>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65275">
                                            <p:txEl>
                                              <p:pRg st="8" end="8"/>
                                            </p:txEl>
                                          </p:spTgt>
                                        </p:tgtEl>
                                        <p:attrNameLst>
                                          <p:attrName>style.visibility</p:attrName>
                                        </p:attrNameLst>
                                      </p:cBhvr>
                                      <p:to>
                                        <p:strVal val="visible"/>
                                      </p:to>
                                    </p:set>
                                    <p:anim calcmode="lin" valueType="num">
                                      <p:cBhvr>
                                        <p:cTn id="46" dur="1000" fill="hold"/>
                                        <p:tgtEl>
                                          <p:spTgt spid="265275">
                                            <p:txEl>
                                              <p:pRg st="8" end="8"/>
                                            </p:txEl>
                                          </p:spTgt>
                                        </p:tgtEl>
                                        <p:attrNameLst>
                                          <p:attrName>ppt_w</p:attrName>
                                        </p:attrNameLst>
                                      </p:cBhvr>
                                      <p:tavLst>
                                        <p:tav tm="0">
                                          <p:val>
                                            <p:strVal val="#ppt_w*0.70"/>
                                          </p:val>
                                        </p:tav>
                                        <p:tav tm="100000">
                                          <p:val>
                                            <p:strVal val="#ppt_w"/>
                                          </p:val>
                                        </p:tav>
                                      </p:tavLst>
                                    </p:anim>
                                    <p:anim calcmode="lin" valueType="num">
                                      <p:cBhvr>
                                        <p:cTn id="47" dur="1000" fill="hold"/>
                                        <p:tgtEl>
                                          <p:spTgt spid="265275">
                                            <p:txEl>
                                              <p:pRg st="8" end="8"/>
                                            </p:txEl>
                                          </p:spTgt>
                                        </p:tgtEl>
                                        <p:attrNameLst>
                                          <p:attrName>ppt_h</p:attrName>
                                        </p:attrNameLst>
                                      </p:cBhvr>
                                      <p:tavLst>
                                        <p:tav tm="0">
                                          <p:val>
                                            <p:strVal val="#ppt_h"/>
                                          </p:val>
                                        </p:tav>
                                        <p:tav tm="100000">
                                          <p:val>
                                            <p:strVal val="#ppt_h"/>
                                          </p:val>
                                        </p:tav>
                                      </p:tavLst>
                                    </p:anim>
                                    <p:animEffect transition="in" filter="fade">
                                      <p:cBhvr>
                                        <p:cTn id="48" dur="1000"/>
                                        <p:tgtEl>
                                          <p:spTgt spid="265275">
                                            <p:txEl>
                                              <p:pRg st="8" end="8"/>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265330"/>
                                        </p:tgtEl>
                                        <p:attrNameLst>
                                          <p:attrName>style.visibility</p:attrName>
                                        </p:attrNameLst>
                                      </p:cBhvr>
                                      <p:to>
                                        <p:strVal val="visible"/>
                                      </p:to>
                                    </p:set>
                                    <p:anim calcmode="lin" valueType="num">
                                      <p:cBhvr>
                                        <p:cTn id="51" dur="1000" fill="hold"/>
                                        <p:tgtEl>
                                          <p:spTgt spid="265330"/>
                                        </p:tgtEl>
                                        <p:attrNameLst>
                                          <p:attrName>ppt_w</p:attrName>
                                        </p:attrNameLst>
                                      </p:cBhvr>
                                      <p:tavLst>
                                        <p:tav tm="0">
                                          <p:val>
                                            <p:strVal val="#ppt_w*0.70"/>
                                          </p:val>
                                        </p:tav>
                                        <p:tav tm="100000">
                                          <p:val>
                                            <p:strVal val="#ppt_w"/>
                                          </p:val>
                                        </p:tav>
                                      </p:tavLst>
                                    </p:anim>
                                    <p:anim calcmode="lin" valueType="num">
                                      <p:cBhvr>
                                        <p:cTn id="52" dur="1000" fill="hold"/>
                                        <p:tgtEl>
                                          <p:spTgt spid="265330"/>
                                        </p:tgtEl>
                                        <p:attrNameLst>
                                          <p:attrName>ppt_h</p:attrName>
                                        </p:attrNameLst>
                                      </p:cBhvr>
                                      <p:tavLst>
                                        <p:tav tm="0">
                                          <p:val>
                                            <p:strVal val="#ppt_h"/>
                                          </p:val>
                                        </p:tav>
                                        <p:tav tm="100000">
                                          <p:val>
                                            <p:strVal val="#ppt_h"/>
                                          </p:val>
                                        </p:tav>
                                      </p:tavLst>
                                    </p:anim>
                                    <p:animEffect transition="in" filter="fade">
                                      <p:cBhvr>
                                        <p:cTn id="53" dur="1000"/>
                                        <p:tgtEl>
                                          <p:spTgt spid="26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pPr algn="r" eaLnBrk="1" hangingPunct="1"/>
            <a:r>
              <a:rPr lang="he-IL" smtClean="0"/>
              <a:t>סטטיסטיקה</a:t>
            </a:r>
            <a:endParaRPr lang="en-US" smtClean="0"/>
          </a:p>
        </p:txBody>
      </p:sp>
      <p:sp>
        <p:nvSpPr>
          <p:cNvPr id="91139" name="Rectangle 3"/>
          <p:cNvSpPr>
            <a:spLocks noGrp="1" noChangeArrowheads="1"/>
          </p:cNvSpPr>
          <p:nvPr>
            <p:ph type="subTitle" idx="1"/>
          </p:nvPr>
        </p:nvSpPr>
        <p:spPr>
          <a:xfrm>
            <a:off x="1187450" y="3357563"/>
            <a:ext cx="7481888" cy="792162"/>
          </a:xfrm>
        </p:spPr>
        <p:txBody>
          <a:bodyPr/>
          <a:lstStyle/>
          <a:p>
            <a:pPr algn="r" eaLnBrk="1" hangingPunct="1"/>
            <a:r>
              <a:rPr lang="he-IL" sz="2800" smtClean="0">
                <a:solidFill>
                  <a:schemeClr val="tx2"/>
                </a:solidFill>
              </a:rPr>
              <a:t>שיעור 3: טבלאות סטטיסטיות והצגה גראפית</a:t>
            </a:r>
            <a:endParaRPr lang="en-US" sz="2800" smtClean="0">
              <a:solidFill>
                <a:schemeClr val="tx2"/>
              </a:solidFill>
            </a:endParaRPr>
          </a:p>
        </p:txBody>
      </p:sp>
      <p:sp>
        <p:nvSpPr>
          <p:cNvPr id="97284" name="Text Box 4"/>
          <p:cNvSpPr txBox="1">
            <a:spLocks noChangeArrowheads="1"/>
          </p:cNvSpPr>
          <p:nvPr/>
        </p:nvSpPr>
        <p:spPr bwMode="auto">
          <a:xfrm>
            <a:off x="1476375" y="4221163"/>
            <a:ext cx="7127875" cy="1382712"/>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17-40.</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א' ע"מ 69-75.</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10-21, 34-35.</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2000" fill="hold"/>
                                        <p:tgtEl>
                                          <p:spTgt spid="91139">
                                            <p:txEl>
                                              <p:pRg st="0" end="0"/>
                                            </p:txEl>
                                          </p:spTgt>
                                        </p:tgtEl>
                                        <p:attrNameLst>
                                          <p:attrName>style.color</p:attrName>
                                        </p:attrNameLst>
                                      </p:cBhvr>
                                      <p:by>
                                        <p:hsl h="7200000" s="0" l="0"/>
                                      </p:by>
                                    </p:animClr>
                                    <p:animClr clrSpc="hsl" dir="cw">
                                      <p:cBhvr>
                                        <p:cTn id="7" dur="2000" fill="hold"/>
                                        <p:tgtEl>
                                          <p:spTgt spid="91139">
                                            <p:txEl>
                                              <p:pRg st="0" end="0"/>
                                            </p:txEl>
                                          </p:spTgt>
                                        </p:tgtEl>
                                        <p:attrNameLst>
                                          <p:attrName>fillcolor</p:attrName>
                                        </p:attrNameLst>
                                      </p:cBhvr>
                                      <p:by>
                                        <p:hsl h="7200000" s="0" l="0"/>
                                      </p:by>
                                    </p:animClr>
                                    <p:animClr clrSpc="hsl" dir="cw">
                                      <p:cBhvr>
                                        <p:cTn id="8" dur="2000" fill="hold"/>
                                        <p:tgtEl>
                                          <p:spTgt spid="91139">
                                            <p:txEl>
                                              <p:pRg st="0" end="0"/>
                                            </p:txEl>
                                          </p:spTgt>
                                        </p:tgtEl>
                                        <p:attrNameLst>
                                          <p:attrName>stroke.color</p:attrName>
                                        </p:attrNameLst>
                                      </p:cBhvr>
                                      <p:by>
                                        <p:hsl h="7200000" s="0" l="0"/>
                                      </p:by>
                                    </p:animClr>
                                    <p:set>
                                      <p:cBhvr>
                                        <p:cTn id="9" dur="2000" fill="hold"/>
                                        <p:tgtEl>
                                          <p:spTgt spid="911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09625" y="609600"/>
            <a:ext cx="8334375" cy="1143000"/>
          </a:xfrm>
        </p:spPr>
        <p:txBody>
          <a:bodyPr/>
          <a:lstStyle/>
          <a:p>
            <a:pPr algn="r" eaLnBrk="1" hangingPunct="1"/>
            <a:r>
              <a:rPr lang="he-IL" sz="3600" smtClean="0"/>
              <a:t>לוחות סטטיסטיים: תיאור התפלגות המשתנה הנחקר</a:t>
            </a:r>
            <a:endParaRPr lang="en-US" sz="3600" smtClean="0"/>
          </a:p>
        </p:txBody>
      </p:sp>
      <p:sp>
        <p:nvSpPr>
          <p:cNvPr id="92163" name="Rectangle 3"/>
          <p:cNvSpPr>
            <a:spLocks noGrp="1" noChangeArrowheads="1"/>
          </p:cNvSpPr>
          <p:nvPr>
            <p:ph type="body" idx="1"/>
          </p:nvPr>
        </p:nvSpPr>
        <p:spPr>
          <a:xfrm>
            <a:off x="250825" y="1844675"/>
            <a:ext cx="8704263" cy="1916113"/>
          </a:xfrm>
        </p:spPr>
        <p:txBody>
          <a:bodyPr/>
          <a:lstStyle/>
          <a:p>
            <a:pPr eaLnBrk="1" hangingPunct="1">
              <a:lnSpc>
                <a:spcPct val="90000"/>
              </a:lnSpc>
            </a:pPr>
            <a:r>
              <a:rPr lang="he-IL" sz="2400" smtClean="0"/>
              <a:t>טור אחד לכל משתנה נחקר – אין חפיפה בין קטגוריות המשתנה.</a:t>
            </a:r>
          </a:p>
          <a:p>
            <a:pPr eaLnBrk="1" hangingPunct="1">
              <a:lnSpc>
                <a:spcPct val="90000"/>
              </a:lnSpc>
            </a:pPr>
            <a:r>
              <a:rPr lang="he-IL" sz="2400" smtClean="0"/>
              <a:t>טור אחד לשכיחויות של כל משתנה נחקר.</a:t>
            </a:r>
          </a:p>
          <a:p>
            <a:pPr eaLnBrk="1" hangingPunct="1">
              <a:lnSpc>
                <a:spcPct val="90000"/>
              </a:lnSpc>
            </a:pPr>
            <a:r>
              <a:rPr lang="he-IL" sz="2400" smtClean="0"/>
              <a:t>גבולות מדומים וגבולות אמיתיים.</a:t>
            </a:r>
          </a:p>
          <a:p>
            <a:pPr lvl="1" eaLnBrk="1" hangingPunct="1">
              <a:lnSpc>
                <a:spcPct val="90000"/>
              </a:lnSpc>
            </a:pPr>
            <a:r>
              <a:rPr lang="en-US" sz="2000" smtClean="0"/>
              <a:t>X</a:t>
            </a:r>
            <a:r>
              <a:rPr lang="he-IL" sz="2000" smtClean="0"/>
              <a:t> – קטגוריות (אופנויות) המשתנה הנחקר.</a:t>
            </a:r>
          </a:p>
          <a:p>
            <a:pPr lvl="1" eaLnBrk="1" hangingPunct="1">
              <a:lnSpc>
                <a:spcPct val="90000"/>
              </a:lnSpc>
            </a:pPr>
            <a:r>
              <a:rPr lang="en-US" sz="2000" smtClean="0"/>
              <a:t>F</a:t>
            </a:r>
            <a:r>
              <a:rPr lang="he-IL" sz="2000" smtClean="0"/>
              <a:t> – שכיחות המשתנה הנחקר. </a:t>
            </a:r>
            <a:endParaRPr lang="en-US" sz="2000" smtClean="0"/>
          </a:p>
        </p:txBody>
      </p:sp>
      <p:graphicFrame>
        <p:nvGraphicFramePr>
          <p:cNvPr id="92164" name="Group 4"/>
          <p:cNvGraphicFramePr>
            <a:graphicFrameLocks noGrp="1"/>
          </p:cNvGraphicFramePr>
          <p:nvPr/>
        </p:nvGraphicFramePr>
        <p:xfrm>
          <a:off x="2339975" y="3933825"/>
          <a:ext cx="6096000" cy="2706624"/>
        </p:xfrm>
        <a:graphic>
          <a:graphicData uri="http://schemas.openxmlformats.org/drawingml/2006/table">
            <a:tbl>
              <a:tblPr rtl="1"/>
              <a:tblGrid>
                <a:gridCol w="3048000"/>
                <a:gridCol w="3048000"/>
              </a:tblGrid>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9 - 0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15 – 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402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19 – 16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305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34 – 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602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39 – 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781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 ידוע</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1" i="1" u="none" strike="noStrike" cap="none" normalizeH="0" baseline="0" smtClean="0">
                          <a:ln>
                            <a:noFill/>
                          </a:ln>
                          <a:solidFill>
                            <a:schemeClr val="tx1"/>
                          </a:solidFill>
                          <a:effectLst/>
                          <a:latin typeface="Times New Roman" pitchFamily="18" charset="0"/>
                          <a:cs typeface="Times New Roman" pitchFamily="18" charset="0"/>
                        </a:rPr>
                        <a:t>2700</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N = </a:t>
                      </a:r>
                      <a:r>
                        <a:rPr kumimoji="0" lang="he-IL" sz="1800" b="1" i="1"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t>
                      </a: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Σ</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(f) = 2700]</a:t>
                      </a:r>
                      <a:endParaRPr kumimoji="0" lang="el-GR" sz="1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2193" name="AutoShape 3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1000" fill="hold"/>
                                        <p:tgtEl>
                                          <p:spTgt spid="921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6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p:cTn id="13" dur="1000" fill="hold"/>
                                        <p:tgtEl>
                                          <p:spTgt spid="9216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216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216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p:cTn id="19" dur="1000" fill="hold"/>
                                        <p:tgtEl>
                                          <p:spTgt spid="9216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9216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9216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2163">
                                            <p:txEl>
                                              <p:pRg st="3" end="3"/>
                                            </p:txEl>
                                          </p:spTgt>
                                        </p:tgtEl>
                                        <p:attrNameLst>
                                          <p:attrName>style.visibility</p:attrName>
                                        </p:attrNameLst>
                                      </p:cBhvr>
                                      <p:to>
                                        <p:strVal val="visible"/>
                                      </p:to>
                                    </p:set>
                                    <p:anim calcmode="lin" valueType="num">
                                      <p:cBhvr>
                                        <p:cTn id="24" dur="1000" fill="hold"/>
                                        <p:tgtEl>
                                          <p:spTgt spid="9216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9216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9216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92163">
                                            <p:txEl>
                                              <p:pRg st="4" end="4"/>
                                            </p:txEl>
                                          </p:spTgt>
                                        </p:tgtEl>
                                        <p:attrNameLst>
                                          <p:attrName>style.visibility</p:attrName>
                                        </p:attrNameLst>
                                      </p:cBhvr>
                                      <p:to>
                                        <p:strVal val="visible"/>
                                      </p:to>
                                    </p:set>
                                    <p:anim calcmode="lin" valueType="num">
                                      <p:cBhvr>
                                        <p:cTn id="29" dur="1000" fill="hold"/>
                                        <p:tgtEl>
                                          <p:spTgt spid="9216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9216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92163">
                                            <p:txEl>
                                              <p:pRg st="4" end="4"/>
                                            </p:txEl>
                                          </p:spTgt>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92164"/>
                                        </p:tgtEl>
                                        <p:attrNameLst>
                                          <p:attrName>style.visibility</p:attrName>
                                        </p:attrNameLst>
                                      </p:cBhvr>
                                      <p:to>
                                        <p:strVal val="visible"/>
                                      </p:to>
                                    </p:set>
                                    <p:anim calcmode="lin" valueType="num">
                                      <p:cBhvr>
                                        <p:cTn id="35" dur="500" fill="hold"/>
                                        <p:tgtEl>
                                          <p:spTgt spid="92164"/>
                                        </p:tgtEl>
                                        <p:attrNameLst>
                                          <p:attrName>ppt_w</p:attrName>
                                        </p:attrNameLst>
                                      </p:cBhvr>
                                      <p:tavLst>
                                        <p:tav tm="0">
                                          <p:val>
                                            <p:fltVal val="0"/>
                                          </p:val>
                                        </p:tav>
                                        <p:tav tm="100000">
                                          <p:val>
                                            <p:strVal val="#ppt_w"/>
                                          </p:val>
                                        </p:tav>
                                      </p:tavLst>
                                    </p:anim>
                                    <p:anim calcmode="lin" valueType="num">
                                      <p:cBhvr>
                                        <p:cTn id="36" dur="500" fill="hold"/>
                                        <p:tgtEl>
                                          <p:spTgt spid="92164"/>
                                        </p:tgtEl>
                                        <p:attrNameLst>
                                          <p:attrName>ppt_h</p:attrName>
                                        </p:attrNameLst>
                                      </p:cBhvr>
                                      <p:tavLst>
                                        <p:tav tm="0">
                                          <p:val>
                                            <p:fltVal val="0"/>
                                          </p:val>
                                        </p:tav>
                                        <p:tav tm="100000">
                                          <p:val>
                                            <p:strVal val="#ppt_h"/>
                                          </p:val>
                                        </p:tav>
                                      </p:tavLst>
                                    </p:anim>
                                    <p:animEffect transition="in" filter="fade">
                                      <p:cBhvr>
                                        <p:cTn id="3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r" eaLnBrk="1" hangingPunct="1"/>
            <a:r>
              <a:rPr lang="he-IL" smtClean="0"/>
              <a:t>לוחות סטטיסטיים (2)</a:t>
            </a:r>
            <a:endParaRPr lang="en-US" smtClean="0"/>
          </a:p>
        </p:txBody>
      </p:sp>
      <p:sp>
        <p:nvSpPr>
          <p:cNvPr id="93187" name="Rectangle 3"/>
          <p:cNvSpPr>
            <a:spLocks noGrp="1" noChangeArrowheads="1"/>
          </p:cNvSpPr>
          <p:nvPr>
            <p:ph type="body" idx="1"/>
          </p:nvPr>
        </p:nvSpPr>
        <p:spPr>
          <a:xfrm>
            <a:off x="1182688" y="2017713"/>
            <a:ext cx="7772400" cy="4002087"/>
          </a:xfrm>
        </p:spPr>
        <p:txBody>
          <a:bodyPr/>
          <a:lstStyle/>
          <a:p>
            <a:pPr eaLnBrk="1" hangingPunct="1">
              <a:lnSpc>
                <a:spcPct val="90000"/>
              </a:lnSpc>
            </a:pPr>
            <a:r>
              <a:rPr lang="he-IL" smtClean="0"/>
              <a:t>רוחב קבוצה (קטגוריה):</a:t>
            </a:r>
          </a:p>
          <a:p>
            <a:pPr lvl="1" eaLnBrk="1" hangingPunct="1">
              <a:lnSpc>
                <a:spcPct val="90000"/>
              </a:lnSpc>
            </a:pPr>
            <a:r>
              <a:rPr lang="he-IL" smtClean="0"/>
              <a:t>שיקולי המחקר / החוקר.</a:t>
            </a:r>
          </a:p>
          <a:p>
            <a:pPr lvl="2" eaLnBrk="1" hangingPunct="1">
              <a:lnSpc>
                <a:spcPct val="90000"/>
              </a:lnSpc>
            </a:pPr>
            <a:r>
              <a:rPr lang="he-IL" smtClean="0"/>
              <a:t>שכיחות בתוך כל קבוצה אחידה בקירוב.</a:t>
            </a:r>
          </a:p>
          <a:p>
            <a:pPr lvl="2" eaLnBrk="1" hangingPunct="1">
              <a:lnSpc>
                <a:spcPct val="90000"/>
              </a:lnSpc>
            </a:pPr>
            <a:r>
              <a:rPr lang="he-IL" smtClean="0"/>
              <a:t>קבוצות מענייניות.</a:t>
            </a:r>
          </a:p>
          <a:p>
            <a:pPr eaLnBrk="1" hangingPunct="1">
              <a:lnSpc>
                <a:spcPct val="90000"/>
              </a:lnSpc>
            </a:pPr>
            <a:r>
              <a:rPr lang="he-IL" smtClean="0"/>
              <a:t>נפלים (לא ידוע):</a:t>
            </a:r>
          </a:p>
          <a:p>
            <a:pPr lvl="1" eaLnBrk="1" hangingPunct="1">
              <a:lnSpc>
                <a:spcPct val="90000"/>
              </a:lnSpc>
            </a:pPr>
            <a:r>
              <a:rPr lang="he-IL" smtClean="0"/>
              <a:t>מיקרי – הנתונים חסרים כתוצאה מכשל טכני. </a:t>
            </a:r>
          </a:p>
          <a:p>
            <a:pPr lvl="1" eaLnBrk="1" hangingPunct="1">
              <a:lnSpc>
                <a:spcPct val="90000"/>
              </a:lnSpc>
            </a:pPr>
            <a:r>
              <a:rPr lang="he-IL" smtClean="0"/>
              <a:t>מכוון – הנתונים חסרים כתוצאה מסירוב של הנבדקים להשיב.</a:t>
            </a:r>
            <a:endParaRPr lang="en-US" smtClean="0"/>
          </a:p>
        </p:txBody>
      </p:sp>
      <p:sp>
        <p:nvSpPr>
          <p:cNvPr id="9318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318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p:cTn id="13" dur="1000" fill="hold"/>
                                        <p:tgtEl>
                                          <p:spTgt spid="9318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318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3187">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93187">
                                            <p:txEl>
                                              <p:pRg st="2" end="2"/>
                                            </p:txEl>
                                          </p:spTgt>
                                        </p:tgtEl>
                                        <p:attrNameLst>
                                          <p:attrName>style.visibility</p:attrName>
                                        </p:attrNameLst>
                                      </p:cBhvr>
                                      <p:to>
                                        <p:strVal val="visible"/>
                                      </p:to>
                                    </p:set>
                                    <p:anim calcmode="lin" valueType="num">
                                      <p:cBhvr>
                                        <p:cTn id="18" dur="1000" fill="hold"/>
                                        <p:tgtEl>
                                          <p:spTgt spid="93187">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93187">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93187">
                                            <p:txEl>
                                              <p:pRg st="2" end="2"/>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p:cTn id="23" dur="1000" fill="hold"/>
                                        <p:tgtEl>
                                          <p:spTgt spid="93187">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93187">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93187">
                                            <p:txEl>
                                              <p:pRg st="3" end="3"/>
                                            </p:txEl>
                                          </p:spTgt>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3187">
                                            <p:txEl>
                                              <p:pRg st="4" end="4"/>
                                            </p:txEl>
                                          </p:spTgt>
                                        </p:tgtEl>
                                        <p:attrNameLst>
                                          <p:attrName>style.visibility</p:attrName>
                                        </p:attrNameLst>
                                      </p:cBhvr>
                                      <p:to>
                                        <p:strVal val="visible"/>
                                      </p:to>
                                    </p:set>
                                    <p:anim calcmode="lin" valueType="num">
                                      <p:cBhvr>
                                        <p:cTn id="29" dur="1000" fill="hold"/>
                                        <p:tgtEl>
                                          <p:spTgt spid="93187">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93187">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93187">
                                            <p:txEl>
                                              <p:pRg st="4" end="4"/>
                                            </p:txEl>
                                          </p:spTgt>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p:cTn id="35" dur="1000" fill="hold"/>
                                        <p:tgtEl>
                                          <p:spTgt spid="9318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9318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93187">
                                            <p:txEl>
                                              <p:pRg st="5" end="5"/>
                                            </p:txEl>
                                          </p:spTgt>
                                        </p:tgtEl>
                                      </p:cBhvr>
                                    </p:animEffect>
                                  </p:childTnLst>
                                </p:cTn>
                              </p:par>
                            </p:childTnLst>
                          </p:cTn>
                        </p:par>
                        <p:par>
                          <p:cTn id="38" fill="hold">
                            <p:stCondLst>
                              <p:cond delay="4000"/>
                            </p:stCondLst>
                            <p:childTnLst>
                              <p:par>
                                <p:cTn id="39" presetID="55" presetClass="entr" presetSubtype="0" fill="hold" grpId="0" nodeType="afterEffect">
                                  <p:stCondLst>
                                    <p:cond delay="0"/>
                                  </p:stCondLst>
                                  <p:childTnLst>
                                    <p:set>
                                      <p:cBhvr>
                                        <p:cTn id="40" dur="1" fill="hold">
                                          <p:stCondLst>
                                            <p:cond delay="0"/>
                                          </p:stCondLst>
                                        </p:cTn>
                                        <p:tgtEl>
                                          <p:spTgt spid="93187">
                                            <p:txEl>
                                              <p:pRg st="6" end="6"/>
                                            </p:txEl>
                                          </p:spTgt>
                                        </p:tgtEl>
                                        <p:attrNameLst>
                                          <p:attrName>style.visibility</p:attrName>
                                        </p:attrNameLst>
                                      </p:cBhvr>
                                      <p:to>
                                        <p:strVal val="visible"/>
                                      </p:to>
                                    </p:set>
                                    <p:anim calcmode="lin" valueType="num">
                                      <p:cBhvr>
                                        <p:cTn id="41" dur="1000" fill="hold"/>
                                        <p:tgtEl>
                                          <p:spTgt spid="93187">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93187">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93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r" eaLnBrk="1" hangingPunct="1"/>
            <a:r>
              <a:rPr lang="he-IL" smtClean="0"/>
              <a:t>הצגה גראפית: דיאגראמת מעגל</a:t>
            </a:r>
            <a:endParaRPr lang="en-US" smtClean="0"/>
          </a:p>
        </p:txBody>
      </p:sp>
      <p:sp>
        <p:nvSpPr>
          <p:cNvPr id="94211" name="Rectangle 3"/>
          <p:cNvSpPr>
            <a:spLocks noGrp="1" noChangeArrowheads="1"/>
          </p:cNvSpPr>
          <p:nvPr>
            <p:ph type="body" idx="1"/>
          </p:nvPr>
        </p:nvSpPr>
        <p:spPr>
          <a:xfrm>
            <a:off x="1258888" y="2017713"/>
            <a:ext cx="7696200" cy="3859212"/>
          </a:xfrm>
        </p:spPr>
        <p:txBody>
          <a:bodyPr/>
          <a:lstStyle/>
          <a:p>
            <a:pPr eaLnBrk="1" hangingPunct="1"/>
            <a:r>
              <a:rPr lang="he-IL" smtClean="0"/>
              <a:t>נשתמש כאשר המשתנה הוא איכותי נומינלי (שמי).</a:t>
            </a:r>
          </a:p>
          <a:p>
            <a:pPr eaLnBrk="1" hangingPunct="1"/>
            <a:r>
              <a:rPr lang="he-IL" smtClean="0"/>
              <a:t>יש לחשב את הפרופורציות של השכיחויות באחוזים.</a:t>
            </a:r>
          </a:p>
          <a:p>
            <a:pPr eaLnBrk="1" hangingPunct="1"/>
            <a:r>
              <a:rPr lang="he-IL" smtClean="0"/>
              <a:t>יש לצייר מעגל כאשר החלוקה הפנימית היא בהתאם לפרופורציה של כל קבוצה ביחס לסה"כ.</a:t>
            </a:r>
          </a:p>
        </p:txBody>
      </p:sp>
      <p:sp>
        <p:nvSpPr>
          <p:cNvPr id="94212"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1000" fill="hold"/>
                                        <p:tgtEl>
                                          <p:spTgt spid="94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4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421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p:cTn id="13" dur="1000" fill="hold"/>
                                        <p:tgtEl>
                                          <p:spTgt spid="9421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421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421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p:cTn id="19" dur="1000" fill="hold"/>
                                        <p:tgtEl>
                                          <p:spTgt spid="9421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9421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r" eaLnBrk="1" hangingPunct="1"/>
            <a:r>
              <a:rPr lang="he-IL" smtClean="0"/>
              <a:t>הצגה גראפית: דיאגראמת מעגל דוגמא</a:t>
            </a:r>
            <a:endParaRPr lang="en-US" smtClean="0"/>
          </a:p>
        </p:txBody>
      </p:sp>
      <p:graphicFrame>
        <p:nvGraphicFramePr>
          <p:cNvPr id="95235" name="Group 3"/>
          <p:cNvGraphicFramePr>
            <a:graphicFrameLocks noGrp="1"/>
          </p:cNvGraphicFramePr>
          <p:nvPr/>
        </p:nvGraphicFramePr>
        <p:xfrm>
          <a:off x="5364163" y="2133600"/>
          <a:ext cx="3505200" cy="2735264"/>
        </p:xfrm>
        <a:graphic>
          <a:graphicData uri="http://schemas.openxmlformats.org/drawingml/2006/table">
            <a:tbl>
              <a:tblPr rtl="1"/>
              <a:tblGrid>
                <a:gridCol w="1066800"/>
                <a:gridCol w="1354138"/>
                <a:gridCol w="1084262"/>
              </a:tblGrid>
              <a:tr h="6064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צבע עיניים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שכיחות צבע עיניים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שכיחות באחוזים</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35401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ירוק</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01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חום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כחול</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401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שחור</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אפור</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1"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1" u="none" strike="noStrike" cap="none" normalizeH="0" baseline="0" smtClean="0">
                          <a:ln>
                            <a:noFill/>
                          </a:ln>
                          <a:solidFill>
                            <a:schemeClr val="tx1"/>
                          </a:solidFill>
                          <a:effectLst/>
                          <a:latin typeface="Times New Roman" pitchFamily="18" charset="0"/>
                          <a:cs typeface="Times New Roman" pitchFamily="18" charset="0"/>
                        </a:rPr>
                        <a:t>50</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N=</a:t>
                      </a: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1"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600" b="1" i="1"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r>
            </a:tbl>
          </a:graphicData>
        </a:graphic>
      </p:graphicFrame>
      <p:graphicFrame>
        <p:nvGraphicFramePr>
          <p:cNvPr id="95269" name="Object 37"/>
          <p:cNvGraphicFramePr>
            <a:graphicFrameLocks noChangeAspect="1"/>
          </p:cNvGraphicFramePr>
          <p:nvPr/>
        </p:nvGraphicFramePr>
        <p:xfrm>
          <a:off x="177800" y="2057400"/>
          <a:ext cx="5168900" cy="2870200"/>
        </p:xfrm>
        <a:graphic>
          <a:graphicData uri="http://schemas.openxmlformats.org/presentationml/2006/ole">
            <p:oleObj spid="_x0000_s3074" name="תרשים" r:id="rId3" imgW="4257751" imgH="2362200" progId="Excel.Chart.8">
              <p:embed/>
            </p:oleObj>
          </a:graphicData>
        </a:graphic>
      </p:graphicFrame>
      <p:grpSp>
        <p:nvGrpSpPr>
          <p:cNvPr id="2" name="Group 38"/>
          <p:cNvGrpSpPr>
            <a:grpSpLocks/>
          </p:cNvGrpSpPr>
          <p:nvPr/>
        </p:nvGrpSpPr>
        <p:grpSpPr bwMode="auto">
          <a:xfrm>
            <a:off x="250825" y="5084763"/>
            <a:ext cx="4968875" cy="1439862"/>
            <a:chOff x="204" y="2931"/>
            <a:chExt cx="2449" cy="1089"/>
          </a:xfrm>
        </p:grpSpPr>
        <p:sp>
          <p:nvSpPr>
            <p:cNvPr id="3113" name="Rectangle 39"/>
            <p:cNvSpPr>
              <a:spLocks noChangeArrowheads="1"/>
            </p:cNvSpPr>
            <p:nvPr/>
          </p:nvSpPr>
          <p:spPr bwMode="auto">
            <a:xfrm>
              <a:off x="204" y="2931"/>
              <a:ext cx="2449" cy="1089"/>
            </a:xfrm>
            <a:prstGeom prst="rect">
              <a:avLst/>
            </a:prstGeom>
            <a:noFill/>
            <a:ln w="9525">
              <a:solidFill>
                <a:schemeClr val="tx2"/>
              </a:solidFill>
              <a:miter lim="800000"/>
              <a:headEnd/>
              <a:tailEnd/>
            </a:ln>
          </p:spPr>
          <p:txBody>
            <a:bodyPr wrap="none" anchor="ctr"/>
            <a:lstStyle/>
            <a:p>
              <a:pPr algn="ctr"/>
              <a:r>
                <a:rPr lang="he-IL" sz="3200" b="1">
                  <a:solidFill>
                    <a:schemeClr val="tx2"/>
                  </a:solidFill>
                  <a:latin typeface="Times New Roman" pitchFamily="18" charset="0"/>
                </a:rPr>
                <a:t>100 * שכיחות</a:t>
              </a:r>
              <a:endParaRPr lang="he-IL" sz="1800" b="1">
                <a:solidFill>
                  <a:schemeClr val="tx2"/>
                </a:solidFill>
                <a:latin typeface="Times New Roman" pitchFamily="18" charset="0"/>
              </a:endParaRPr>
            </a:p>
            <a:p>
              <a:pPr algn="ctr"/>
              <a:r>
                <a:rPr lang="he-IL" sz="3200" b="1">
                  <a:solidFill>
                    <a:schemeClr val="tx2"/>
                  </a:solidFill>
                  <a:latin typeface="Times New Roman" pitchFamily="18" charset="0"/>
                </a:rPr>
                <a:t>סה"כ</a:t>
              </a:r>
              <a:endParaRPr lang="en-US" sz="3200" b="1">
                <a:solidFill>
                  <a:schemeClr val="tx2"/>
                </a:solidFill>
                <a:latin typeface="Times New Roman" pitchFamily="18" charset="0"/>
              </a:endParaRPr>
            </a:p>
          </p:txBody>
        </p:sp>
        <p:sp>
          <p:nvSpPr>
            <p:cNvPr id="3114" name="Line 40"/>
            <p:cNvSpPr>
              <a:spLocks noChangeShapeType="1"/>
            </p:cNvSpPr>
            <p:nvPr/>
          </p:nvSpPr>
          <p:spPr bwMode="auto">
            <a:xfrm>
              <a:off x="1111" y="3521"/>
              <a:ext cx="680" cy="0"/>
            </a:xfrm>
            <a:prstGeom prst="line">
              <a:avLst/>
            </a:prstGeom>
            <a:noFill/>
            <a:ln w="25400">
              <a:solidFill>
                <a:schemeClr val="tx2"/>
              </a:solidFill>
              <a:miter lim="800000"/>
              <a:headEnd/>
              <a:tailEnd/>
            </a:ln>
          </p:spPr>
          <p:txBody>
            <a:bodyPr wrap="none"/>
            <a:lstStyle/>
            <a:p>
              <a:endParaRPr lang="he-IL"/>
            </a:p>
          </p:txBody>
        </p:sp>
      </p:grpSp>
      <p:sp>
        <p:nvSpPr>
          <p:cNvPr id="95273" name="Rectangle 41"/>
          <p:cNvSpPr>
            <a:spLocks noChangeArrowheads="1"/>
          </p:cNvSpPr>
          <p:nvPr/>
        </p:nvSpPr>
        <p:spPr bwMode="auto">
          <a:xfrm>
            <a:off x="5508625" y="5084763"/>
            <a:ext cx="3384550" cy="14398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a:t>
            </a:r>
          </a:p>
          <a:p>
            <a:r>
              <a:rPr lang="he-IL" sz="1800">
                <a:latin typeface="Times New Roman" pitchFamily="18" charset="0"/>
              </a:rPr>
              <a:t>הוספה &gt; תרשים (עוגה / טבעת)</a:t>
            </a:r>
            <a:endParaRPr lang="en-US" sz="1800">
              <a:latin typeface="Times New Roman" pitchFamily="18" charset="0"/>
            </a:endParaRPr>
          </a:p>
          <a:p>
            <a:pPr rtl="0"/>
            <a:endParaRPr lang="en-US" sz="1800">
              <a:latin typeface="Times New Roman" pitchFamily="18" charset="0"/>
            </a:endParaRPr>
          </a:p>
        </p:txBody>
      </p:sp>
      <p:sp>
        <p:nvSpPr>
          <p:cNvPr id="95274" name="AutoShape 42">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52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526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95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5269" grpId="0"/>
      <p:bldP spid="9527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r" eaLnBrk="1" hangingPunct="1"/>
            <a:r>
              <a:rPr lang="he-IL" smtClean="0"/>
              <a:t>הצגה גראפית: דיאגראמת מקלות</a:t>
            </a:r>
            <a:endParaRPr lang="en-US" smtClean="0"/>
          </a:p>
        </p:txBody>
      </p:sp>
      <p:sp>
        <p:nvSpPr>
          <p:cNvPr id="96259" name="Rectangle 3"/>
          <p:cNvSpPr>
            <a:spLocks noGrp="1" noChangeArrowheads="1"/>
          </p:cNvSpPr>
          <p:nvPr>
            <p:ph type="body" idx="1"/>
          </p:nvPr>
        </p:nvSpPr>
        <p:spPr>
          <a:xfrm>
            <a:off x="1042988" y="2017713"/>
            <a:ext cx="7912100" cy="4114800"/>
          </a:xfrm>
        </p:spPr>
        <p:txBody>
          <a:bodyPr/>
          <a:lstStyle/>
          <a:p>
            <a:pPr algn="just" eaLnBrk="1" hangingPunct="1"/>
            <a:r>
              <a:rPr lang="he-IL" sz="2800" smtClean="0"/>
              <a:t>נשתמש כאשר המשתנה הוא בדיד ומסולם אורדינלי ומעלה. </a:t>
            </a:r>
          </a:p>
          <a:p>
            <a:pPr algn="just" eaLnBrk="1" hangingPunct="1"/>
            <a:r>
              <a:rPr lang="he-IL" sz="2800" smtClean="0"/>
              <a:t>יש לבנות מערכת צירים </a:t>
            </a:r>
            <a:r>
              <a:rPr lang="en-US" sz="2800" smtClean="0"/>
              <a:t>X</a:t>
            </a:r>
            <a:r>
              <a:rPr lang="he-IL" sz="2800" smtClean="0"/>
              <a:t>,</a:t>
            </a:r>
            <a:r>
              <a:rPr lang="en-US" sz="2800" smtClean="0"/>
              <a:t>Y</a:t>
            </a:r>
            <a:r>
              <a:rPr lang="he-IL" sz="2800" smtClean="0"/>
              <a:t>.</a:t>
            </a:r>
          </a:p>
          <a:p>
            <a:pPr algn="just" eaLnBrk="1" hangingPunct="1"/>
            <a:r>
              <a:rPr lang="he-IL" sz="2800" smtClean="0"/>
              <a:t>על ציר ה </a:t>
            </a:r>
            <a:r>
              <a:rPr lang="en-US" sz="2800" smtClean="0"/>
              <a:t>X</a:t>
            </a:r>
            <a:r>
              <a:rPr lang="he-IL" sz="2800" smtClean="0"/>
              <a:t> נציג את קטגוריות הערכים ועל ציר ה </a:t>
            </a:r>
            <a:r>
              <a:rPr lang="en-US" sz="2800" smtClean="0"/>
              <a:t>Y</a:t>
            </a:r>
            <a:r>
              <a:rPr lang="he-IL" sz="2800" smtClean="0"/>
              <a:t> את השכיחויות של כל קטגורית ערכים. </a:t>
            </a:r>
          </a:p>
          <a:p>
            <a:pPr lvl="1" algn="just" eaLnBrk="1" hangingPunct="1"/>
            <a:r>
              <a:rPr lang="he-IL" sz="2400" smtClean="0"/>
              <a:t>ניתן להוסיף קו המחבר את קצוות המקלות על מנת להתרשם מהמהלך הכללי של התופעה (אף שהמשתנה אינו רציף).</a:t>
            </a:r>
            <a:endParaRPr lang="en-US" sz="2400" smtClean="0"/>
          </a:p>
        </p:txBody>
      </p:sp>
      <p:sp>
        <p:nvSpPr>
          <p:cNvPr id="96260"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1000" fill="hold"/>
                                        <p:tgtEl>
                                          <p:spTgt spid="96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5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p:cTn id="13" dur="1000" fill="hold"/>
                                        <p:tgtEl>
                                          <p:spTgt spid="9625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625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6259">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p:cTn id="19" dur="1000" fill="hold"/>
                                        <p:tgtEl>
                                          <p:spTgt spid="9625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9625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96259">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6259">
                                            <p:txEl>
                                              <p:pRg st="3" end="3"/>
                                            </p:txEl>
                                          </p:spTgt>
                                        </p:tgtEl>
                                        <p:attrNameLst>
                                          <p:attrName>style.visibility</p:attrName>
                                        </p:attrNameLst>
                                      </p:cBhvr>
                                      <p:to>
                                        <p:strVal val="visible"/>
                                      </p:to>
                                    </p:set>
                                    <p:anim calcmode="lin" valueType="num">
                                      <p:cBhvr>
                                        <p:cTn id="24" dur="1000" fill="hold"/>
                                        <p:tgtEl>
                                          <p:spTgt spid="96259">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96259">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title"/>
          </p:nvPr>
        </p:nvSpPr>
        <p:spPr>
          <a:xfrm>
            <a:off x="1150938" y="990600"/>
            <a:ext cx="7688262" cy="769938"/>
          </a:xfrm>
        </p:spPr>
        <p:txBody>
          <a:bodyPr/>
          <a:lstStyle/>
          <a:p>
            <a:pPr algn="r" eaLnBrk="1" hangingPunct="1"/>
            <a:r>
              <a:rPr lang="he-IL" altLang="en-US" smtClean="0"/>
              <a:t>מטרת הסטטיסטיקה?</a:t>
            </a:r>
            <a:endParaRPr lang="en-US" smtClean="0"/>
          </a:p>
        </p:txBody>
      </p:sp>
      <p:sp>
        <p:nvSpPr>
          <p:cNvPr id="5127" name="Rectangle 7"/>
          <p:cNvSpPr>
            <a:spLocks noGrp="1" noChangeArrowheads="1"/>
          </p:cNvSpPr>
          <p:nvPr>
            <p:ph type="body" idx="1"/>
          </p:nvPr>
        </p:nvSpPr>
        <p:spPr/>
        <p:txBody>
          <a:bodyPr/>
          <a:lstStyle/>
          <a:p>
            <a:pPr marL="0" indent="0" algn="just" eaLnBrk="1" hangingPunct="1">
              <a:lnSpc>
                <a:spcPct val="120000"/>
              </a:lnSpc>
              <a:buFont typeface="Wingdings" pitchFamily="2" charset="2"/>
              <a:buNone/>
            </a:pPr>
            <a:r>
              <a:rPr lang="he-IL" altLang="en-US" smtClean="0"/>
              <a:t>הסטטיסטיקה משמשת </a:t>
            </a:r>
            <a:r>
              <a:rPr lang="he-IL" altLang="en-US" u="sng" smtClean="0"/>
              <a:t>לארגון תיאור ניתוח והסקת מסקנות</a:t>
            </a:r>
            <a:r>
              <a:rPr lang="he-IL" altLang="en-US" smtClean="0"/>
              <a:t> על בסיס נתונים אמפיריים. כל מחקר המבוסס על נתונים אמפיריים נידרש לסטטיסטיקה בכדי לארגן ולתאר את הנתונים, לנתח אותם ולהסיק מסקנות. </a:t>
            </a:r>
            <a:endParaRPr lang="en-US" altLang="en-US" smtClean="0"/>
          </a:p>
        </p:txBody>
      </p:sp>
      <p:pic>
        <p:nvPicPr>
          <p:cNvPr id="75780" name="Picture 8" descr="graph"/>
          <p:cNvPicPr>
            <a:picLocks noChangeAspect="1" noChangeArrowheads="1"/>
          </p:cNvPicPr>
          <p:nvPr/>
        </p:nvPicPr>
        <p:blipFill>
          <a:blip r:embed="rId3"/>
          <a:srcRect/>
          <a:stretch>
            <a:fillRect/>
          </a:stretch>
        </p:blipFill>
        <p:spPr bwMode="auto">
          <a:xfrm>
            <a:off x="228600" y="4343400"/>
            <a:ext cx="3108325" cy="2286000"/>
          </a:xfrm>
          <a:prstGeom prst="rect">
            <a:avLst/>
          </a:prstGeom>
          <a:noFill/>
          <a:ln w="9525">
            <a:noFill/>
            <a:miter lim="800000"/>
            <a:headEnd/>
            <a:tailEnd/>
          </a:ln>
        </p:spPr>
      </p:pic>
      <p:sp>
        <p:nvSpPr>
          <p:cNvPr id="5129" name="AutoShape 9">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7"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r" eaLnBrk="1" hangingPunct="1"/>
            <a:r>
              <a:rPr lang="he-IL" smtClean="0"/>
              <a:t>הצגה גראפית: דיאגראמת מקלות דוגמא</a:t>
            </a:r>
            <a:endParaRPr lang="en-US" smtClean="0"/>
          </a:p>
        </p:txBody>
      </p:sp>
      <p:graphicFrame>
        <p:nvGraphicFramePr>
          <p:cNvPr id="97330" name="Group 50"/>
          <p:cNvGraphicFramePr>
            <a:graphicFrameLocks noGrp="1"/>
          </p:cNvGraphicFramePr>
          <p:nvPr/>
        </p:nvGraphicFramePr>
        <p:xfrm>
          <a:off x="6227763" y="2205038"/>
          <a:ext cx="2420937" cy="4392617"/>
        </p:xfrm>
        <a:graphic>
          <a:graphicData uri="http://schemas.openxmlformats.org/drawingml/2006/table">
            <a:tbl>
              <a:tblPr rtl="1"/>
              <a:tblGrid>
                <a:gridCol w="1339850"/>
                <a:gridCol w="1081087"/>
              </a:tblGrid>
              <a:tr h="692150">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מספר נפשות במשק בית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458</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384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8 +</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251</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1163">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1" i="1" u="none" strike="noStrike" cap="none" normalizeH="0" baseline="0" smtClean="0">
                          <a:ln>
                            <a:noFill/>
                          </a:ln>
                          <a:solidFill>
                            <a:schemeClr val="tx1"/>
                          </a:solidFill>
                          <a:effectLst/>
                          <a:latin typeface="Times New Roman" pitchFamily="18" charset="0"/>
                          <a:cs typeface="Times New Roman" pitchFamily="18" charset="0"/>
                        </a:rPr>
                        <a:t>2898</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r>
            </a:tbl>
          </a:graphicData>
        </a:graphic>
      </p:graphicFrame>
      <p:grpSp>
        <p:nvGrpSpPr>
          <p:cNvPr id="2" name="Group 38"/>
          <p:cNvGrpSpPr>
            <a:grpSpLocks/>
          </p:cNvGrpSpPr>
          <p:nvPr/>
        </p:nvGrpSpPr>
        <p:grpSpPr bwMode="auto">
          <a:xfrm>
            <a:off x="250825" y="2133600"/>
            <a:ext cx="5811838" cy="3117850"/>
            <a:chOff x="144" y="1536"/>
            <a:chExt cx="3661" cy="1964"/>
          </a:xfrm>
        </p:grpSpPr>
        <p:graphicFrame>
          <p:nvGraphicFramePr>
            <p:cNvPr id="4098" name="Object 39"/>
            <p:cNvGraphicFramePr>
              <a:graphicFrameLocks noChangeAspect="1"/>
            </p:cNvGraphicFramePr>
            <p:nvPr/>
          </p:nvGraphicFramePr>
          <p:xfrm>
            <a:off x="144" y="1536"/>
            <a:ext cx="3661" cy="1964"/>
          </p:xfrm>
          <a:graphic>
            <a:graphicData uri="http://schemas.openxmlformats.org/presentationml/2006/ole">
              <p:oleObj spid="_x0000_s4098" name="תרשים" r:id="rId4" imgW="4695749" imgH="2467051" progId="Excel.Chart.8">
                <p:embed/>
              </p:oleObj>
            </a:graphicData>
          </a:graphic>
        </p:graphicFrame>
        <p:sp>
          <p:nvSpPr>
            <p:cNvPr id="4138" name="Line 40"/>
            <p:cNvSpPr>
              <a:spLocks noChangeShapeType="1"/>
            </p:cNvSpPr>
            <p:nvPr/>
          </p:nvSpPr>
          <p:spPr bwMode="auto">
            <a:xfrm>
              <a:off x="1008" y="2688"/>
              <a:ext cx="0" cy="288"/>
            </a:xfrm>
            <a:prstGeom prst="line">
              <a:avLst/>
            </a:prstGeom>
            <a:noFill/>
            <a:ln w="9525">
              <a:solidFill>
                <a:schemeClr val="tx2"/>
              </a:solidFill>
              <a:miter lim="800000"/>
              <a:headEnd/>
              <a:tailEnd/>
            </a:ln>
          </p:spPr>
          <p:txBody>
            <a:bodyPr wrap="none"/>
            <a:lstStyle/>
            <a:p>
              <a:endParaRPr lang="he-IL"/>
            </a:p>
          </p:txBody>
        </p:sp>
        <p:sp>
          <p:nvSpPr>
            <p:cNvPr id="4139" name="Line 41"/>
            <p:cNvSpPr>
              <a:spLocks noChangeShapeType="1"/>
            </p:cNvSpPr>
            <p:nvPr/>
          </p:nvSpPr>
          <p:spPr bwMode="auto">
            <a:xfrm>
              <a:off x="1344" y="2352"/>
              <a:ext cx="0" cy="624"/>
            </a:xfrm>
            <a:prstGeom prst="line">
              <a:avLst/>
            </a:prstGeom>
            <a:noFill/>
            <a:ln w="9525">
              <a:solidFill>
                <a:schemeClr val="tx2"/>
              </a:solidFill>
              <a:miter lim="800000"/>
              <a:headEnd/>
              <a:tailEnd/>
            </a:ln>
          </p:spPr>
          <p:txBody>
            <a:bodyPr wrap="none"/>
            <a:lstStyle/>
            <a:p>
              <a:endParaRPr lang="he-IL"/>
            </a:p>
          </p:txBody>
        </p:sp>
        <p:sp>
          <p:nvSpPr>
            <p:cNvPr id="4140" name="Line 42"/>
            <p:cNvSpPr>
              <a:spLocks noChangeShapeType="1"/>
            </p:cNvSpPr>
            <p:nvPr/>
          </p:nvSpPr>
          <p:spPr bwMode="auto">
            <a:xfrm>
              <a:off x="1680" y="2112"/>
              <a:ext cx="0" cy="864"/>
            </a:xfrm>
            <a:prstGeom prst="line">
              <a:avLst/>
            </a:prstGeom>
            <a:noFill/>
            <a:ln w="9525">
              <a:solidFill>
                <a:schemeClr val="tx2"/>
              </a:solidFill>
              <a:miter lim="800000"/>
              <a:headEnd/>
              <a:tailEnd/>
            </a:ln>
          </p:spPr>
          <p:txBody>
            <a:bodyPr wrap="none"/>
            <a:lstStyle/>
            <a:p>
              <a:endParaRPr lang="he-IL"/>
            </a:p>
          </p:txBody>
        </p:sp>
        <p:sp>
          <p:nvSpPr>
            <p:cNvPr id="4141" name="Line 43"/>
            <p:cNvSpPr>
              <a:spLocks noChangeShapeType="1"/>
            </p:cNvSpPr>
            <p:nvPr/>
          </p:nvSpPr>
          <p:spPr bwMode="auto">
            <a:xfrm>
              <a:off x="2016" y="2112"/>
              <a:ext cx="0" cy="864"/>
            </a:xfrm>
            <a:prstGeom prst="line">
              <a:avLst/>
            </a:prstGeom>
            <a:noFill/>
            <a:ln w="9525">
              <a:solidFill>
                <a:schemeClr val="tx2"/>
              </a:solidFill>
              <a:miter lim="800000"/>
              <a:headEnd/>
              <a:tailEnd/>
            </a:ln>
          </p:spPr>
          <p:txBody>
            <a:bodyPr wrap="none"/>
            <a:lstStyle/>
            <a:p>
              <a:endParaRPr lang="he-IL"/>
            </a:p>
          </p:txBody>
        </p:sp>
        <p:sp>
          <p:nvSpPr>
            <p:cNvPr id="4142" name="Line 44"/>
            <p:cNvSpPr>
              <a:spLocks noChangeShapeType="1"/>
            </p:cNvSpPr>
            <p:nvPr/>
          </p:nvSpPr>
          <p:spPr bwMode="auto">
            <a:xfrm>
              <a:off x="2352" y="2112"/>
              <a:ext cx="0" cy="864"/>
            </a:xfrm>
            <a:prstGeom prst="line">
              <a:avLst/>
            </a:prstGeom>
            <a:noFill/>
            <a:ln w="9525">
              <a:solidFill>
                <a:schemeClr val="tx2"/>
              </a:solidFill>
              <a:miter lim="800000"/>
              <a:headEnd/>
              <a:tailEnd/>
            </a:ln>
          </p:spPr>
          <p:txBody>
            <a:bodyPr wrap="none"/>
            <a:lstStyle/>
            <a:p>
              <a:endParaRPr lang="he-IL"/>
            </a:p>
          </p:txBody>
        </p:sp>
        <p:sp>
          <p:nvSpPr>
            <p:cNvPr id="4143" name="Line 45"/>
            <p:cNvSpPr>
              <a:spLocks noChangeShapeType="1"/>
            </p:cNvSpPr>
            <p:nvPr/>
          </p:nvSpPr>
          <p:spPr bwMode="auto">
            <a:xfrm>
              <a:off x="2688" y="2160"/>
              <a:ext cx="0" cy="816"/>
            </a:xfrm>
            <a:prstGeom prst="line">
              <a:avLst/>
            </a:prstGeom>
            <a:noFill/>
            <a:ln w="9525">
              <a:solidFill>
                <a:schemeClr val="tx2"/>
              </a:solidFill>
              <a:miter lim="800000"/>
              <a:headEnd/>
              <a:tailEnd/>
            </a:ln>
          </p:spPr>
          <p:txBody>
            <a:bodyPr wrap="none"/>
            <a:lstStyle/>
            <a:p>
              <a:endParaRPr lang="he-IL"/>
            </a:p>
          </p:txBody>
        </p:sp>
        <p:sp>
          <p:nvSpPr>
            <p:cNvPr id="4144" name="Line 46"/>
            <p:cNvSpPr>
              <a:spLocks noChangeShapeType="1"/>
            </p:cNvSpPr>
            <p:nvPr/>
          </p:nvSpPr>
          <p:spPr bwMode="auto">
            <a:xfrm>
              <a:off x="2976" y="2256"/>
              <a:ext cx="0" cy="720"/>
            </a:xfrm>
            <a:prstGeom prst="line">
              <a:avLst/>
            </a:prstGeom>
            <a:noFill/>
            <a:ln w="9525">
              <a:solidFill>
                <a:schemeClr val="tx2"/>
              </a:solidFill>
              <a:miter lim="800000"/>
              <a:headEnd/>
              <a:tailEnd/>
            </a:ln>
          </p:spPr>
          <p:txBody>
            <a:bodyPr wrap="none"/>
            <a:lstStyle/>
            <a:p>
              <a:endParaRPr lang="he-IL"/>
            </a:p>
          </p:txBody>
        </p:sp>
        <p:sp>
          <p:nvSpPr>
            <p:cNvPr id="4145" name="Line 47"/>
            <p:cNvSpPr>
              <a:spLocks noChangeShapeType="1"/>
            </p:cNvSpPr>
            <p:nvPr/>
          </p:nvSpPr>
          <p:spPr bwMode="auto">
            <a:xfrm>
              <a:off x="3312" y="2496"/>
              <a:ext cx="0" cy="480"/>
            </a:xfrm>
            <a:prstGeom prst="line">
              <a:avLst/>
            </a:prstGeom>
            <a:noFill/>
            <a:ln w="9525">
              <a:solidFill>
                <a:schemeClr val="tx2"/>
              </a:solidFill>
              <a:miter lim="800000"/>
              <a:headEnd/>
              <a:tailEnd/>
            </a:ln>
          </p:spPr>
          <p:txBody>
            <a:bodyPr wrap="none"/>
            <a:lstStyle/>
            <a:p>
              <a:endParaRPr lang="he-IL"/>
            </a:p>
          </p:txBody>
        </p:sp>
      </p:grpSp>
      <p:sp>
        <p:nvSpPr>
          <p:cNvPr id="97328" name="Rectangle 48"/>
          <p:cNvSpPr>
            <a:spLocks noChangeArrowheads="1"/>
          </p:cNvSpPr>
          <p:nvPr/>
        </p:nvSpPr>
        <p:spPr bwMode="auto">
          <a:xfrm>
            <a:off x="2627313" y="5418138"/>
            <a:ext cx="3384550" cy="117951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a:t>
            </a:r>
          </a:p>
          <a:p>
            <a:r>
              <a:rPr lang="he-IL" sz="1800">
                <a:latin typeface="Times New Roman" pitchFamily="18" charset="0"/>
              </a:rPr>
              <a:t>הוספה &gt; תרשים (עמודות / טורים) [רוחב עמודה מינימאלי].</a:t>
            </a:r>
            <a:endParaRPr lang="en-US" sz="1800">
              <a:latin typeface="Times New Roman" pitchFamily="18" charset="0"/>
            </a:endParaRPr>
          </a:p>
          <a:p>
            <a:pPr rtl="0"/>
            <a:endParaRPr lang="en-US" sz="1800">
              <a:latin typeface="Times New Roman" pitchFamily="18" charset="0"/>
            </a:endParaRPr>
          </a:p>
        </p:txBody>
      </p:sp>
      <p:sp>
        <p:nvSpPr>
          <p:cNvPr id="97331" name="AutoShape 51">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73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7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r" eaLnBrk="1" hangingPunct="1"/>
            <a:r>
              <a:rPr lang="he-IL" smtClean="0"/>
              <a:t>הצגה גראפית: עמודות</a:t>
            </a:r>
            <a:endParaRPr lang="en-US" smtClean="0"/>
          </a:p>
        </p:txBody>
      </p:sp>
      <p:sp>
        <p:nvSpPr>
          <p:cNvPr id="98307" name="Rectangle 3"/>
          <p:cNvSpPr>
            <a:spLocks noGrp="1" noChangeArrowheads="1"/>
          </p:cNvSpPr>
          <p:nvPr>
            <p:ph type="body" idx="1"/>
          </p:nvPr>
        </p:nvSpPr>
        <p:spPr/>
        <p:txBody>
          <a:bodyPr/>
          <a:lstStyle/>
          <a:p>
            <a:pPr algn="just" eaLnBrk="1" hangingPunct="1"/>
            <a:r>
              <a:rPr lang="he-IL" sz="2800" smtClean="0"/>
              <a:t>נשתמש כאשר המשתנה הוא מסולם אינטרוולי ומעלה ומשתנה רציף.</a:t>
            </a:r>
          </a:p>
          <a:p>
            <a:pPr algn="just" eaLnBrk="1" hangingPunct="1"/>
            <a:r>
              <a:rPr lang="he-IL" sz="2800" smtClean="0"/>
              <a:t>יש לבנות מערכת צירים </a:t>
            </a:r>
            <a:r>
              <a:rPr lang="en-US" sz="2800" smtClean="0"/>
              <a:t>X</a:t>
            </a:r>
            <a:r>
              <a:rPr lang="he-IL" sz="2800" smtClean="0"/>
              <a:t>,</a:t>
            </a:r>
            <a:r>
              <a:rPr lang="en-US" sz="2800" smtClean="0"/>
              <a:t>Y</a:t>
            </a:r>
            <a:r>
              <a:rPr lang="he-IL" sz="2800" smtClean="0"/>
              <a:t>.</a:t>
            </a:r>
          </a:p>
          <a:p>
            <a:pPr algn="just" eaLnBrk="1" hangingPunct="1"/>
            <a:r>
              <a:rPr lang="he-IL" sz="2800" smtClean="0"/>
              <a:t>על ציר ה </a:t>
            </a:r>
            <a:r>
              <a:rPr lang="en-US" sz="2800" smtClean="0"/>
              <a:t>X</a:t>
            </a:r>
            <a:r>
              <a:rPr lang="he-IL" sz="2800" smtClean="0"/>
              <a:t> נציג את קטגוריות הערכים ועל ציר ה </a:t>
            </a:r>
            <a:r>
              <a:rPr lang="en-US" sz="2800" smtClean="0"/>
              <a:t>Y</a:t>
            </a:r>
            <a:r>
              <a:rPr lang="he-IL" sz="2800" smtClean="0"/>
              <a:t> את השכיחויות של כל קטגורית ערכים. </a:t>
            </a:r>
          </a:p>
          <a:p>
            <a:pPr lvl="1" algn="just" eaLnBrk="1" hangingPunct="1"/>
            <a:r>
              <a:rPr lang="he-IL" sz="2400" smtClean="0"/>
              <a:t>פוליגון (מצולע שכיחויות) – כאשר מדובר במשתנה רציף מותר לחבר את נקודות האמצע של ראשי המלבנים. הפוליגון מתאר לנו את המהלך הכללי של ההתפלגות.</a:t>
            </a:r>
          </a:p>
        </p:txBody>
      </p:sp>
      <p:sp>
        <p:nvSpPr>
          <p:cNvPr id="9830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p:cTn id="13" dur="1000" fill="hold"/>
                                        <p:tgtEl>
                                          <p:spTgt spid="9830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830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830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p:cTn id="19" dur="1000" fill="hold"/>
                                        <p:tgtEl>
                                          <p:spTgt spid="9830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9830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98307">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p:cTn id="25" dur="1000" fill="hold"/>
                                        <p:tgtEl>
                                          <p:spTgt spid="9830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9830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r" eaLnBrk="1" hangingPunct="1"/>
            <a:r>
              <a:rPr lang="he-IL" smtClean="0"/>
              <a:t>הצגה גראפית: עמודות דוגמא</a:t>
            </a:r>
            <a:endParaRPr lang="en-US" smtClean="0"/>
          </a:p>
        </p:txBody>
      </p:sp>
      <p:graphicFrame>
        <p:nvGraphicFramePr>
          <p:cNvPr id="99331" name="Group 3"/>
          <p:cNvGraphicFramePr>
            <a:graphicFrameLocks noGrp="1"/>
          </p:cNvGraphicFramePr>
          <p:nvPr/>
        </p:nvGraphicFramePr>
        <p:xfrm>
          <a:off x="6248400" y="2514600"/>
          <a:ext cx="2420938" cy="3279648"/>
        </p:xfrm>
        <a:graphic>
          <a:graphicData uri="http://schemas.openxmlformats.org/drawingml/2006/table">
            <a:tbl>
              <a:tblPr rtl="1"/>
              <a:tblGrid>
                <a:gridCol w="1219200"/>
                <a:gridCol w="1201738"/>
              </a:tblGrid>
              <a:tr h="249238">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גבהים בגיל 6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60 ומטה</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65 - 61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70 - 66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75 - 71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80 - 76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85 - 81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90 - 86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91 ומעלה</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ct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1" u="none" strike="noStrike" cap="none" normalizeH="0" baseline="0" smtClean="0">
                          <a:ln>
                            <a:noFill/>
                          </a:ln>
                          <a:solidFill>
                            <a:schemeClr val="tx1"/>
                          </a:solidFill>
                          <a:effectLst/>
                          <a:latin typeface="Times New Roman" pitchFamily="18" charset="0"/>
                          <a:cs typeface="Times New Roman" pitchFamily="18" charset="0"/>
                        </a:rPr>
                        <a:t>66</a:t>
                      </a:r>
                      <a:endParaRPr kumimoji="0" lang="en-US" sz="16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r>
            </a:tbl>
          </a:graphicData>
        </a:graphic>
      </p:graphicFrame>
      <p:graphicFrame>
        <p:nvGraphicFramePr>
          <p:cNvPr id="99366" name="Object 38"/>
          <p:cNvGraphicFramePr>
            <a:graphicFrameLocks noChangeAspect="1"/>
          </p:cNvGraphicFramePr>
          <p:nvPr>
            <p:ph idx="1"/>
          </p:nvPr>
        </p:nvGraphicFramePr>
        <p:xfrm>
          <a:off x="179388" y="2492375"/>
          <a:ext cx="5865812" cy="2894013"/>
        </p:xfrm>
        <a:graphic>
          <a:graphicData uri="http://schemas.openxmlformats.org/presentationml/2006/ole">
            <p:oleObj spid="_x0000_s5122" name="תרשים" r:id="rId4" imgW="4886249" imgH="2409749" progId="Excel.Chart.8">
              <p:embed/>
            </p:oleObj>
          </a:graphicData>
        </a:graphic>
      </p:graphicFrame>
      <p:grpSp>
        <p:nvGrpSpPr>
          <p:cNvPr id="2" name="Group 52"/>
          <p:cNvGrpSpPr>
            <a:grpSpLocks/>
          </p:cNvGrpSpPr>
          <p:nvPr/>
        </p:nvGrpSpPr>
        <p:grpSpPr bwMode="auto">
          <a:xfrm>
            <a:off x="1258888" y="3573463"/>
            <a:ext cx="4321175" cy="863600"/>
            <a:chOff x="793" y="2251"/>
            <a:chExt cx="2722" cy="544"/>
          </a:xfrm>
        </p:grpSpPr>
        <p:sp>
          <p:nvSpPr>
            <p:cNvPr id="5161" name="Line 45"/>
            <p:cNvSpPr>
              <a:spLocks noChangeShapeType="1"/>
            </p:cNvSpPr>
            <p:nvPr/>
          </p:nvSpPr>
          <p:spPr bwMode="auto">
            <a:xfrm flipV="1">
              <a:off x="793" y="2568"/>
              <a:ext cx="363" cy="136"/>
            </a:xfrm>
            <a:prstGeom prst="line">
              <a:avLst/>
            </a:prstGeom>
            <a:noFill/>
            <a:ln w="19050">
              <a:solidFill>
                <a:schemeClr val="folHlink"/>
              </a:solidFill>
              <a:prstDash val="dash"/>
              <a:miter lim="800000"/>
              <a:headEnd/>
              <a:tailEnd/>
            </a:ln>
          </p:spPr>
          <p:txBody>
            <a:bodyPr wrap="none"/>
            <a:lstStyle/>
            <a:p>
              <a:endParaRPr lang="he-IL"/>
            </a:p>
          </p:txBody>
        </p:sp>
        <p:sp>
          <p:nvSpPr>
            <p:cNvPr id="5162" name="Line 46"/>
            <p:cNvSpPr>
              <a:spLocks noChangeShapeType="1"/>
            </p:cNvSpPr>
            <p:nvPr/>
          </p:nvSpPr>
          <p:spPr bwMode="auto">
            <a:xfrm flipV="1">
              <a:off x="1156" y="2387"/>
              <a:ext cx="409" cy="181"/>
            </a:xfrm>
            <a:prstGeom prst="line">
              <a:avLst/>
            </a:prstGeom>
            <a:noFill/>
            <a:ln w="19050">
              <a:solidFill>
                <a:schemeClr val="folHlink"/>
              </a:solidFill>
              <a:prstDash val="dash"/>
              <a:miter lim="800000"/>
              <a:headEnd/>
              <a:tailEnd/>
            </a:ln>
          </p:spPr>
          <p:txBody>
            <a:bodyPr wrap="none"/>
            <a:lstStyle/>
            <a:p>
              <a:endParaRPr lang="he-IL"/>
            </a:p>
          </p:txBody>
        </p:sp>
        <p:sp>
          <p:nvSpPr>
            <p:cNvPr id="5163" name="Line 47"/>
            <p:cNvSpPr>
              <a:spLocks noChangeShapeType="1"/>
            </p:cNvSpPr>
            <p:nvPr/>
          </p:nvSpPr>
          <p:spPr bwMode="auto">
            <a:xfrm flipV="1">
              <a:off x="1565" y="2251"/>
              <a:ext cx="408" cy="136"/>
            </a:xfrm>
            <a:prstGeom prst="line">
              <a:avLst/>
            </a:prstGeom>
            <a:noFill/>
            <a:ln w="19050">
              <a:solidFill>
                <a:schemeClr val="folHlink"/>
              </a:solidFill>
              <a:prstDash val="dash"/>
              <a:miter lim="800000"/>
              <a:headEnd/>
              <a:tailEnd/>
            </a:ln>
          </p:spPr>
          <p:txBody>
            <a:bodyPr wrap="none"/>
            <a:lstStyle/>
            <a:p>
              <a:endParaRPr lang="he-IL"/>
            </a:p>
          </p:txBody>
        </p:sp>
        <p:sp>
          <p:nvSpPr>
            <p:cNvPr id="5164" name="Line 48"/>
            <p:cNvSpPr>
              <a:spLocks noChangeShapeType="1"/>
            </p:cNvSpPr>
            <p:nvPr/>
          </p:nvSpPr>
          <p:spPr bwMode="auto">
            <a:xfrm>
              <a:off x="1973" y="2251"/>
              <a:ext cx="363" cy="181"/>
            </a:xfrm>
            <a:prstGeom prst="line">
              <a:avLst/>
            </a:prstGeom>
            <a:noFill/>
            <a:ln w="19050">
              <a:solidFill>
                <a:schemeClr val="folHlink"/>
              </a:solidFill>
              <a:prstDash val="dash"/>
              <a:miter lim="800000"/>
              <a:headEnd/>
              <a:tailEnd/>
            </a:ln>
          </p:spPr>
          <p:txBody>
            <a:bodyPr wrap="none"/>
            <a:lstStyle/>
            <a:p>
              <a:endParaRPr lang="he-IL"/>
            </a:p>
          </p:txBody>
        </p:sp>
        <p:sp>
          <p:nvSpPr>
            <p:cNvPr id="5165" name="Line 49"/>
            <p:cNvSpPr>
              <a:spLocks noChangeShapeType="1"/>
            </p:cNvSpPr>
            <p:nvPr/>
          </p:nvSpPr>
          <p:spPr bwMode="auto">
            <a:xfrm>
              <a:off x="2336" y="2432"/>
              <a:ext cx="363" cy="136"/>
            </a:xfrm>
            <a:prstGeom prst="line">
              <a:avLst/>
            </a:prstGeom>
            <a:noFill/>
            <a:ln w="19050">
              <a:solidFill>
                <a:schemeClr val="folHlink"/>
              </a:solidFill>
              <a:prstDash val="dash"/>
              <a:miter lim="800000"/>
              <a:headEnd/>
              <a:tailEnd/>
            </a:ln>
          </p:spPr>
          <p:txBody>
            <a:bodyPr wrap="none"/>
            <a:lstStyle/>
            <a:p>
              <a:endParaRPr lang="he-IL"/>
            </a:p>
          </p:txBody>
        </p:sp>
        <p:sp>
          <p:nvSpPr>
            <p:cNvPr id="5166" name="Line 50"/>
            <p:cNvSpPr>
              <a:spLocks noChangeShapeType="1"/>
            </p:cNvSpPr>
            <p:nvPr/>
          </p:nvSpPr>
          <p:spPr bwMode="auto">
            <a:xfrm>
              <a:off x="2699" y="2568"/>
              <a:ext cx="408" cy="91"/>
            </a:xfrm>
            <a:prstGeom prst="line">
              <a:avLst/>
            </a:prstGeom>
            <a:noFill/>
            <a:ln w="19050">
              <a:solidFill>
                <a:schemeClr val="folHlink"/>
              </a:solidFill>
              <a:prstDash val="dash"/>
              <a:miter lim="800000"/>
              <a:headEnd/>
              <a:tailEnd/>
            </a:ln>
          </p:spPr>
          <p:txBody>
            <a:bodyPr wrap="none"/>
            <a:lstStyle/>
            <a:p>
              <a:endParaRPr lang="he-IL"/>
            </a:p>
          </p:txBody>
        </p:sp>
        <p:sp>
          <p:nvSpPr>
            <p:cNvPr id="5167" name="Line 51"/>
            <p:cNvSpPr>
              <a:spLocks noChangeShapeType="1"/>
            </p:cNvSpPr>
            <p:nvPr/>
          </p:nvSpPr>
          <p:spPr bwMode="auto">
            <a:xfrm>
              <a:off x="3107" y="2659"/>
              <a:ext cx="408" cy="136"/>
            </a:xfrm>
            <a:prstGeom prst="line">
              <a:avLst/>
            </a:prstGeom>
            <a:noFill/>
            <a:ln w="19050">
              <a:solidFill>
                <a:schemeClr val="folHlink"/>
              </a:solidFill>
              <a:prstDash val="dash"/>
              <a:miter lim="800000"/>
              <a:headEnd/>
              <a:tailEnd/>
            </a:ln>
          </p:spPr>
          <p:txBody>
            <a:bodyPr wrap="none"/>
            <a:lstStyle/>
            <a:p>
              <a:endParaRPr lang="he-IL"/>
            </a:p>
          </p:txBody>
        </p:sp>
      </p:grpSp>
      <p:sp>
        <p:nvSpPr>
          <p:cNvPr id="99381" name="AutoShape 53">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9331"/>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99366"/>
                                        </p:tgtEl>
                                        <p:attrNameLst>
                                          <p:attrName>style.visibility</p:attrName>
                                        </p:attrNameLst>
                                      </p:cBhvr>
                                      <p:to>
                                        <p:strVal val="visible"/>
                                      </p:to>
                                    </p:set>
                                    <p:animEffect transition="in" filter="fade">
                                      <p:cBhvr>
                                        <p:cTn id="10" dur="2000"/>
                                        <p:tgtEl>
                                          <p:spTgt spid="99366"/>
                                        </p:tgtEl>
                                      </p:cBhvr>
                                    </p:animEffect>
                                  </p:childTnLst>
                                </p:cTn>
                              </p:par>
                            </p:childTnLst>
                          </p:cTn>
                        </p:par>
                        <p:par>
                          <p:cTn id="11" fill="hold">
                            <p:stCondLst>
                              <p:cond delay="2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36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r" eaLnBrk="1" hangingPunct="1"/>
            <a:r>
              <a:rPr lang="he-IL" smtClean="0"/>
              <a:t>הצגה גראפית: היסטוגרמה</a:t>
            </a:r>
            <a:endParaRPr lang="en-US" smtClean="0"/>
          </a:p>
        </p:txBody>
      </p:sp>
      <p:sp>
        <p:nvSpPr>
          <p:cNvPr id="100355" name="Rectangle 3"/>
          <p:cNvSpPr>
            <a:spLocks noGrp="1" noChangeArrowheads="1"/>
          </p:cNvSpPr>
          <p:nvPr>
            <p:ph type="body" idx="1"/>
          </p:nvPr>
        </p:nvSpPr>
        <p:spPr/>
        <p:txBody>
          <a:bodyPr/>
          <a:lstStyle/>
          <a:p>
            <a:pPr algn="just" eaLnBrk="1" hangingPunct="1">
              <a:lnSpc>
                <a:spcPct val="80000"/>
              </a:lnSpc>
            </a:pPr>
            <a:r>
              <a:rPr lang="he-IL" sz="2800" smtClean="0"/>
              <a:t>נשתמש כאשר: </a:t>
            </a:r>
          </a:p>
          <a:p>
            <a:pPr lvl="1" algn="just" eaLnBrk="1" hangingPunct="1">
              <a:lnSpc>
                <a:spcPct val="80000"/>
              </a:lnSpc>
            </a:pPr>
            <a:r>
              <a:rPr lang="he-IL" sz="2400" smtClean="0"/>
              <a:t>המשתנה כמותי-רציף אינטרוולי ומעלה.</a:t>
            </a:r>
          </a:p>
          <a:p>
            <a:pPr lvl="1" algn="just" eaLnBrk="1" hangingPunct="1">
              <a:lnSpc>
                <a:spcPct val="80000"/>
              </a:lnSpc>
            </a:pPr>
            <a:r>
              <a:rPr lang="he-IL" sz="2400" b="1" smtClean="0"/>
              <a:t>רוחב קבוצה שונה ורוצים לתת ביטוי לפרופורציות</a:t>
            </a:r>
            <a:r>
              <a:rPr lang="he-IL" sz="2400" smtClean="0"/>
              <a:t>. </a:t>
            </a:r>
          </a:p>
          <a:p>
            <a:pPr algn="just" eaLnBrk="1" hangingPunct="1">
              <a:lnSpc>
                <a:spcPct val="80000"/>
              </a:lnSpc>
            </a:pPr>
            <a:endParaRPr lang="he-IL" sz="2800" smtClean="0"/>
          </a:p>
          <a:p>
            <a:pPr algn="just" eaLnBrk="1" hangingPunct="1">
              <a:lnSpc>
                <a:spcPct val="80000"/>
              </a:lnSpc>
            </a:pPr>
            <a:r>
              <a:rPr lang="he-IL" sz="2800" smtClean="0"/>
              <a:t>כיצד נחשב:</a:t>
            </a:r>
          </a:p>
          <a:p>
            <a:pPr lvl="1" algn="just" eaLnBrk="1" hangingPunct="1">
              <a:lnSpc>
                <a:spcPct val="80000"/>
              </a:lnSpc>
            </a:pPr>
            <a:r>
              <a:rPr lang="he-IL" sz="2400" smtClean="0"/>
              <a:t>על ציר ה </a:t>
            </a:r>
            <a:r>
              <a:rPr lang="en-US" sz="2400" smtClean="0"/>
              <a:t>X</a:t>
            </a:r>
            <a:r>
              <a:rPr lang="he-IL" sz="2400" smtClean="0"/>
              <a:t> נציג את קטגוריות הערכים (הקבוצות).</a:t>
            </a:r>
          </a:p>
          <a:p>
            <a:pPr lvl="1" algn="just" eaLnBrk="1" hangingPunct="1">
              <a:lnSpc>
                <a:spcPct val="80000"/>
              </a:lnSpc>
            </a:pPr>
            <a:r>
              <a:rPr lang="he-IL" sz="2400" smtClean="0"/>
              <a:t>נקבע רוחב פרופורציונאלי לכל הקבוצה </a:t>
            </a:r>
            <a:r>
              <a:rPr lang="he-IL" sz="1600" smtClean="0"/>
              <a:t>(למשל רוחב קבוצה 10 = 1 ס"מ).</a:t>
            </a:r>
          </a:p>
          <a:p>
            <a:pPr lvl="1" algn="just" eaLnBrk="1" hangingPunct="1">
              <a:lnSpc>
                <a:spcPct val="80000"/>
              </a:lnSpc>
            </a:pPr>
            <a:r>
              <a:rPr lang="he-IL" sz="2400" smtClean="0"/>
              <a:t>נגדיר קנה מידה </a:t>
            </a:r>
            <a:r>
              <a:rPr lang="he-IL" sz="1600" smtClean="0"/>
              <a:t>(למשל 20 מקרים = שטח 1 סמ"ר).</a:t>
            </a:r>
          </a:p>
          <a:p>
            <a:pPr lvl="1" algn="just" eaLnBrk="1" hangingPunct="1">
              <a:lnSpc>
                <a:spcPct val="80000"/>
              </a:lnSpc>
            </a:pPr>
            <a:r>
              <a:rPr lang="he-IL" sz="2400" smtClean="0"/>
              <a:t>נבנה מעל כל קטגוריה מלבן ששטחו פרופורציונאלי לשכיחות המקרים בקבוצה. </a:t>
            </a:r>
            <a:endParaRPr lang="en-US" sz="2400" smtClean="0"/>
          </a:p>
        </p:txBody>
      </p:sp>
      <p:sp>
        <p:nvSpPr>
          <p:cNvPr id="100357" name="AutoShape 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03429" name="Rectangle 7"/>
          <p:cNvSpPr>
            <a:spLocks noChangeArrowheads="1"/>
          </p:cNvSpPr>
          <p:nvPr/>
        </p:nvSpPr>
        <p:spPr bwMode="auto">
          <a:xfrm>
            <a:off x="0" y="333375"/>
            <a:ext cx="1619250" cy="503238"/>
          </a:xfrm>
          <a:prstGeom prst="rect">
            <a:avLst/>
          </a:prstGeom>
          <a:noFill/>
          <a:ln w="19050">
            <a:solidFill>
              <a:schemeClr val="hlink"/>
            </a:solidFill>
            <a:miter lim="800000"/>
            <a:headEnd/>
            <a:tailEnd/>
          </a:ln>
        </p:spPr>
        <p:txBody>
          <a:bodyPr wrap="none" anchor="ctr"/>
          <a:lstStyle/>
          <a:p>
            <a:pPr algn="ctr"/>
            <a:r>
              <a:rPr lang="he-IL" sz="1400" b="1">
                <a:solidFill>
                  <a:schemeClr val="hlink"/>
                </a:solidFill>
                <a:cs typeface="Tahoma" pitchFamily="34" charset="0"/>
              </a:rPr>
              <a:t>לא למבחן</a:t>
            </a:r>
            <a:endParaRPr lang="en-US" sz="1400" b="1">
              <a:solidFill>
                <a:schemeClr val="hlink"/>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35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 calcmode="lin" valueType="num">
                                      <p:cBhvr>
                                        <p:cTn id="12" dur="1000" fill="hold"/>
                                        <p:tgtEl>
                                          <p:spTgt spid="10035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035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0355">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calcmode="lin" valueType="num">
                                      <p:cBhvr>
                                        <p:cTn id="17" dur="1000" fill="hold"/>
                                        <p:tgtEl>
                                          <p:spTgt spid="10035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035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0355">
                                            <p:txEl>
                                              <p:pRg st="2" end="2"/>
                                            </p:txEl>
                                          </p:spTgt>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 calcmode="lin" valueType="num">
                                      <p:cBhvr>
                                        <p:cTn id="23" dur="1000" fill="hold"/>
                                        <p:tgtEl>
                                          <p:spTgt spid="100355">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100355">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100355">
                                            <p:txEl>
                                              <p:pRg st="4" end="4"/>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0355">
                                            <p:txEl>
                                              <p:pRg st="5" end="5"/>
                                            </p:txEl>
                                          </p:spTgt>
                                        </p:tgtEl>
                                        <p:attrNameLst>
                                          <p:attrName>style.visibility</p:attrName>
                                        </p:attrNameLst>
                                      </p:cBhvr>
                                      <p:to>
                                        <p:strVal val="visible"/>
                                      </p:to>
                                    </p:set>
                                    <p:anim calcmode="lin" valueType="num">
                                      <p:cBhvr>
                                        <p:cTn id="28" dur="1000" fill="hold"/>
                                        <p:tgtEl>
                                          <p:spTgt spid="100355">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0035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00355">
                                            <p:txEl>
                                              <p:pRg st="5" end="5"/>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00355">
                                            <p:txEl>
                                              <p:pRg st="6" end="6"/>
                                            </p:txEl>
                                          </p:spTgt>
                                        </p:tgtEl>
                                        <p:attrNameLst>
                                          <p:attrName>style.visibility</p:attrName>
                                        </p:attrNameLst>
                                      </p:cBhvr>
                                      <p:to>
                                        <p:strVal val="visible"/>
                                      </p:to>
                                    </p:set>
                                    <p:anim calcmode="lin" valueType="num">
                                      <p:cBhvr>
                                        <p:cTn id="33" dur="1000" fill="hold"/>
                                        <p:tgtEl>
                                          <p:spTgt spid="100355">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100355">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100355">
                                            <p:txEl>
                                              <p:pRg st="6" end="6"/>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00355">
                                            <p:txEl>
                                              <p:pRg st="7" end="7"/>
                                            </p:txEl>
                                          </p:spTgt>
                                        </p:tgtEl>
                                        <p:attrNameLst>
                                          <p:attrName>style.visibility</p:attrName>
                                        </p:attrNameLst>
                                      </p:cBhvr>
                                      <p:to>
                                        <p:strVal val="visible"/>
                                      </p:to>
                                    </p:set>
                                    <p:anim calcmode="lin" valueType="num">
                                      <p:cBhvr>
                                        <p:cTn id="38" dur="1000" fill="hold"/>
                                        <p:tgtEl>
                                          <p:spTgt spid="100355">
                                            <p:txEl>
                                              <p:pRg st="7" end="7"/>
                                            </p:txEl>
                                          </p:spTgt>
                                        </p:tgtEl>
                                        <p:attrNameLst>
                                          <p:attrName>ppt_w</p:attrName>
                                        </p:attrNameLst>
                                      </p:cBhvr>
                                      <p:tavLst>
                                        <p:tav tm="0">
                                          <p:val>
                                            <p:strVal val="#ppt_w*0.70"/>
                                          </p:val>
                                        </p:tav>
                                        <p:tav tm="100000">
                                          <p:val>
                                            <p:strVal val="#ppt_w"/>
                                          </p:val>
                                        </p:tav>
                                      </p:tavLst>
                                    </p:anim>
                                    <p:anim calcmode="lin" valueType="num">
                                      <p:cBhvr>
                                        <p:cTn id="39" dur="1000" fill="hold"/>
                                        <p:tgtEl>
                                          <p:spTgt spid="100355">
                                            <p:txEl>
                                              <p:pRg st="7" end="7"/>
                                            </p:txEl>
                                          </p:spTgt>
                                        </p:tgtEl>
                                        <p:attrNameLst>
                                          <p:attrName>ppt_h</p:attrName>
                                        </p:attrNameLst>
                                      </p:cBhvr>
                                      <p:tavLst>
                                        <p:tav tm="0">
                                          <p:val>
                                            <p:strVal val="#ppt_h"/>
                                          </p:val>
                                        </p:tav>
                                        <p:tav tm="100000">
                                          <p:val>
                                            <p:strVal val="#ppt_h"/>
                                          </p:val>
                                        </p:tav>
                                      </p:tavLst>
                                    </p:anim>
                                    <p:animEffect transition="in" filter="fade">
                                      <p:cBhvr>
                                        <p:cTn id="40" dur="1000"/>
                                        <p:tgtEl>
                                          <p:spTgt spid="100355">
                                            <p:txEl>
                                              <p:pRg st="7" end="7"/>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0355">
                                            <p:txEl>
                                              <p:pRg st="8" end="8"/>
                                            </p:txEl>
                                          </p:spTgt>
                                        </p:tgtEl>
                                        <p:attrNameLst>
                                          <p:attrName>style.visibility</p:attrName>
                                        </p:attrNameLst>
                                      </p:cBhvr>
                                      <p:to>
                                        <p:strVal val="visible"/>
                                      </p:to>
                                    </p:set>
                                    <p:anim calcmode="lin" valueType="num">
                                      <p:cBhvr>
                                        <p:cTn id="43" dur="1000" fill="hold"/>
                                        <p:tgtEl>
                                          <p:spTgt spid="100355">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100355">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100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r" eaLnBrk="1" hangingPunct="1"/>
            <a:r>
              <a:rPr lang="he-IL" smtClean="0"/>
              <a:t>הצגה גראפית: היסטוגרמה (2)</a:t>
            </a:r>
            <a:endParaRPr lang="en-US" smtClean="0"/>
          </a:p>
        </p:txBody>
      </p:sp>
      <p:sp>
        <p:nvSpPr>
          <p:cNvPr id="272387" name="Rectangle 3"/>
          <p:cNvSpPr>
            <a:spLocks noGrp="1" noChangeArrowheads="1"/>
          </p:cNvSpPr>
          <p:nvPr>
            <p:ph type="body" idx="1"/>
          </p:nvPr>
        </p:nvSpPr>
        <p:spPr>
          <a:xfrm>
            <a:off x="1116013" y="1844675"/>
            <a:ext cx="7772400" cy="2160588"/>
          </a:xfrm>
        </p:spPr>
        <p:txBody>
          <a:bodyPr/>
          <a:lstStyle/>
          <a:p>
            <a:pPr eaLnBrk="1" hangingPunct="1">
              <a:lnSpc>
                <a:spcPct val="80000"/>
              </a:lnSpc>
            </a:pPr>
            <a:r>
              <a:rPr lang="he-IL" sz="2400" smtClean="0"/>
              <a:t>בניית המלבן</a:t>
            </a:r>
          </a:p>
          <a:p>
            <a:pPr lvl="1" eaLnBrk="1" hangingPunct="1">
              <a:lnSpc>
                <a:spcPct val="80000"/>
              </a:lnSpc>
            </a:pPr>
            <a:r>
              <a:rPr lang="he-IL" sz="2000" b="1" smtClean="0"/>
              <a:t>בסיס המלבן: </a:t>
            </a:r>
            <a:r>
              <a:rPr lang="he-IL" sz="2000" smtClean="0"/>
              <a:t>פרופורציונאלי לרוחב הקבוצה (רוחב קבוצה 10 </a:t>
            </a:r>
            <a:r>
              <a:rPr lang="he-IL" sz="1600" smtClean="0"/>
              <a:t>[בסיס]</a:t>
            </a:r>
            <a:r>
              <a:rPr lang="he-IL" sz="2000" smtClean="0"/>
              <a:t> = 1 ס"מ).</a:t>
            </a:r>
          </a:p>
          <a:p>
            <a:pPr lvl="1" eaLnBrk="1" hangingPunct="1">
              <a:lnSpc>
                <a:spcPct val="80000"/>
              </a:lnSpc>
            </a:pPr>
            <a:r>
              <a:rPr lang="he-IL" sz="2000" b="1" smtClean="0"/>
              <a:t>מציאת שטח המלבן</a:t>
            </a:r>
            <a:r>
              <a:rPr lang="he-IL" sz="2000" smtClean="0"/>
              <a:t>: 31/20 = 1.55 (בהנחה ש 1 סמ"ר מבטא 20 מקרים).</a:t>
            </a:r>
          </a:p>
          <a:p>
            <a:pPr lvl="1" eaLnBrk="1" hangingPunct="1">
              <a:lnSpc>
                <a:spcPct val="80000"/>
              </a:lnSpc>
            </a:pPr>
            <a:r>
              <a:rPr lang="he-IL" sz="2000" b="1" smtClean="0"/>
              <a:t>מציאת גובה המלבן</a:t>
            </a:r>
            <a:r>
              <a:rPr lang="he-IL" sz="2000" smtClean="0"/>
              <a:t>: בסיס/שטח = גובה </a:t>
            </a:r>
            <a:r>
              <a:rPr lang="he-IL" sz="1600" smtClean="0"/>
              <a:t>(גובה * בסיס = שטח) </a:t>
            </a:r>
            <a:r>
              <a:rPr lang="he-IL" sz="2000" smtClean="0"/>
              <a:t>ובמקרה שלנו 1.55/0.7 = 2.21 ס"מ.</a:t>
            </a:r>
          </a:p>
          <a:p>
            <a:pPr lvl="1" eaLnBrk="1" hangingPunct="1">
              <a:lnSpc>
                <a:spcPct val="80000"/>
              </a:lnSpc>
            </a:pPr>
            <a:r>
              <a:rPr lang="he-IL" sz="1600" b="1" smtClean="0"/>
              <a:t>מצולע שכיחויות:</a:t>
            </a:r>
            <a:r>
              <a:rPr lang="he-IL" sz="1600" smtClean="0"/>
              <a:t> חיבור אמצעי הבסיס העליון על מנת להתרשם מההתפלגות.</a:t>
            </a:r>
            <a:endParaRPr lang="en-US" sz="1600" smtClean="0"/>
          </a:p>
        </p:txBody>
      </p:sp>
      <p:grpSp>
        <p:nvGrpSpPr>
          <p:cNvPr id="104452" name="Group 30"/>
          <p:cNvGrpSpPr>
            <a:grpSpLocks/>
          </p:cNvGrpSpPr>
          <p:nvPr/>
        </p:nvGrpSpPr>
        <p:grpSpPr bwMode="auto">
          <a:xfrm>
            <a:off x="1017588" y="3802063"/>
            <a:ext cx="3810000" cy="2286000"/>
            <a:chOff x="720" y="2640"/>
            <a:chExt cx="2400" cy="1440"/>
          </a:xfrm>
        </p:grpSpPr>
        <p:sp>
          <p:nvSpPr>
            <p:cNvPr id="104512" name="Line 31"/>
            <p:cNvSpPr>
              <a:spLocks noChangeShapeType="1"/>
            </p:cNvSpPr>
            <p:nvPr/>
          </p:nvSpPr>
          <p:spPr bwMode="auto">
            <a:xfrm>
              <a:off x="720" y="2640"/>
              <a:ext cx="0" cy="1440"/>
            </a:xfrm>
            <a:prstGeom prst="line">
              <a:avLst/>
            </a:prstGeom>
            <a:noFill/>
            <a:ln w="9525">
              <a:solidFill>
                <a:schemeClr val="tx1"/>
              </a:solidFill>
              <a:miter lim="800000"/>
              <a:headEnd/>
              <a:tailEnd/>
            </a:ln>
          </p:spPr>
          <p:txBody>
            <a:bodyPr wrap="none"/>
            <a:lstStyle/>
            <a:p>
              <a:endParaRPr lang="he-IL"/>
            </a:p>
          </p:txBody>
        </p:sp>
        <p:sp>
          <p:nvSpPr>
            <p:cNvPr id="104513" name="Line 32"/>
            <p:cNvSpPr>
              <a:spLocks noChangeShapeType="1"/>
            </p:cNvSpPr>
            <p:nvPr/>
          </p:nvSpPr>
          <p:spPr bwMode="auto">
            <a:xfrm>
              <a:off x="720" y="4080"/>
              <a:ext cx="2400" cy="0"/>
            </a:xfrm>
            <a:prstGeom prst="line">
              <a:avLst/>
            </a:prstGeom>
            <a:noFill/>
            <a:ln w="9525">
              <a:solidFill>
                <a:schemeClr val="tx1"/>
              </a:solidFill>
              <a:miter lim="800000"/>
              <a:headEnd/>
              <a:tailEnd/>
            </a:ln>
          </p:spPr>
          <p:txBody>
            <a:bodyPr wrap="none"/>
            <a:lstStyle/>
            <a:p>
              <a:endParaRPr lang="he-IL"/>
            </a:p>
          </p:txBody>
        </p:sp>
      </p:grpSp>
      <p:sp>
        <p:nvSpPr>
          <p:cNvPr id="104453" name="Rectangle 33"/>
          <p:cNvSpPr>
            <a:spLocks noChangeArrowheads="1"/>
          </p:cNvSpPr>
          <p:nvPr/>
        </p:nvSpPr>
        <p:spPr bwMode="auto">
          <a:xfrm>
            <a:off x="1246188" y="6088063"/>
            <a:ext cx="457200" cy="304800"/>
          </a:xfrm>
          <a:prstGeom prst="rect">
            <a:avLst/>
          </a:prstGeom>
          <a:noFill/>
          <a:ln w="9525">
            <a:noFill/>
            <a:miter lim="800000"/>
            <a:headEnd/>
            <a:tailEnd/>
          </a:ln>
        </p:spPr>
        <p:txBody>
          <a:bodyPr wrap="none" anchor="ctr"/>
          <a:lstStyle/>
          <a:p>
            <a:pPr algn="ctr"/>
            <a:r>
              <a:rPr lang="he-IL" sz="1400">
                <a:latin typeface="Times New Roman" pitchFamily="18" charset="0"/>
              </a:rPr>
              <a:t>18</a:t>
            </a:r>
            <a:endParaRPr lang="en-US" sz="1400">
              <a:latin typeface="Times New Roman" pitchFamily="18" charset="0"/>
            </a:endParaRPr>
          </a:p>
        </p:txBody>
      </p:sp>
      <p:sp>
        <p:nvSpPr>
          <p:cNvPr id="104454" name="Rectangle 34"/>
          <p:cNvSpPr>
            <a:spLocks noChangeArrowheads="1"/>
          </p:cNvSpPr>
          <p:nvPr/>
        </p:nvSpPr>
        <p:spPr bwMode="auto">
          <a:xfrm>
            <a:off x="1550988" y="6088063"/>
            <a:ext cx="457200" cy="304800"/>
          </a:xfrm>
          <a:prstGeom prst="rect">
            <a:avLst/>
          </a:prstGeom>
          <a:noFill/>
          <a:ln w="9525">
            <a:noFill/>
            <a:miter lim="800000"/>
            <a:headEnd/>
            <a:tailEnd/>
          </a:ln>
        </p:spPr>
        <p:txBody>
          <a:bodyPr wrap="none" anchor="ctr"/>
          <a:lstStyle/>
          <a:p>
            <a:pPr algn="ctr"/>
            <a:r>
              <a:rPr lang="he-IL" sz="1400">
                <a:latin typeface="Times New Roman" pitchFamily="18" charset="0"/>
              </a:rPr>
              <a:t>25</a:t>
            </a:r>
            <a:endParaRPr lang="en-US" sz="1400">
              <a:latin typeface="Times New Roman" pitchFamily="18" charset="0"/>
            </a:endParaRPr>
          </a:p>
        </p:txBody>
      </p:sp>
      <p:sp>
        <p:nvSpPr>
          <p:cNvPr id="104455" name="Rectangle 35"/>
          <p:cNvSpPr>
            <a:spLocks noChangeArrowheads="1"/>
          </p:cNvSpPr>
          <p:nvPr/>
        </p:nvSpPr>
        <p:spPr bwMode="auto">
          <a:xfrm>
            <a:off x="2008188" y="6088063"/>
            <a:ext cx="457200" cy="304800"/>
          </a:xfrm>
          <a:prstGeom prst="rect">
            <a:avLst/>
          </a:prstGeom>
          <a:noFill/>
          <a:ln w="9525">
            <a:noFill/>
            <a:miter lim="800000"/>
            <a:headEnd/>
            <a:tailEnd/>
          </a:ln>
        </p:spPr>
        <p:txBody>
          <a:bodyPr wrap="none" anchor="ctr"/>
          <a:lstStyle/>
          <a:p>
            <a:pPr algn="ctr"/>
            <a:r>
              <a:rPr lang="he-IL" sz="1400">
                <a:latin typeface="Times New Roman" pitchFamily="18" charset="0"/>
              </a:rPr>
              <a:t>35</a:t>
            </a:r>
            <a:endParaRPr lang="en-US" sz="1400">
              <a:latin typeface="Times New Roman" pitchFamily="18" charset="0"/>
            </a:endParaRPr>
          </a:p>
        </p:txBody>
      </p:sp>
      <p:sp>
        <p:nvSpPr>
          <p:cNvPr id="104456" name="Rectangle 36"/>
          <p:cNvSpPr>
            <a:spLocks noChangeArrowheads="1"/>
          </p:cNvSpPr>
          <p:nvPr/>
        </p:nvSpPr>
        <p:spPr bwMode="auto">
          <a:xfrm>
            <a:off x="2770188" y="6088063"/>
            <a:ext cx="457200" cy="304800"/>
          </a:xfrm>
          <a:prstGeom prst="rect">
            <a:avLst/>
          </a:prstGeom>
          <a:noFill/>
          <a:ln w="9525">
            <a:noFill/>
            <a:miter lim="800000"/>
            <a:headEnd/>
            <a:tailEnd/>
          </a:ln>
        </p:spPr>
        <p:txBody>
          <a:bodyPr wrap="none" anchor="ctr"/>
          <a:lstStyle/>
          <a:p>
            <a:pPr algn="ctr"/>
            <a:r>
              <a:rPr lang="he-IL" sz="1400">
                <a:latin typeface="Times New Roman" pitchFamily="18" charset="0"/>
              </a:rPr>
              <a:t>55</a:t>
            </a:r>
            <a:endParaRPr lang="en-US" sz="1400">
              <a:latin typeface="Times New Roman" pitchFamily="18" charset="0"/>
            </a:endParaRPr>
          </a:p>
        </p:txBody>
      </p:sp>
      <p:sp>
        <p:nvSpPr>
          <p:cNvPr id="104457" name="Rectangle 37"/>
          <p:cNvSpPr>
            <a:spLocks noChangeArrowheads="1"/>
          </p:cNvSpPr>
          <p:nvPr/>
        </p:nvSpPr>
        <p:spPr bwMode="auto">
          <a:xfrm>
            <a:off x="255588" y="3878263"/>
            <a:ext cx="609600" cy="609600"/>
          </a:xfrm>
          <a:prstGeom prst="rect">
            <a:avLst/>
          </a:prstGeom>
          <a:solidFill>
            <a:srgbClr val="CCFFFF"/>
          </a:solidFill>
          <a:ln w="9525">
            <a:solidFill>
              <a:schemeClr val="tx1"/>
            </a:solidFill>
            <a:miter lim="800000"/>
            <a:headEnd/>
            <a:tailEnd/>
          </a:ln>
        </p:spPr>
        <p:txBody>
          <a:bodyPr wrap="none" anchor="ctr"/>
          <a:lstStyle/>
          <a:p>
            <a:pPr algn="ctr"/>
            <a:r>
              <a:rPr lang="he-IL">
                <a:latin typeface="Times New Roman" pitchFamily="18" charset="0"/>
              </a:rPr>
              <a:t>20 מקרים</a:t>
            </a:r>
            <a:endParaRPr lang="en-US">
              <a:latin typeface="Times New Roman" pitchFamily="18" charset="0"/>
            </a:endParaRPr>
          </a:p>
        </p:txBody>
      </p:sp>
      <p:sp>
        <p:nvSpPr>
          <p:cNvPr id="104458" name="Rectangle 38"/>
          <p:cNvSpPr>
            <a:spLocks noChangeArrowheads="1"/>
          </p:cNvSpPr>
          <p:nvPr/>
        </p:nvSpPr>
        <p:spPr bwMode="auto">
          <a:xfrm>
            <a:off x="1550988" y="5249863"/>
            <a:ext cx="252412" cy="795337"/>
          </a:xfrm>
          <a:prstGeom prst="rect">
            <a:avLst/>
          </a:prstGeom>
          <a:solidFill>
            <a:srgbClr val="FFFF99"/>
          </a:solidFill>
          <a:ln w="9525">
            <a:solidFill>
              <a:schemeClr val="tx1"/>
            </a:solidFill>
            <a:miter lim="800000"/>
            <a:headEnd/>
            <a:tailEnd/>
          </a:ln>
        </p:spPr>
        <p:txBody>
          <a:bodyPr wrap="none" anchor="ctr"/>
          <a:lstStyle/>
          <a:p>
            <a:endParaRPr lang="he-IL"/>
          </a:p>
        </p:txBody>
      </p:sp>
      <p:sp>
        <p:nvSpPr>
          <p:cNvPr id="104459" name="Rectangle 39"/>
          <p:cNvSpPr>
            <a:spLocks noChangeArrowheads="1"/>
          </p:cNvSpPr>
          <p:nvPr/>
        </p:nvSpPr>
        <p:spPr bwMode="auto">
          <a:xfrm>
            <a:off x="1855788" y="3573463"/>
            <a:ext cx="360362" cy="2490787"/>
          </a:xfrm>
          <a:prstGeom prst="rect">
            <a:avLst/>
          </a:prstGeom>
          <a:solidFill>
            <a:srgbClr val="00CCFF"/>
          </a:solidFill>
          <a:ln w="9525">
            <a:solidFill>
              <a:schemeClr val="tx1"/>
            </a:solidFill>
            <a:miter lim="800000"/>
            <a:headEnd/>
            <a:tailEnd/>
          </a:ln>
        </p:spPr>
        <p:txBody>
          <a:bodyPr wrap="none" anchor="ctr"/>
          <a:lstStyle/>
          <a:p>
            <a:endParaRPr lang="he-IL"/>
          </a:p>
        </p:txBody>
      </p:sp>
      <p:sp>
        <p:nvSpPr>
          <p:cNvPr id="104460" name="AutoShape 40"/>
          <p:cNvSpPr>
            <a:spLocks/>
          </p:cNvSpPr>
          <p:nvPr/>
        </p:nvSpPr>
        <p:spPr bwMode="auto">
          <a:xfrm>
            <a:off x="2312988" y="3573463"/>
            <a:ext cx="304800" cy="2514600"/>
          </a:xfrm>
          <a:prstGeom prst="rightBrace">
            <a:avLst>
              <a:gd name="adj1" fmla="val 68750"/>
              <a:gd name="adj2" fmla="val 50000"/>
            </a:avLst>
          </a:prstGeom>
          <a:noFill/>
          <a:ln w="38100">
            <a:solidFill>
              <a:schemeClr val="tx2"/>
            </a:solidFill>
            <a:miter lim="800000"/>
            <a:headEnd/>
            <a:tailEnd/>
          </a:ln>
        </p:spPr>
        <p:txBody>
          <a:bodyPr wrap="none" anchor="ctr"/>
          <a:lstStyle/>
          <a:p>
            <a:endParaRPr lang="he-IL"/>
          </a:p>
        </p:txBody>
      </p:sp>
      <p:sp>
        <p:nvSpPr>
          <p:cNvPr id="104461" name="Rectangle 41"/>
          <p:cNvSpPr>
            <a:spLocks noChangeArrowheads="1"/>
          </p:cNvSpPr>
          <p:nvPr/>
        </p:nvSpPr>
        <p:spPr bwMode="auto">
          <a:xfrm>
            <a:off x="2693988" y="4640263"/>
            <a:ext cx="762000" cy="381000"/>
          </a:xfrm>
          <a:prstGeom prst="rect">
            <a:avLst/>
          </a:prstGeom>
          <a:noFill/>
          <a:ln w="9525">
            <a:noFill/>
            <a:miter lim="800000"/>
            <a:headEnd/>
            <a:tailEnd/>
          </a:ln>
        </p:spPr>
        <p:txBody>
          <a:bodyPr wrap="none" anchor="ctr"/>
          <a:lstStyle/>
          <a:p>
            <a:pPr algn="ctr"/>
            <a:r>
              <a:rPr lang="he-IL" sz="1600">
                <a:latin typeface="Times New Roman" pitchFamily="18" charset="0"/>
              </a:rPr>
              <a:t>6.9 ס"מ</a:t>
            </a:r>
            <a:endParaRPr lang="en-US" sz="1600">
              <a:latin typeface="Times New Roman" pitchFamily="18" charset="0"/>
            </a:endParaRPr>
          </a:p>
        </p:txBody>
      </p:sp>
      <p:sp>
        <p:nvSpPr>
          <p:cNvPr id="104462" name="Rectangle 42"/>
          <p:cNvSpPr>
            <a:spLocks noChangeArrowheads="1"/>
          </p:cNvSpPr>
          <p:nvPr/>
        </p:nvSpPr>
        <p:spPr bwMode="auto">
          <a:xfrm>
            <a:off x="179388" y="3573463"/>
            <a:ext cx="762000" cy="381000"/>
          </a:xfrm>
          <a:prstGeom prst="rect">
            <a:avLst/>
          </a:prstGeom>
          <a:noFill/>
          <a:ln w="9525">
            <a:noFill/>
            <a:miter lim="800000"/>
            <a:headEnd/>
            <a:tailEnd/>
          </a:ln>
        </p:spPr>
        <p:txBody>
          <a:bodyPr wrap="none" anchor="ctr"/>
          <a:lstStyle/>
          <a:p>
            <a:pPr algn="ctr"/>
            <a:r>
              <a:rPr lang="he-IL" sz="1600">
                <a:latin typeface="Times New Roman" pitchFamily="18" charset="0"/>
              </a:rPr>
              <a:t>1</a:t>
            </a:r>
            <a:r>
              <a:rPr lang="en-US" sz="1600">
                <a:latin typeface="Times New Roman" pitchFamily="18" charset="0"/>
              </a:rPr>
              <a:t>X</a:t>
            </a:r>
            <a:r>
              <a:rPr lang="he-IL" sz="1600">
                <a:latin typeface="Times New Roman" pitchFamily="18" charset="0"/>
              </a:rPr>
              <a:t>1 ס"מ</a:t>
            </a:r>
            <a:endParaRPr lang="en-US" sz="1600">
              <a:latin typeface="Times New Roman" pitchFamily="18" charset="0"/>
            </a:endParaRPr>
          </a:p>
        </p:txBody>
      </p:sp>
      <p:sp>
        <p:nvSpPr>
          <p:cNvPr id="104463" name="AutoShape 43"/>
          <p:cNvSpPr>
            <a:spLocks/>
          </p:cNvSpPr>
          <p:nvPr/>
        </p:nvSpPr>
        <p:spPr bwMode="auto">
          <a:xfrm rot="5439028">
            <a:off x="1898650" y="6243638"/>
            <a:ext cx="231775" cy="504825"/>
          </a:xfrm>
          <a:prstGeom prst="rightBrace">
            <a:avLst>
              <a:gd name="adj1" fmla="val 18151"/>
              <a:gd name="adj2" fmla="val 50000"/>
            </a:avLst>
          </a:prstGeom>
          <a:noFill/>
          <a:ln w="9525">
            <a:solidFill>
              <a:schemeClr val="tx1"/>
            </a:solidFill>
            <a:miter lim="800000"/>
            <a:headEnd/>
            <a:tailEnd/>
          </a:ln>
        </p:spPr>
        <p:txBody>
          <a:bodyPr wrap="none" anchor="ctr"/>
          <a:lstStyle/>
          <a:p>
            <a:endParaRPr lang="he-IL"/>
          </a:p>
        </p:txBody>
      </p:sp>
      <p:sp>
        <p:nvSpPr>
          <p:cNvPr id="104464" name="Rectangle 44"/>
          <p:cNvSpPr>
            <a:spLocks noChangeArrowheads="1"/>
          </p:cNvSpPr>
          <p:nvPr/>
        </p:nvSpPr>
        <p:spPr bwMode="auto">
          <a:xfrm>
            <a:off x="1692275" y="6597650"/>
            <a:ext cx="647700" cy="260350"/>
          </a:xfrm>
          <a:prstGeom prst="rect">
            <a:avLst/>
          </a:prstGeom>
          <a:noFill/>
          <a:ln w="9525">
            <a:noFill/>
            <a:miter lim="800000"/>
            <a:headEnd/>
            <a:tailEnd/>
          </a:ln>
        </p:spPr>
        <p:txBody>
          <a:bodyPr wrap="none" anchor="ctr"/>
          <a:lstStyle/>
          <a:p>
            <a:pPr algn="ctr"/>
            <a:r>
              <a:rPr lang="he-IL" sz="1600">
                <a:latin typeface="Times New Roman" pitchFamily="18" charset="0"/>
              </a:rPr>
              <a:t>1 ס"מ</a:t>
            </a:r>
            <a:endParaRPr lang="en-US" sz="1600">
              <a:latin typeface="Times New Roman" pitchFamily="18" charset="0"/>
            </a:endParaRPr>
          </a:p>
        </p:txBody>
      </p:sp>
      <p:sp>
        <p:nvSpPr>
          <p:cNvPr id="104465" name="Line 45"/>
          <p:cNvSpPr>
            <a:spLocks noChangeShapeType="1"/>
          </p:cNvSpPr>
          <p:nvPr/>
        </p:nvSpPr>
        <p:spPr bwMode="auto">
          <a:xfrm flipH="1">
            <a:off x="1676400" y="3581400"/>
            <a:ext cx="304800" cy="1676400"/>
          </a:xfrm>
          <a:prstGeom prst="line">
            <a:avLst/>
          </a:prstGeom>
          <a:noFill/>
          <a:ln w="9525">
            <a:solidFill>
              <a:schemeClr val="tx1"/>
            </a:solidFill>
            <a:miter lim="800000"/>
            <a:headEnd/>
            <a:tailEnd/>
          </a:ln>
        </p:spPr>
        <p:txBody>
          <a:bodyPr wrap="none"/>
          <a:lstStyle/>
          <a:p>
            <a:endParaRPr lang="he-IL"/>
          </a:p>
        </p:txBody>
      </p:sp>
      <p:sp>
        <p:nvSpPr>
          <p:cNvPr id="104466" name="Line 46"/>
          <p:cNvSpPr>
            <a:spLocks noChangeShapeType="1"/>
          </p:cNvSpPr>
          <p:nvPr/>
        </p:nvSpPr>
        <p:spPr bwMode="auto">
          <a:xfrm flipH="1">
            <a:off x="1219200" y="5257800"/>
            <a:ext cx="457200" cy="838200"/>
          </a:xfrm>
          <a:prstGeom prst="line">
            <a:avLst/>
          </a:prstGeom>
          <a:noFill/>
          <a:ln w="9525">
            <a:solidFill>
              <a:schemeClr val="tx1"/>
            </a:solidFill>
            <a:miter lim="800000"/>
            <a:headEnd/>
            <a:tailEnd/>
          </a:ln>
        </p:spPr>
        <p:txBody>
          <a:bodyPr wrap="none"/>
          <a:lstStyle/>
          <a:p>
            <a:endParaRPr lang="he-IL"/>
          </a:p>
        </p:txBody>
      </p:sp>
      <p:sp>
        <p:nvSpPr>
          <p:cNvPr id="104467" name="AutoShape 47"/>
          <p:cNvSpPr>
            <a:spLocks/>
          </p:cNvSpPr>
          <p:nvPr/>
        </p:nvSpPr>
        <p:spPr bwMode="auto">
          <a:xfrm>
            <a:off x="1258888" y="5229225"/>
            <a:ext cx="217487" cy="863600"/>
          </a:xfrm>
          <a:prstGeom prst="leftBrace">
            <a:avLst>
              <a:gd name="adj1" fmla="val 33090"/>
              <a:gd name="adj2" fmla="val 50000"/>
            </a:avLst>
          </a:prstGeom>
          <a:noFill/>
          <a:ln w="25400">
            <a:solidFill>
              <a:schemeClr val="tx2"/>
            </a:solidFill>
            <a:miter lim="800000"/>
            <a:headEnd/>
            <a:tailEnd/>
          </a:ln>
        </p:spPr>
        <p:txBody>
          <a:bodyPr wrap="none" anchor="ctr"/>
          <a:lstStyle/>
          <a:p>
            <a:endParaRPr lang="he-IL"/>
          </a:p>
        </p:txBody>
      </p:sp>
      <p:sp>
        <p:nvSpPr>
          <p:cNvPr id="104468" name="Rectangle 48"/>
          <p:cNvSpPr>
            <a:spLocks noChangeArrowheads="1"/>
          </p:cNvSpPr>
          <p:nvPr/>
        </p:nvSpPr>
        <p:spPr bwMode="auto">
          <a:xfrm>
            <a:off x="250825" y="5445125"/>
            <a:ext cx="720725" cy="433388"/>
          </a:xfrm>
          <a:prstGeom prst="rect">
            <a:avLst/>
          </a:prstGeom>
          <a:noFill/>
          <a:ln w="9525">
            <a:noFill/>
            <a:miter lim="800000"/>
            <a:headEnd/>
            <a:tailEnd/>
          </a:ln>
        </p:spPr>
        <p:txBody>
          <a:bodyPr wrap="none" anchor="ctr"/>
          <a:lstStyle/>
          <a:p>
            <a:pPr algn="ctr"/>
            <a:r>
              <a:rPr lang="he-IL" sz="1600">
                <a:latin typeface="Times New Roman" pitchFamily="18" charset="0"/>
              </a:rPr>
              <a:t>2.21 ס"מ</a:t>
            </a:r>
            <a:endParaRPr lang="en-US" sz="1600">
              <a:latin typeface="Times New Roman" pitchFamily="18" charset="0"/>
            </a:endParaRPr>
          </a:p>
        </p:txBody>
      </p:sp>
      <p:sp>
        <p:nvSpPr>
          <p:cNvPr id="104469" name="Line 49"/>
          <p:cNvSpPr>
            <a:spLocks noChangeShapeType="1"/>
          </p:cNvSpPr>
          <p:nvPr/>
        </p:nvSpPr>
        <p:spPr bwMode="auto">
          <a:xfrm flipH="1">
            <a:off x="2124075" y="5013325"/>
            <a:ext cx="1943100" cy="1368425"/>
          </a:xfrm>
          <a:prstGeom prst="line">
            <a:avLst/>
          </a:prstGeom>
          <a:noFill/>
          <a:ln w="9525">
            <a:solidFill>
              <a:schemeClr val="tx1"/>
            </a:solidFill>
            <a:miter lim="800000"/>
            <a:headEnd/>
            <a:tailEnd type="triangle" w="med" len="med"/>
          </a:ln>
        </p:spPr>
        <p:txBody>
          <a:bodyPr wrap="none"/>
          <a:lstStyle/>
          <a:p>
            <a:endParaRPr lang="he-IL"/>
          </a:p>
        </p:txBody>
      </p:sp>
      <p:sp>
        <p:nvSpPr>
          <p:cNvPr id="272434" name="AutoShape 50">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72473" name="Group 89"/>
          <p:cNvGraphicFramePr>
            <a:graphicFrameLocks noGrp="1"/>
          </p:cNvGraphicFramePr>
          <p:nvPr/>
        </p:nvGraphicFramePr>
        <p:xfrm>
          <a:off x="3419475" y="3933825"/>
          <a:ext cx="5565775" cy="1881190"/>
        </p:xfrm>
        <a:graphic>
          <a:graphicData uri="http://schemas.openxmlformats.org/drawingml/2006/table">
            <a:tbl>
              <a:tblPr rtl="1"/>
              <a:tblGrid>
                <a:gridCol w="900112"/>
                <a:gridCol w="1136650"/>
                <a:gridCol w="936625"/>
                <a:gridCol w="1223963"/>
                <a:gridCol w="1368425"/>
              </a:tblGrid>
              <a:tr h="376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בסיס </a:t>
                      </a: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(ס"מ)</a:t>
                      </a:r>
                      <a:endParaRPr kumimoji="0" lang="en-US" sz="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שטח </a:t>
                      </a: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(סמ"ר)</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גובה </a:t>
                      </a: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(ס"מ)</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376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24 – 18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31/20=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1.55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1.55/0.7=</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2.21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34 – 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138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138/20=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6.9/1=</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54 - 35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64 - 55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72474" name="Rectangle 90"/>
          <p:cNvSpPr>
            <a:spLocks noChangeArrowheads="1"/>
          </p:cNvSpPr>
          <p:nvPr/>
        </p:nvSpPr>
        <p:spPr bwMode="auto">
          <a:xfrm>
            <a:off x="4859338" y="4724400"/>
            <a:ext cx="1081087" cy="288925"/>
          </a:xfrm>
          <a:prstGeom prst="rect">
            <a:avLst/>
          </a:prstGeom>
          <a:solidFill>
            <a:schemeClr val="bg1"/>
          </a:solidFill>
          <a:ln w="9525">
            <a:noFill/>
            <a:miter lim="800000"/>
            <a:headEnd/>
            <a:tailEnd/>
          </a:ln>
        </p:spPr>
        <p:txBody>
          <a:bodyPr wrap="none" anchor="ctr"/>
          <a:lstStyle/>
          <a:p>
            <a:endParaRPr lang="he-IL"/>
          </a:p>
        </p:txBody>
      </p:sp>
      <p:sp>
        <p:nvSpPr>
          <p:cNvPr id="272475" name="Rectangle 91"/>
          <p:cNvSpPr>
            <a:spLocks noChangeArrowheads="1"/>
          </p:cNvSpPr>
          <p:nvPr/>
        </p:nvSpPr>
        <p:spPr bwMode="auto">
          <a:xfrm>
            <a:off x="3492500" y="4724400"/>
            <a:ext cx="1223963" cy="288925"/>
          </a:xfrm>
          <a:prstGeom prst="rect">
            <a:avLst/>
          </a:prstGeom>
          <a:solidFill>
            <a:schemeClr val="bg1"/>
          </a:solidFill>
          <a:ln w="9525">
            <a:noFill/>
            <a:miter lim="800000"/>
            <a:headEnd/>
            <a:tailEnd/>
          </a:ln>
        </p:spPr>
        <p:txBody>
          <a:bodyPr wrap="none" anchor="ctr"/>
          <a:lstStyle/>
          <a:p>
            <a:endParaRPr lang="he-IL"/>
          </a:p>
        </p:txBody>
      </p:sp>
      <p:sp>
        <p:nvSpPr>
          <p:cNvPr id="104511" name="Rectangle 92"/>
          <p:cNvSpPr>
            <a:spLocks noChangeArrowheads="1"/>
          </p:cNvSpPr>
          <p:nvPr/>
        </p:nvSpPr>
        <p:spPr bwMode="auto">
          <a:xfrm>
            <a:off x="0" y="333375"/>
            <a:ext cx="1619250" cy="503238"/>
          </a:xfrm>
          <a:prstGeom prst="rect">
            <a:avLst/>
          </a:prstGeom>
          <a:noFill/>
          <a:ln w="19050">
            <a:solidFill>
              <a:schemeClr val="hlink"/>
            </a:solidFill>
            <a:miter lim="800000"/>
            <a:headEnd/>
            <a:tailEnd/>
          </a:ln>
        </p:spPr>
        <p:txBody>
          <a:bodyPr wrap="none" anchor="ctr"/>
          <a:lstStyle/>
          <a:p>
            <a:pPr algn="ctr"/>
            <a:r>
              <a:rPr lang="he-IL" sz="1400" b="1">
                <a:solidFill>
                  <a:schemeClr val="hlink"/>
                </a:solidFill>
                <a:cs typeface="Tahoma" pitchFamily="34" charset="0"/>
              </a:rPr>
              <a:t>לא למבחן</a:t>
            </a:r>
            <a:endParaRPr lang="en-US" sz="1400" b="1">
              <a:solidFill>
                <a:schemeClr val="hlink"/>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p:cTn id="7" dur="1000" fill="hold"/>
                                        <p:tgtEl>
                                          <p:spTgt spid="272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2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238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 calcmode="lin" valueType="num">
                                      <p:cBhvr>
                                        <p:cTn id="12" dur="1000" fill="hold"/>
                                        <p:tgtEl>
                                          <p:spTgt spid="27238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7238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72387">
                                            <p:txEl>
                                              <p:pRg st="1" end="1"/>
                                            </p:txEl>
                                          </p:spTgt>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72387">
                                            <p:txEl>
                                              <p:pRg st="2" end="2"/>
                                            </p:txEl>
                                          </p:spTgt>
                                        </p:tgtEl>
                                        <p:attrNameLst>
                                          <p:attrName>style.visibility</p:attrName>
                                        </p:attrNameLst>
                                      </p:cBhvr>
                                      <p:to>
                                        <p:strVal val="visible"/>
                                      </p:to>
                                    </p:set>
                                    <p:anim calcmode="lin" valueType="num">
                                      <p:cBhvr>
                                        <p:cTn id="18" dur="1000" fill="hold"/>
                                        <p:tgtEl>
                                          <p:spTgt spid="272387">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72387">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72387">
                                            <p:txEl>
                                              <p:pRg st="2" end="2"/>
                                            </p:txEl>
                                          </p:spTgt>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72387">
                                            <p:txEl>
                                              <p:pRg st="3" end="3"/>
                                            </p:txEl>
                                          </p:spTgt>
                                        </p:tgtEl>
                                        <p:attrNameLst>
                                          <p:attrName>style.visibility</p:attrName>
                                        </p:attrNameLst>
                                      </p:cBhvr>
                                      <p:to>
                                        <p:strVal val="visible"/>
                                      </p:to>
                                    </p:set>
                                    <p:anim calcmode="lin" valueType="num">
                                      <p:cBhvr>
                                        <p:cTn id="24" dur="1000" fill="hold"/>
                                        <p:tgtEl>
                                          <p:spTgt spid="27238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7238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72387">
                                            <p:txEl>
                                              <p:pRg st="3" end="3"/>
                                            </p:txEl>
                                          </p:spTgt>
                                        </p:tgtEl>
                                      </p:cBhvr>
                                    </p:animEffect>
                                  </p:childTnLst>
                                </p:cTn>
                              </p:par>
                            </p:childTnLst>
                          </p:cTn>
                        </p:par>
                        <p:par>
                          <p:cTn id="27" fill="hold">
                            <p:stCondLst>
                              <p:cond delay="3000"/>
                            </p:stCondLst>
                            <p:childTnLst>
                              <p:par>
                                <p:cTn id="28" presetID="55" presetClass="entr" presetSubtype="0" fill="hold" grpId="0" nodeType="afterEffect">
                                  <p:stCondLst>
                                    <p:cond delay="0"/>
                                  </p:stCondLst>
                                  <p:childTnLst>
                                    <p:set>
                                      <p:cBhvr>
                                        <p:cTn id="29" dur="1" fill="hold">
                                          <p:stCondLst>
                                            <p:cond delay="0"/>
                                          </p:stCondLst>
                                        </p:cTn>
                                        <p:tgtEl>
                                          <p:spTgt spid="272387">
                                            <p:txEl>
                                              <p:pRg st="4" end="4"/>
                                            </p:txEl>
                                          </p:spTgt>
                                        </p:tgtEl>
                                        <p:attrNameLst>
                                          <p:attrName>style.visibility</p:attrName>
                                        </p:attrNameLst>
                                      </p:cBhvr>
                                      <p:to>
                                        <p:strVal val="visible"/>
                                      </p:to>
                                    </p:set>
                                    <p:anim calcmode="lin" valueType="num">
                                      <p:cBhvr>
                                        <p:cTn id="30" dur="1000" fill="hold"/>
                                        <p:tgtEl>
                                          <p:spTgt spid="272387">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272387">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72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72474"/>
                                        </p:tgtEl>
                                      </p:cBhvr>
                                    </p:animEffect>
                                    <p:set>
                                      <p:cBhvr>
                                        <p:cTn id="37" dur="1" fill="hold">
                                          <p:stCondLst>
                                            <p:cond delay="499"/>
                                          </p:stCondLst>
                                        </p:cTn>
                                        <p:tgtEl>
                                          <p:spTgt spid="2724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72475"/>
                                        </p:tgtEl>
                                      </p:cBhvr>
                                    </p:animEffect>
                                    <p:set>
                                      <p:cBhvr>
                                        <p:cTn id="42" dur="1" fill="hold">
                                          <p:stCondLst>
                                            <p:cond delay="499"/>
                                          </p:stCondLst>
                                        </p:cTn>
                                        <p:tgtEl>
                                          <p:spTgt spid="272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P spid="272474" grpId="0" animBg="1"/>
      <p:bldP spid="27247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r" eaLnBrk="1" hangingPunct="1"/>
            <a:r>
              <a:rPr lang="he-IL" smtClean="0"/>
              <a:t>סוגי התפלגויות </a:t>
            </a:r>
            <a:endParaRPr lang="en-US" smtClean="0"/>
          </a:p>
        </p:txBody>
      </p:sp>
      <p:sp>
        <p:nvSpPr>
          <p:cNvPr id="102403" name="Rectangle 3"/>
          <p:cNvSpPr>
            <a:spLocks noGrp="1" noChangeArrowheads="1"/>
          </p:cNvSpPr>
          <p:nvPr>
            <p:ph type="body" idx="1"/>
          </p:nvPr>
        </p:nvSpPr>
        <p:spPr>
          <a:xfrm>
            <a:off x="1042988" y="1773238"/>
            <a:ext cx="7772400" cy="4114800"/>
          </a:xfrm>
        </p:spPr>
        <p:txBody>
          <a:bodyPr/>
          <a:lstStyle/>
          <a:p>
            <a:pPr eaLnBrk="1" hangingPunct="1"/>
            <a:r>
              <a:rPr lang="he-IL" smtClean="0"/>
              <a:t>התפלגות סימטרית חד שיאית:</a:t>
            </a:r>
          </a:p>
          <a:p>
            <a:pPr lvl="1" eaLnBrk="1" hangingPunct="1"/>
            <a:r>
              <a:rPr lang="he-IL" smtClean="0"/>
              <a:t>קיים ריכוז של מקרים על הערכים הבינוניים.</a:t>
            </a:r>
          </a:p>
          <a:p>
            <a:pPr lvl="1" eaLnBrk="1" hangingPunct="1"/>
            <a:r>
              <a:rPr lang="he-IL" smtClean="0"/>
              <a:t>מספר המקרים הולך ופוחת ככל שמתרחקים מהמרכז.</a:t>
            </a:r>
          </a:p>
          <a:p>
            <a:pPr lvl="1" eaLnBrk="1" hangingPunct="1"/>
            <a:r>
              <a:rPr lang="he-IL" smtClean="0"/>
              <a:t>מספר המקרים פוחת באופן שווה משני צדי המרכז.</a:t>
            </a:r>
            <a:endParaRPr lang="en-US" smtClean="0"/>
          </a:p>
        </p:txBody>
      </p:sp>
      <p:sp>
        <p:nvSpPr>
          <p:cNvPr id="102425" name="AutoShape 2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105477" name="Group 47"/>
          <p:cNvGrpSpPr>
            <a:grpSpLocks/>
          </p:cNvGrpSpPr>
          <p:nvPr/>
        </p:nvGrpSpPr>
        <p:grpSpPr bwMode="auto">
          <a:xfrm>
            <a:off x="755650" y="4292600"/>
            <a:ext cx="7546975" cy="2565400"/>
            <a:chOff x="476" y="2704"/>
            <a:chExt cx="4754" cy="1616"/>
          </a:xfrm>
        </p:grpSpPr>
        <p:sp>
          <p:nvSpPr>
            <p:cNvPr id="105479" name="Rectangle 33"/>
            <p:cNvSpPr>
              <a:spLocks noChangeArrowheads="1"/>
            </p:cNvSpPr>
            <p:nvPr/>
          </p:nvSpPr>
          <p:spPr bwMode="auto">
            <a:xfrm>
              <a:off x="839" y="3430"/>
              <a:ext cx="862" cy="544"/>
            </a:xfrm>
            <a:prstGeom prst="rect">
              <a:avLst/>
            </a:prstGeom>
            <a:solidFill>
              <a:srgbClr val="FFFF99"/>
            </a:solidFill>
            <a:ln w="9525">
              <a:solidFill>
                <a:schemeClr val="tx1"/>
              </a:solidFill>
              <a:miter lim="800000"/>
              <a:headEnd/>
              <a:tailEnd/>
            </a:ln>
          </p:spPr>
          <p:txBody>
            <a:bodyPr wrap="none"/>
            <a:lstStyle/>
            <a:p>
              <a:pPr>
                <a:buFontTx/>
                <a:buChar char="•"/>
              </a:pPr>
              <a:r>
                <a:rPr lang="he-IL" sz="1600" b="1">
                  <a:latin typeface="Times New Roman" pitchFamily="18" charset="0"/>
                </a:rPr>
                <a:t> </a:t>
              </a:r>
              <a:r>
                <a:rPr lang="en-US" sz="1600" b="1">
                  <a:latin typeface="Times New Roman" pitchFamily="18" charset="0"/>
                </a:rPr>
                <a:t>f(2) = f(3)</a:t>
              </a:r>
              <a:r>
                <a:rPr lang="he-IL" sz="1600" b="1">
                  <a:latin typeface="Times New Roman" pitchFamily="18" charset="0"/>
                </a:rPr>
                <a:t>.</a:t>
              </a:r>
            </a:p>
            <a:p>
              <a:pPr>
                <a:buFontTx/>
                <a:buChar char="•"/>
              </a:pPr>
              <a:r>
                <a:rPr lang="he-IL" sz="1600" b="1">
                  <a:latin typeface="Times New Roman" pitchFamily="18" charset="0"/>
                </a:rPr>
                <a:t> </a:t>
              </a:r>
              <a:r>
                <a:rPr lang="en-US" sz="1600" b="1">
                  <a:latin typeface="Times New Roman" pitchFamily="18" charset="0"/>
                </a:rPr>
                <a:t>f(1) = f(4)</a:t>
              </a:r>
              <a:r>
                <a:rPr lang="he-IL" sz="1600" b="1">
                  <a:latin typeface="Times New Roman" pitchFamily="18" charset="0"/>
                </a:rPr>
                <a:t>.</a:t>
              </a:r>
            </a:p>
            <a:p>
              <a:pPr>
                <a:buFontTx/>
                <a:buChar char="•"/>
              </a:pPr>
              <a:r>
                <a:rPr lang="he-IL" sz="1600" b="1">
                  <a:latin typeface="Times New Roman" pitchFamily="18" charset="0"/>
                </a:rPr>
                <a:t> </a:t>
              </a:r>
              <a:r>
                <a:rPr lang="en-US" sz="1600" b="1">
                  <a:latin typeface="Times New Roman" pitchFamily="18" charset="0"/>
                </a:rPr>
                <a:t>f(2) &gt; f(1)</a:t>
              </a:r>
            </a:p>
          </p:txBody>
        </p:sp>
        <p:sp>
          <p:nvSpPr>
            <p:cNvPr id="105480" name="Rectangle 4"/>
            <p:cNvSpPr>
              <a:spLocks noChangeArrowheads="1"/>
            </p:cNvSpPr>
            <p:nvPr/>
          </p:nvSpPr>
          <p:spPr bwMode="auto">
            <a:xfrm>
              <a:off x="476" y="3203"/>
              <a:ext cx="1401"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05481" name="Rectangle 5"/>
            <p:cNvSpPr>
              <a:spLocks noChangeArrowheads="1"/>
            </p:cNvSpPr>
            <p:nvPr/>
          </p:nvSpPr>
          <p:spPr bwMode="auto">
            <a:xfrm>
              <a:off x="3125" y="4080"/>
              <a:ext cx="1401" cy="240"/>
            </a:xfrm>
            <a:prstGeom prst="rect">
              <a:avLst/>
            </a:prstGeom>
            <a:noFill/>
            <a:ln w="9525">
              <a:noFill/>
              <a:miter lim="800000"/>
              <a:headEnd/>
              <a:tailEnd/>
            </a:ln>
          </p:spPr>
          <p:txBody>
            <a:bodyPr wrap="none" anchor="ctr"/>
            <a:lstStyle/>
            <a:p>
              <a:pPr algn="ctr"/>
              <a:r>
                <a:rPr lang="he-IL" sz="1600"/>
                <a:t>ערכים</a:t>
              </a:r>
              <a:endParaRPr lang="en-US" sz="1600"/>
            </a:p>
          </p:txBody>
        </p:sp>
        <p:sp>
          <p:nvSpPr>
            <p:cNvPr id="105482" name="Line 7"/>
            <p:cNvSpPr>
              <a:spLocks noChangeShapeType="1"/>
            </p:cNvSpPr>
            <p:nvPr/>
          </p:nvSpPr>
          <p:spPr bwMode="auto">
            <a:xfrm>
              <a:off x="2287" y="3936"/>
              <a:ext cx="2943" cy="0"/>
            </a:xfrm>
            <a:prstGeom prst="line">
              <a:avLst/>
            </a:prstGeom>
            <a:noFill/>
            <a:ln w="9525">
              <a:solidFill>
                <a:schemeClr val="tx1"/>
              </a:solidFill>
              <a:miter lim="800000"/>
              <a:headEnd/>
              <a:tailEnd type="triangle" w="med" len="med"/>
            </a:ln>
          </p:spPr>
          <p:txBody>
            <a:bodyPr wrap="none"/>
            <a:lstStyle/>
            <a:p>
              <a:endParaRPr lang="he-IL"/>
            </a:p>
          </p:txBody>
        </p:sp>
        <p:sp>
          <p:nvSpPr>
            <p:cNvPr id="105483" name="Line 8"/>
            <p:cNvSpPr>
              <a:spLocks noChangeShapeType="1"/>
            </p:cNvSpPr>
            <p:nvPr/>
          </p:nvSpPr>
          <p:spPr bwMode="auto">
            <a:xfrm>
              <a:off x="2287" y="2880"/>
              <a:ext cx="0" cy="1056"/>
            </a:xfrm>
            <a:prstGeom prst="line">
              <a:avLst/>
            </a:prstGeom>
            <a:noFill/>
            <a:ln w="9525">
              <a:solidFill>
                <a:schemeClr val="tx1"/>
              </a:solidFill>
              <a:miter lim="800000"/>
              <a:headEnd type="triangle" w="med" len="med"/>
              <a:tailEnd type="oval" w="med" len="med"/>
            </a:ln>
          </p:spPr>
          <p:txBody>
            <a:bodyPr wrap="none"/>
            <a:lstStyle/>
            <a:p>
              <a:endParaRPr lang="he-IL"/>
            </a:p>
          </p:txBody>
        </p:sp>
        <p:grpSp>
          <p:nvGrpSpPr>
            <p:cNvPr id="105484" name="Group 9"/>
            <p:cNvGrpSpPr>
              <a:grpSpLocks/>
            </p:cNvGrpSpPr>
            <p:nvPr/>
          </p:nvGrpSpPr>
          <p:grpSpPr bwMode="auto">
            <a:xfrm>
              <a:off x="2427" y="3072"/>
              <a:ext cx="2733" cy="720"/>
              <a:chOff x="3360" y="3072"/>
              <a:chExt cx="1872" cy="720"/>
            </a:xfrm>
          </p:grpSpPr>
          <p:sp>
            <p:nvSpPr>
              <p:cNvPr id="105513" name="Freeform 1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sp>
            <p:nvSpPr>
              <p:cNvPr id="105514" name="Freeform 1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grpSp>
        <p:grpSp>
          <p:nvGrpSpPr>
            <p:cNvPr id="105485" name="Group 12"/>
            <p:cNvGrpSpPr>
              <a:grpSpLocks/>
            </p:cNvGrpSpPr>
            <p:nvPr/>
          </p:nvGrpSpPr>
          <p:grpSpPr bwMode="auto">
            <a:xfrm>
              <a:off x="1867" y="2886"/>
              <a:ext cx="3245" cy="1224"/>
              <a:chOff x="2880" y="2886"/>
              <a:chExt cx="2223" cy="1224"/>
            </a:xfrm>
          </p:grpSpPr>
          <p:sp>
            <p:nvSpPr>
              <p:cNvPr id="105501" name="Rectangle 13"/>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05502" name="Rectangle 14"/>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05503" name="Rectangle 15"/>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05504" name="Rectangle 16"/>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05505" name="Rectangle 17"/>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05506" name="Rectangle 18"/>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05507" name="Rectangle 19"/>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05508" name="Rectangle 20"/>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05509" name="Rectangle 21"/>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05510" name="Rectangle 22"/>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05511" name="Rectangle 23"/>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05512" name="Rectangle 24"/>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sp>
          <p:nvSpPr>
            <p:cNvPr id="105486" name="Line 26"/>
            <p:cNvSpPr>
              <a:spLocks noChangeShapeType="1"/>
            </p:cNvSpPr>
            <p:nvPr/>
          </p:nvSpPr>
          <p:spPr bwMode="auto">
            <a:xfrm>
              <a:off x="3786" y="2976"/>
              <a:ext cx="0" cy="953"/>
            </a:xfrm>
            <a:prstGeom prst="line">
              <a:avLst/>
            </a:prstGeom>
            <a:noFill/>
            <a:ln w="25400">
              <a:solidFill>
                <a:schemeClr val="tx1"/>
              </a:solidFill>
              <a:miter lim="800000"/>
              <a:headEnd/>
              <a:tailEnd/>
            </a:ln>
          </p:spPr>
          <p:txBody>
            <a:bodyPr wrap="none"/>
            <a:lstStyle/>
            <a:p>
              <a:endParaRPr lang="he-IL"/>
            </a:p>
          </p:txBody>
        </p:sp>
        <p:sp>
          <p:nvSpPr>
            <p:cNvPr id="105487" name="Line 27"/>
            <p:cNvSpPr>
              <a:spLocks noChangeShapeType="1"/>
            </p:cNvSpPr>
            <p:nvPr/>
          </p:nvSpPr>
          <p:spPr bwMode="auto">
            <a:xfrm flipV="1">
              <a:off x="3058" y="3657"/>
              <a:ext cx="0" cy="272"/>
            </a:xfrm>
            <a:prstGeom prst="line">
              <a:avLst/>
            </a:prstGeom>
            <a:noFill/>
            <a:ln w="9525">
              <a:solidFill>
                <a:schemeClr val="tx1"/>
              </a:solidFill>
              <a:miter lim="800000"/>
              <a:headEnd/>
              <a:tailEnd/>
            </a:ln>
          </p:spPr>
          <p:txBody>
            <a:bodyPr wrap="none"/>
            <a:lstStyle/>
            <a:p>
              <a:endParaRPr lang="he-IL"/>
            </a:p>
          </p:txBody>
        </p:sp>
        <p:sp>
          <p:nvSpPr>
            <p:cNvPr id="105488" name="Line 28"/>
            <p:cNvSpPr>
              <a:spLocks noChangeShapeType="1"/>
            </p:cNvSpPr>
            <p:nvPr/>
          </p:nvSpPr>
          <p:spPr bwMode="auto">
            <a:xfrm flipV="1">
              <a:off x="4515" y="3657"/>
              <a:ext cx="0" cy="272"/>
            </a:xfrm>
            <a:prstGeom prst="line">
              <a:avLst/>
            </a:prstGeom>
            <a:noFill/>
            <a:ln w="9525">
              <a:solidFill>
                <a:schemeClr val="tx1"/>
              </a:solidFill>
              <a:miter lim="800000"/>
              <a:headEnd/>
              <a:tailEnd/>
            </a:ln>
          </p:spPr>
          <p:txBody>
            <a:bodyPr wrap="none"/>
            <a:lstStyle/>
            <a:p>
              <a:endParaRPr lang="he-IL"/>
            </a:p>
          </p:txBody>
        </p:sp>
        <p:sp>
          <p:nvSpPr>
            <p:cNvPr id="105489" name="Rectangle 29"/>
            <p:cNvSpPr>
              <a:spLocks noChangeArrowheads="1"/>
            </p:cNvSpPr>
            <p:nvPr/>
          </p:nvSpPr>
          <p:spPr bwMode="auto">
            <a:xfrm>
              <a:off x="2595" y="3748"/>
              <a:ext cx="332" cy="182"/>
            </a:xfrm>
            <a:prstGeom prst="rect">
              <a:avLst/>
            </a:prstGeom>
            <a:noFill/>
            <a:ln w="9525">
              <a:noFill/>
              <a:miter lim="800000"/>
              <a:headEnd/>
              <a:tailEnd/>
            </a:ln>
          </p:spPr>
          <p:txBody>
            <a:bodyPr wrap="none" anchor="ctr"/>
            <a:lstStyle/>
            <a:p>
              <a:pPr algn="ctr"/>
              <a:r>
                <a:rPr lang="en-US" sz="1800"/>
                <a:t>f(1)</a:t>
              </a:r>
            </a:p>
          </p:txBody>
        </p:sp>
        <p:sp>
          <p:nvSpPr>
            <p:cNvPr id="105490" name="Rectangle 30"/>
            <p:cNvSpPr>
              <a:spLocks noChangeArrowheads="1"/>
            </p:cNvSpPr>
            <p:nvPr/>
          </p:nvSpPr>
          <p:spPr bwMode="auto">
            <a:xfrm>
              <a:off x="3258" y="3748"/>
              <a:ext cx="331" cy="182"/>
            </a:xfrm>
            <a:prstGeom prst="rect">
              <a:avLst/>
            </a:prstGeom>
            <a:noFill/>
            <a:ln w="9525">
              <a:noFill/>
              <a:miter lim="800000"/>
              <a:headEnd/>
              <a:tailEnd/>
            </a:ln>
          </p:spPr>
          <p:txBody>
            <a:bodyPr wrap="none" anchor="ctr"/>
            <a:lstStyle/>
            <a:p>
              <a:pPr algn="ctr"/>
              <a:r>
                <a:rPr lang="en-US" sz="1800"/>
                <a:t>f(2)</a:t>
              </a:r>
            </a:p>
          </p:txBody>
        </p:sp>
        <p:sp>
          <p:nvSpPr>
            <p:cNvPr id="105491" name="Rectangle 31"/>
            <p:cNvSpPr>
              <a:spLocks noChangeArrowheads="1"/>
            </p:cNvSpPr>
            <p:nvPr/>
          </p:nvSpPr>
          <p:spPr bwMode="auto">
            <a:xfrm>
              <a:off x="3986" y="3748"/>
              <a:ext cx="332" cy="182"/>
            </a:xfrm>
            <a:prstGeom prst="rect">
              <a:avLst/>
            </a:prstGeom>
            <a:noFill/>
            <a:ln w="9525">
              <a:noFill/>
              <a:miter lim="800000"/>
              <a:headEnd/>
              <a:tailEnd/>
            </a:ln>
          </p:spPr>
          <p:txBody>
            <a:bodyPr wrap="none" anchor="ctr"/>
            <a:lstStyle/>
            <a:p>
              <a:pPr algn="ctr"/>
              <a:r>
                <a:rPr lang="en-US" sz="1800"/>
                <a:t>f(3)</a:t>
              </a:r>
            </a:p>
          </p:txBody>
        </p:sp>
        <p:sp>
          <p:nvSpPr>
            <p:cNvPr id="105492" name="Rectangle 32"/>
            <p:cNvSpPr>
              <a:spLocks noChangeArrowheads="1"/>
            </p:cNvSpPr>
            <p:nvPr/>
          </p:nvSpPr>
          <p:spPr bwMode="auto">
            <a:xfrm>
              <a:off x="4582" y="3748"/>
              <a:ext cx="331" cy="182"/>
            </a:xfrm>
            <a:prstGeom prst="rect">
              <a:avLst/>
            </a:prstGeom>
            <a:noFill/>
            <a:ln w="9525">
              <a:noFill/>
              <a:miter lim="800000"/>
              <a:headEnd/>
              <a:tailEnd/>
            </a:ln>
          </p:spPr>
          <p:txBody>
            <a:bodyPr wrap="none" anchor="ctr"/>
            <a:lstStyle/>
            <a:p>
              <a:pPr algn="ctr"/>
              <a:r>
                <a:rPr lang="en-US" sz="1800"/>
                <a:t>f(4)</a:t>
              </a:r>
            </a:p>
          </p:txBody>
        </p:sp>
        <p:sp>
          <p:nvSpPr>
            <p:cNvPr id="105493" name="AutoShape 36"/>
            <p:cNvSpPr>
              <a:spLocks/>
            </p:cNvSpPr>
            <p:nvPr/>
          </p:nvSpPr>
          <p:spPr bwMode="auto">
            <a:xfrm rot="-5400000">
              <a:off x="4117"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5494" name="AutoShape 37"/>
            <p:cNvSpPr>
              <a:spLocks/>
            </p:cNvSpPr>
            <p:nvPr/>
          </p:nvSpPr>
          <p:spPr bwMode="auto">
            <a:xfrm rot="-5400000">
              <a:off x="4778"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5495" name="AutoShape 38"/>
            <p:cNvSpPr>
              <a:spLocks/>
            </p:cNvSpPr>
            <p:nvPr/>
          </p:nvSpPr>
          <p:spPr bwMode="auto">
            <a:xfrm rot="-5400000">
              <a:off x="2658" y="2577"/>
              <a:ext cx="136" cy="662"/>
            </a:xfrm>
            <a:prstGeom prst="rightBrace">
              <a:avLst>
                <a:gd name="adj1" fmla="val 40564"/>
                <a:gd name="adj2" fmla="val 50000"/>
              </a:avLst>
            </a:prstGeom>
            <a:noFill/>
            <a:ln w="9525">
              <a:solidFill>
                <a:schemeClr val="tx1"/>
              </a:solidFill>
              <a:miter lim="800000"/>
              <a:headEnd/>
              <a:tailEnd/>
            </a:ln>
          </p:spPr>
          <p:txBody>
            <a:bodyPr wrap="none" anchor="ctr"/>
            <a:lstStyle/>
            <a:p>
              <a:endParaRPr lang="he-IL"/>
            </a:p>
          </p:txBody>
        </p:sp>
        <p:sp>
          <p:nvSpPr>
            <p:cNvPr id="105496" name="AutoShape 39"/>
            <p:cNvSpPr>
              <a:spLocks/>
            </p:cNvSpPr>
            <p:nvPr/>
          </p:nvSpPr>
          <p:spPr bwMode="auto">
            <a:xfrm rot="-5400000">
              <a:off x="3321"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5497" name="Rectangle 40"/>
            <p:cNvSpPr>
              <a:spLocks noChangeArrowheads="1"/>
            </p:cNvSpPr>
            <p:nvPr/>
          </p:nvSpPr>
          <p:spPr bwMode="auto">
            <a:xfrm>
              <a:off x="3919" y="2704"/>
              <a:ext cx="464" cy="136"/>
            </a:xfrm>
            <a:prstGeom prst="rect">
              <a:avLst/>
            </a:prstGeom>
            <a:noFill/>
            <a:ln w="9525">
              <a:noFill/>
              <a:miter lim="800000"/>
              <a:headEnd/>
              <a:tailEnd/>
            </a:ln>
          </p:spPr>
          <p:txBody>
            <a:bodyPr wrap="none" anchor="ctr"/>
            <a:lstStyle/>
            <a:p>
              <a:pPr algn="ctr"/>
              <a:r>
                <a:rPr lang="he-IL" b="1"/>
                <a:t>15</a:t>
              </a:r>
              <a:endParaRPr lang="en-US" b="1"/>
            </a:p>
          </p:txBody>
        </p:sp>
        <p:sp>
          <p:nvSpPr>
            <p:cNvPr id="105498" name="Rectangle 41"/>
            <p:cNvSpPr>
              <a:spLocks noChangeArrowheads="1"/>
            </p:cNvSpPr>
            <p:nvPr/>
          </p:nvSpPr>
          <p:spPr bwMode="auto">
            <a:xfrm>
              <a:off x="4580" y="2704"/>
              <a:ext cx="465" cy="136"/>
            </a:xfrm>
            <a:prstGeom prst="rect">
              <a:avLst/>
            </a:prstGeom>
            <a:noFill/>
            <a:ln w="9525">
              <a:noFill/>
              <a:miter lim="800000"/>
              <a:headEnd/>
              <a:tailEnd/>
            </a:ln>
          </p:spPr>
          <p:txBody>
            <a:bodyPr wrap="none" anchor="ctr"/>
            <a:lstStyle/>
            <a:p>
              <a:pPr algn="ctr"/>
              <a:r>
                <a:rPr lang="he-IL" b="1"/>
                <a:t>15</a:t>
              </a:r>
              <a:endParaRPr lang="en-US" b="1"/>
            </a:p>
          </p:txBody>
        </p:sp>
        <p:sp>
          <p:nvSpPr>
            <p:cNvPr id="105499" name="Rectangle 42"/>
            <p:cNvSpPr>
              <a:spLocks noChangeArrowheads="1"/>
            </p:cNvSpPr>
            <p:nvPr/>
          </p:nvSpPr>
          <p:spPr bwMode="auto">
            <a:xfrm>
              <a:off x="3124" y="2704"/>
              <a:ext cx="464" cy="136"/>
            </a:xfrm>
            <a:prstGeom prst="rect">
              <a:avLst/>
            </a:prstGeom>
            <a:noFill/>
            <a:ln w="9525">
              <a:noFill/>
              <a:miter lim="800000"/>
              <a:headEnd/>
              <a:tailEnd/>
            </a:ln>
          </p:spPr>
          <p:txBody>
            <a:bodyPr wrap="none" anchor="ctr"/>
            <a:lstStyle/>
            <a:p>
              <a:pPr algn="ctr"/>
              <a:r>
                <a:rPr lang="he-IL" b="1"/>
                <a:t>15</a:t>
              </a:r>
              <a:endParaRPr lang="en-US" b="1"/>
            </a:p>
          </p:txBody>
        </p:sp>
        <p:sp>
          <p:nvSpPr>
            <p:cNvPr id="105500" name="Rectangle 43"/>
            <p:cNvSpPr>
              <a:spLocks noChangeArrowheads="1"/>
            </p:cNvSpPr>
            <p:nvPr/>
          </p:nvSpPr>
          <p:spPr bwMode="auto">
            <a:xfrm>
              <a:off x="2463" y="2704"/>
              <a:ext cx="464" cy="136"/>
            </a:xfrm>
            <a:prstGeom prst="rect">
              <a:avLst/>
            </a:prstGeom>
            <a:noFill/>
            <a:ln w="9525">
              <a:noFill/>
              <a:miter lim="800000"/>
              <a:headEnd/>
              <a:tailEnd/>
            </a:ln>
          </p:spPr>
          <p:txBody>
            <a:bodyPr wrap="none" anchor="ctr"/>
            <a:lstStyle/>
            <a:p>
              <a:pPr algn="ctr"/>
              <a:r>
                <a:rPr lang="he-IL" b="1"/>
                <a:t>15</a:t>
              </a:r>
              <a:endParaRPr lang="en-US" b="1"/>
            </a:p>
          </p:txBody>
        </p:sp>
      </p:grpSp>
      <p:sp>
        <p:nvSpPr>
          <p:cNvPr id="105478" name="AutoShape 87" descr="קלף"/>
          <p:cNvSpPr>
            <a:spLocks noChangeArrowheads="1"/>
          </p:cNvSpPr>
          <p:nvPr/>
        </p:nvSpPr>
        <p:spPr bwMode="auto">
          <a:xfrm>
            <a:off x="5795963" y="3860800"/>
            <a:ext cx="431800" cy="792163"/>
          </a:xfrm>
          <a:prstGeom prst="downArrowCallout">
            <a:avLst>
              <a:gd name="adj1" fmla="val 19120"/>
              <a:gd name="adj2" fmla="val 25000"/>
              <a:gd name="adj3" fmla="val 43384"/>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ממוצע</a:t>
            </a:r>
          </a:p>
          <a:p>
            <a:pPr algn="ctr">
              <a:lnSpc>
                <a:spcPct val="80000"/>
              </a:lnSpc>
            </a:pPr>
            <a:r>
              <a:rPr lang="he-IL" b="1">
                <a:latin typeface="Times New Roman" pitchFamily="18" charset="0"/>
              </a:rPr>
              <a:t>חציון</a:t>
            </a:r>
          </a:p>
          <a:p>
            <a:pPr algn="ctr">
              <a:lnSpc>
                <a:spcPct val="80000"/>
              </a:lnSpc>
            </a:pPr>
            <a:r>
              <a:rPr lang="he-IL" b="1">
                <a:latin typeface="Times New Roman" pitchFamily="18" charset="0"/>
              </a:rPr>
              <a:t>שכיח</a:t>
            </a: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1000" fill="hold"/>
                                        <p:tgtEl>
                                          <p:spTgt spid="1024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0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p:cTn id="13" dur="1000" fill="hold"/>
                                        <p:tgtEl>
                                          <p:spTgt spid="10240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240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240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p:cTn id="19" dur="1000" fill="hold"/>
                                        <p:tgtEl>
                                          <p:spTgt spid="10240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0240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0240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p:cTn id="25" dur="1000" fill="hold"/>
                                        <p:tgtEl>
                                          <p:spTgt spid="10240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0240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r" eaLnBrk="1" hangingPunct="1"/>
            <a:r>
              <a:rPr lang="he-IL" smtClean="0"/>
              <a:t>סוגי התפלגויות (2) </a:t>
            </a:r>
            <a:endParaRPr lang="en-US" smtClean="0"/>
          </a:p>
        </p:txBody>
      </p:sp>
      <p:sp>
        <p:nvSpPr>
          <p:cNvPr id="103427" name="Rectangle 3"/>
          <p:cNvSpPr>
            <a:spLocks noGrp="1" noChangeArrowheads="1"/>
          </p:cNvSpPr>
          <p:nvPr>
            <p:ph type="body" idx="1"/>
          </p:nvPr>
        </p:nvSpPr>
        <p:spPr>
          <a:xfrm>
            <a:off x="395288" y="1773238"/>
            <a:ext cx="8559800" cy="4114800"/>
          </a:xfrm>
        </p:spPr>
        <p:txBody>
          <a:bodyPr/>
          <a:lstStyle/>
          <a:p>
            <a:pPr eaLnBrk="1" hangingPunct="1"/>
            <a:r>
              <a:rPr lang="he-IL" smtClean="0"/>
              <a:t>התפלגות סימטרית דו שיאית:</a:t>
            </a:r>
          </a:p>
          <a:p>
            <a:pPr lvl="1" eaLnBrk="1" hangingPunct="1"/>
            <a:r>
              <a:rPr lang="he-IL" smtClean="0"/>
              <a:t>קיים ריכוז של מקרים על הערכים הקיצוניים (נמוכים וגבוהים).</a:t>
            </a:r>
          </a:p>
          <a:p>
            <a:pPr lvl="1" eaLnBrk="1" hangingPunct="1"/>
            <a:r>
              <a:rPr lang="he-IL" smtClean="0"/>
              <a:t>מספר המקרים הולך ופוחת ככל שמתקרבים למרכז.</a:t>
            </a:r>
          </a:p>
          <a:p>
            <a:pPr lvl="1" eaLnBrk="1" hangingPunct="1"/>
            <a:r>
              <a:rPr lang="he-IL" smtClean="0"/>
              <a:t>מספר המקרים גדל באופן שווה משני צדי המרכז.</a:t>
            </a:r>
            <a:endParaRPr lang="en-US" smtClean="0"/>
          </a:p>
        </p:txBody>
      </p:sp>
      <p:sp>
        <p:nvSpPr>
          <p:cNvPr id="103448" name="AutoShape 2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06501" name="Rectangle 28"/>
          <p:cNvSpPr>
            <a:spLocks noChangeArrowheads="1"/>
          </p:cNvSpPr>
          <p:nvPr/>
        </p:nvSpPr>
        <p:spPr bwMode="auto">
          <a:xfrm>
            <a:off x="5176838" y="6477000"/>
            <a:ext cx="2224087" cy="38100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06502" name="Group 62"/>
          <p:cNvGrpSpPr>
            <a:grpSpLocks/>
          </p:cNvGrpSpPr>
          <p:nvPr/>
        </p:nvGrpSpPr>
        <p:grpSpPr bwMode="auto">
          <a:xfrm>
            <a:off x="971550" y="4292600"/>
            <a:ext cx="7546975" cy="2232025"/>
            <a:chOff x="612" y="2704"/>
            <a:chExt cx="4754" cy="1406"/>
          </a:xfrm>
        </p:grpSpPr>
        <p:grpSp>
          <p:nvGrpSpPr>
            <p:cNvPr id="106506" name="Group 8"/>
            <p:cNvGrpSpPr>
              <a:grpSpLocks/>
            </p:cNvGrpSpPr>
            <p:nvPr/>
          </p:nvGrpSpPr>
          <p:grpSpPr bwMode="auto">
            <a:xfrm rot="10789169">
              <a:off x="2562" y="3066"/>
              <a:ext cx="2721" cy="720"/>
              <a:chOff x="3360" y="3072"/>
              <a:chExt cx="1872" cy="720"/>
            </a:xfrm>
          </p:grpSpPr>
          <p:sp>
            <p:nvSpPr>
              <p:cNvPr id="106539" name="Freeform 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a:tailEnd/>
              </a:ln>
            </p:spPr>
            <p:txBody>
              <a:bodyPr wrap="none"/>
              <a:lstStyle/>
              <a:p>
                <a:endParaRPr lang="he-IL"/>
              </a:p>
            </p:txBody>
          </p:sp>
          <p:sp>
            <p:nvSpPr>
              <p:cNvPr id="106540" name="Freeform 1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a:tailEnd/>
              </a:ln>
            </p:spPr>
            <p:txBody>
              <a:bodyPr wrap="none"/>
              <a:lstStyle/>
              <a:p>
                <a:endParaRPr lang="he-IL"/>
              </a:p>
            </p:txBody>
          </p:sp>
        </p:grpSp>
        <p:sp>
          <p:nvSpPr>
            <p:cNvPr id="106507" name="Rectangle 26"/>
            <p:cNvSpPr>
              <a:spLocks noChangeArrowheads="1"/>
            </p:cNvSpPr>
            <p:nvPr/>
          </p:nvSpPr>
          <p:spPr bwMode="auto">
            <a:xfrm>
              <a:off x="975" y="3430"/>
              <a:ext cx="862" cy="544"/>
            </a:xfrm>
            <a:prstGeom prst="rect">
              <a:avLst/>
            </a:prstGeom>
            <a:solidFill>
              <a:srgbClr val="FFFF99"/>
            </a:solidFill>
            <a:ln w="9525">
              <a:solidFill>
                <a:schemeClr val="tx1"/>
              </a:solidFill>
              <a:miter lim="800000"/>
              <a:headEnd/>
              <a:tailEnd/>
            </a:ln>
          </p:spPr>
          <p:txBody>
            <a:bodyPr wrap="none"/>
            <a:lstStyle/>
            <a:p>
              <a:pPr>
                <a:buFontTx/>
                <a:buChar char="•"/>
              </a:pPr>
              <a:r>
                <a:rPr lang="he-IL" sz="1600" b="1">
                  <a:latin typeface="Times New Roman" pitchFamily="18" charset="0"/>
                </a:rPr>
                <a:t> </a:t>
              </a:r>
              <a:r>
                <a:rPr lang="en-US" sz="1600" b="1">
                  <a:latin typeface="Times New Roman" pitchFamily="18" charset="0"/>
                </a:rPr>
                <a:t>f(2) = f(3)</a:t>
              </a:r>
              <a:r>
                <a:rPr lang="he-IL" sz="1600" b="1">
                  <a:latin typeface="Times New Roman" pitchFamily="18" charset="0"/>
                </a:rPr>
                <a:t>.</a:t>
              </a:r>
            </a:p>
            <a:p>
              <a:pPr>
                <a:buFontTx/>
                <a:buChar char="•"/>
              </a:pPr>
              <a:r>
                <a:rPr lang="he-IL" sz="1600" b="1">
                  <a:latin typeface="Times New Roman" pitchFamily="18" charset="0"/>
                </a:rPr>
                <a:t> </a:t>
              </a:r>
              <a:r>
                <a:rPr lang="en-US" sz="1600" b="1">
                  <a:latin typeface="Times New Roman" pitchFamily="18" charset="0"/>
                </a:rPr>
                <a:t>f(1) = f(4)</a:t>
              </a:r>
              <a:r>
                <a:rPr lang="he-IL" sz="1600" b="1">
                  <a:latin typeface="Times New Roman" pitchFamily="18" charset="0"/>
                </a:rPr>
                <a:t>.</a:t>
              </a:r>
            </a:p>
            <a:p>
              <a:pPr>
                <a:buFontTx/>
                <a:buChar char="•"/>
              </a:pPr>
              <a:r>
                <a:rPr lang="he-IL" sz="1600" b="1">
                  <a:latin typeface="Times New Roman" pitchFamily="18" charset="0"/>
                </a:rPr>
                <a:t> </a:t>
              </a:r>
              <a:r>
                <a:rPr lang="en-US" sz="1600" b="1">
                  <a:latin typeface="Times New Roman" pitchFamily="18" charset="0"/>
                </a:rPr>
                <a:t>f(2) &lt; f(1)</a:t>
              </a:r>
            </a:p>
          </p:txBody>
        </p:sp>
        <p:sp>
          <p:nvSpPr>
            <p:cNvPr id="106508" name="Rectangle 27"/>
            <p:cNvSpPr>
              <a:spLocks noChangeArrowheads="1"/>
            </p:cNvSpPr>
            <p:nvPr/>
          </p:nvSpPr>
          <p:spPr bwMode="auto">
            <a:xfrm>
              <a:off x="612" y="3203"/>
              <a:ext cx="1401"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06509" name="Line 29"/>
            <p:cNvSpPr>
              <a:spLocks noChangeShapeType="1"/>
            </p:cNvSpPr>
            <p:nvPr/>
          </p:nvSpPr>
          <p:spPr bwMode="auto">
            <a:xfrm>
              <a:off x="2423" y="3936"/>
              <a:ext cx="2943" cy="0"/>
            </a:xfrm>
            <a:prstGeom prst="line">
              <a:avLst/>
            </a:prstGeom>
            <a:noFill/>
            <a:ln w="9525">
              <a:solidFill>
                <a:schemeClr val="tx1"/>
              </a:solidFill>
              <a:miter lim="800000"/>
              <a:headEnd/>
              <a:tailEnd type="triangle" w="med" len="med"/>
            </a:ln>
          </p:spPr>
          <p:txBody>
            <a:bodyPr wrap="none"/>
            <a:lstStyle/>
            <a:p>
              <a:endParaRPr lang="he-IL"/>
            </a:p>
          </p:txBody>
        </p:sp>
        <p:sp>
          <p:nvSpPr>
            <p:cNvPr id="106510" name="Line 30"/>
            <p:cNvSpPr>
              <a:spLocks noChangeShapeType="1"/>
            </p:cNvSpPr>
            <p:nvPr/>
          </p:nvSpPr>
          <p:spPr bwMode="auto">
            <a:xfrm>
              <a:off x="2423" y="2880"/>
              <a:ext cx="0" cy="1056"/>
            </a:xfrm>
            <a:prstGeom prst="line">
              <a:avLst/>
            </a:prstGeom>
            <a:noFill/>
            <a:ln w="9525">
              <a:solidFill>
                <a:schemeClr val="tx1"/>
              </a:solidFill>
              <a:miter lim="800000"/>
              <a:headEnd type="triangle" w="med" len="med"/>
              <a:tailEnd type="oval" w="med" len="med"/>
            </a:ln>
          </p:spPr>
          <p:txBody>
            <a:bodyPr wrap="none"/>
            <a:lstStyle/>
            <a:p>
              <a:endParaRPr lang="he-IL"/>
            </a:p>
          </p:txBody>
        </p:sp>
        <p:grpSp>
          <p:nvGrpSpPr>
            <p:cNvPr id="106511" name="Group 34"/>
            <p:cNvGrpSpPr>
              <a:grpSpLocks/>
            </p:cNvGrpSpPr>
            <p:nvPr/>
          </p:nvGrpSpPr>
          <p:grpSpPr bwMode="auto">
            <a:xfrm>
              <a:off x="2003" y="2886"/>
              <a:ext cx="3245" cy="1224"/>
              <a:chOff x="2880" y="2886"/>
              <a:chExt cx="2223" cy="1224"/>
            </a:xfrm>
          </p:grpSpPr>
          <p:sp>
            <p:nvSpPr>
              <p:cNvPr id="106527" name="Rectangle 35"/>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06528" name="Rectangle 36"/>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06529" name="Rectangle 37"/>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06530" name="Rectangle 38"/>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06531" name="Rectangle 39"/>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06532" name="Rectangle 40"/>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06533" name="Rectangle 41"/>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06534" name="Rectangle 42"/>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06535" name="Rectangle 43"/>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06536" name="Rectangle 44"/>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06537" name="Rectangle 45"/>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06538" name="Rectangle 46"/>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sp>
          <p:nvSpPr>
            <p:cNvPr id="106512" name="Line 47"/>
            <p:cNvSpPr>
              <a:spLocks noChangeShapeType="1"/>
            </p:cNvSpPr>
            <p:nvPr/>
          </p:nvSpPr>
          <p:spPr bwMode="auto">
            <a:xfrm>
              <a:off x="3922" y="2976"/>
              <a:ext cx="0" cy="953"/>
            </a:xfrm>
            <a:prstGeom prst="line">
              <a:avLst/>
            </a:prstGeom>
            <a:noFill/>
            <a:ln w="25400">
              <a:solidFill>
                <a:schemeClr val="tx1"/>
              </a:solidFill>
              <a:miter lim="800000"/>
              <a:headEnd/>
              <a:tailEnd/>
            </a:ln>
          </p:spPr>
          <p:txBody>
            <a:bodyPr wrap="none"/>
            <a:lstStyle/>
            <a:p>
              <a:endParaRPr lang="he-IL"/>
            </a:p>
          </p:txBody>
        </p:sp>
        <p:sp>
          <p:nvSpPr>
            <p:cNvPr id="106513" name="Line 48"/>
            <p:cNvSpPr>
              <a:spLocks noChangeShapeType="1"/>
            </p:cNvSpPr>
            <p:nvPr/>
          </p:nvSpPr>
          <p:spPr bwMode="auto">
            <a:xfrm flipV="1">
              <a:off x="3194" y="3657"/>
              <a:ext cx="0" cy="272"/>
            </a:xfrm>
            <a:prstGeom prst="line">
              <a:avLst/>
            </a:prstGeom>
            <a:noFill/>
            <a:ln w="9525">
              <a:solidFill>
                <a:schemeClr val="tx1"/>
              </a:solidFill>
              <a:miter lim="800000"/>
              <a:headEnd/>
              <a:tailEnd/>
            </a:ln>
          </p:spPr>
          <p:txBody>
            <a:bodyPr wrap="none"/>
            <a:lstStyle/>
            <a:p>
              <a:endParaRPr lang="he-IL"/>
            </a:p>
          </p:txBody>
        </p:sp>
        <p:sp>
          <p:nvSpPr>
            <p:cNvPr id="106514" name="Line 49"/>
            <p:cNvSpPr>
              <a:spLocks noChangeShapeType="1"/>
            </p:cNvSpPr>
            <p:nvPr/>
          </p:nvSpPr>
          <p:spPr bwMode="auto">
            <a:xfrm flipV="1">
              <a:off x="4651" y="3657"/>
              <a:ext cx="0" cy="272"/>
            </a:xfrm>
            <a:prstGeom prst="line">
              <a:avLst/>
            </a:prstGeom>
            <a:noFill/>
            <a:ln w="9525">
              <a:solidFill>
                <a:schemeClr val="tx1"/>
              </a:solidFill>
              <a:miter lim="800000"/>
              <a:headEnd/>
              <a:tailEnd/>
            </a:ln>
          </p:spPr>
          <p:txBody>
            <a:bodyPr wrap="none"/>
            <a:lstStyle/>
            <a:p>
              <a:endParaRPr lang="he-IL"/>
            </a:p>
          </p:txBody>
        </p:sp>
        <p:sp>
          <p:nvSpPr>
            <p:cNvPr id="106515" name="Rectangle 50"/>
            <p:cNvSpPr>
              <a:spLocks noChangeArrowheads="1"/>
            </p:cNvSpPr>
            <p:nvPr/>
          </p:nvSpPr>
          <p:spPr bwMode="auto">
            <a:xfrm>
              <a:off x="2731" y="3748"/>
              <a:ext cx="332" cy="182"/>
            </a:xfrm>
            <a:prstGeom prst="rect">
              <a:avLst/>
            </a:prstGeom>
            <a:noFill/>
            <a:ln w="9525">
              <a:noFill/>
              <a:miter lim="800000"/>
              <a:headEnd/>
              <a:tailEnd/>
            </a:ln>
          </p:spPr>
          <p:txBody>
            <a:bodyPr wrap="none" anchor="ctr"/>
            <a:lstStyle/>
            <a:p>
              <a:pPr algn="ctr"/>
              <a:r>
                <a:rPr lang="en-US" sz="1800"/>
                <a:t>f(1)</a:t>
              </a:r>
            </a:p>
          </p:txBody>
        </p:sp>
        <p:sp>
          <p:nvSpPr>
            <p:cNvPr id="106516" name="Rectangle 51"/>
            <p:cNvSpPr>
              <a:spLocks noChangeArrowheads="1"/>
            </p:cNvSpPr>
            <p:nvPr/>
          </p:nvSpPr>
          <p:spPr bwMode="auto">
            <a:xfrm>
              <a:off x="3394" y="3748"/>
              <a:ext cx="331" cy="182"/>
            </a:xfrm>
            <a:prstGeom prst="rect">
              <a:avLst/>
            </a:prstGeom>
            <a:noFill/>
            <a:ln w="9525">
              <a:noFill/>
              <a:miter lim="800000"/>
              <a:headEnd/>
              <a:tailEnd/>
            </a:ln>
          </p:spPr>
          <p:txBody>
            <a:bodyPr wrap="none" anchor="ctr"/>
            <a:lstStyle/>
            <a:p>
              <a:pPr algn="ctr"/>
              <a:r>
                <a:rPr lang="en-US" sz="1800"/>
                <a:t>f(2)</a:t>
              </a:r>
            </a:p>
          </p:txBody>
        </p:sp>
        <p:sp>
          <p:nvSpPr>
            <p:cNvPr id="106517" name="Rectangle 52"/>
            <p:cNvSpPr>
              <a:spLocks noChangeArrowheads="1"/>
            </p:cNvSpPr>
            <p:nvPr/>
          </p:nvSpPr>
          <p:spPr bwMode="auto">
            <a:xfrm>
              <a:off x="4122" y="3748"/>
              <a:ext cx="332" cy="182"/>
            </a:xfrm>
            <a:prstGeom prst="rect">
              <a:avLst/>
            </a:prstGeom>
            <a:noFill/>
            <a:ln w="9525">
              <a:noFill/>
              <a:miter lim="800000"/>
              <a:headEnd/>
              <a:tailEnd/>
            </a:ln>
          </p:spPr>
          <p:txBody>
            <a:bodyPr wrap="none" anchor="ctr"/>
            <a:lstStyle/>
            <a:p>
              <a:pPr algn="ctr"/>
              <a:r>
                <a:rPr lang="en-US" sz="1800"/>
                <a:t>f(3)</a:t>
              </a:r>
            </a:p>
          </p:txBody>
        </p:sp>
        <p:sp>
          <p:nvSpPr>
            <p:cNvPr id="106518" name="Rectangle 53"/>
            <p:cNvSpPr>
              <a:spLocks noChangeArrowheads="1"/>
            </p:cNvSpPr>
            <p:nvPr/>
          </p:nvSpPr>
          <p:spPr bwMode="auto">
            <a:xfrm>
              <a:off x="4718" y="3748"/>
              <a:ext cx="331" cy="182"/>
            </a:xfrm>
            <a:prstGeom prst="rect">
              <a:avLst/>
            </a:prstGeom>
            <a:noFill/>
            <a:ln w="9525">
              <a:noFill/>
              <a:miter lim="800000"/>
              <a:headEnd/>
              <a:tailEnd/>
            </a:ln>
          </p:spPr>
          <p:txBody>
            <a:bodyPr wrap="none" anchor="ctr"/>
            <a:lstStyle/>
            <a:p>
              <a:pPr algn="ctr"/>
              <a:r>
                <a:rPr lang="en-US" sz="1800"/>
                <a:t>f(4)</a:t>
              </a:r>
            </a:p>
          </p:txBody>
        </p:sp>
        <p:sp>
          <p:nvSpPr>
            <p:cNvPr id="106519" name="AutoShape 54"/>
            <p:cNvSpPr>
              <a:spLocks/>
            </p:cNvSpPr>
            <p:nvPr/>
          </p:nvSpPr>
          <p:spPr bwMode="auto">
            <a:xfrm rot="-5400000">
              <a:off x="4253"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6520" name="AutoShape 55"/>
            <p:cNvSpPr>
              <a:spLocks/>
            </p:cNvSpPr>
            <p:nvPr/>
          </p:nvSpPr>
          <p:spPr bwMode="auto">
            <a:xfrm rot="-5400000">
              <a:off x="4914"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6521" name="AutoShape 56"/>
            <p:cNvSpPr>
              <a:spLocks/>
            </p:cNvSpPr>
            <p:nvPr/>
          </p:nvSpPr>
          <p:spPr bwMode="auto">
            <a:xfrm rot="-5400000">
              <a:off x="2794" y="2577"/>
              <a:ext cx="136" cy="662"/>
            </a:xfrm>
            <a:prstGeom prst="rightBrace">
              <a:avLst>
                <a:gd name="adj1" fmla="val 40564"/>
                <a:gd name="adj2" fmla="val 50000"/>
              </a:avLst>
            </a:prstGeom>
            <a:noFill/>
            <a:ln w="9525">
              <a:solidFill>
                <a:schemeClr val="tx1"/>
              </a:solidFill>
              <a:miter lim="800000"/>
              <a:headEnd/>
              <a:tailEnd/>
            </a:ln>
          </p:spPr>
          <p:txBody>
            <a:bodyPr wrap="none" anchor="ctr"/>
            <a:lstStyle/>
            <a:p>
              <a:endParaRPr lang="he-IL"/>
            </a:p>
          </p:txBody>
        </p:sp>
        <p:sp>
          <p:nvSpPr>
            <p:cNvPr id="106522" name="AutoShape 57"/>
            <p:cNvSpPr>
              <a:spLocks/>
            </p:cNvSpPr>
            <p:nvPr/>
          </p:nvSpPr>
          <p:spPr bwMode="auto">
            <a:xfrm rot="-5400000">
              <a:off x="3457" y="2577"/>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06523" name="Rectangle 58"/>
            <p:cNvSpPr>
              <a:spLocks noChangeArrowheads="1"/>
            </p:cNvSpPr>
            <p:nvPr/>
          </p:nvSpPr>
          <p:spPr bwMode="auto">
            <a:xfrm>
              <a:off x="4055" y="2704"/>
              <a:ext cx="464" cy="136"/>
            </a:xfrm>
            <a:prstGeom prst="rect">
              <a:avLst/>
            </a:prstGeom>
            <a:noFill/>
            <a:ln w="9525">
              <a:noFill/>
              <a:miter lim="800000"/>
              <a:headEnd/>
              <a:tailEnd/>
            </a:ln>
          </p:spPr>
          <p:txBody>
            <a:bodyPr wrap="none" anchor="ctr"/>
            <a:lstStyle/>
            <a:p>
              <a:pPr algn="ctr"/>
              <a:r>
                <a:rPr lang="he-IL" b="1"/>
                <a:t>15</a:t>
              </a:r>
              <a:endParaRPr lang="en-US" b="1"/>
            </a:p>
          </p:txBody>
        </p:sp>
        <p:sp>
          <p:nvSpPr>
            <p:cNvPr id="106524" name="Rectangle 59"/>
            <p:cNvSpPr>
              <a:spLocks noChangeArrowheads="1"/>
            </p:cNvSpPr>
            <p:nvPr/>
          </p:nvSpPr>
          <p:spPr bwMode="auto">
            <a:xfrm>
              <a:off x="4716" y="2704"/>
              <a:ext cx="465" cy="136"/>
            </a:xfrm>
            <a:prstGeom prst="rect">
              <a:avLst/>
            </a:prstGeom>
            <a:noFill/>
            <a:ln w="9525">
              <a:noFill/>
              <a:miter lim="800000"/>
              <a:headEnd/>
              <a:tailEnd/>
            </a:ln>
          </p:spPr>
          <p:txBody>
            <a:bodyPr wrap="none" anchor="ctr"/>
            <a:lstStyle/>
            <a:p>
              <a:pPr algn="ctr"/>
              <a:r>
                <a:rPr lang="he-IL" b="1"/>
                <a:t>15</a:t>
              </a:r>
              <a:endParaRPr lang="en-US" b="1"/>
            </a:p>
          </p:txBody>
        </p:sp>
        <p:sp>
          <p:nvSpPr>
            <p:cNvPr id="106525" name="Rectangle 60"/>
            <p:cNvSpPr>
              <a:spLocks noChangeArrowheads="1"/>
            </p:cNvSpPr>
            <p:nvPr/>
          </p:nvSpPr>
          <p:spPr bwMode="auto">
            <a:xfrm>
              <a:off x="3260" y="2704"/>
              <a:ext cx="464" cy="136"/>
            </a:xfrm>
            <a:prstGeom prst="rect">
              <a:avLst/>
            </a:prstGeom>
            <a:noFill/>
            <a:ln w="9525">
              <a:noFill/>
              <a:miter lim="800000"/>
              <a:headEnd/>
              <a:tailEnd/>
            </a:ln>
          </p:spPr>
          <p:txBody>
            <a:bodyPr wrap="none" anchor="ctr"/>
            <a:lstStyle/>
            <a:p>
              <a:pPr algn="ctr"/>
              <a:r>
                <a:rPr lang="he-IL" b="1"/>
                <a:t>15</a:t>
              </a:r>
              <a:endParaRPr lang="en-US" b="1"/>
            </a:p>
          </p:txBody>
        </p:sp>
        <p:sp>
          <p:nvSpPr>
            <p:cNvPr id="106526" name="Rectangle 61"/>
            <p:cNvSpPr>
              <a:spLocks noChangeArrowheads="1"/>
            </p:cNvSpPr>
            <p:nvPr/>
          </p:nvSpPr>
          <p:spPr bwMode="auto">
            <a:xfrm>
              <a:off x="2599" y="2704"/>
              <a:ext cx="464" cy="136"/>
            </a:xfrm>
            <a:prstGeom prst="rect">
              <a:avLst/>
            </a:prstGeom>
            <a:noFill/>
            <a:ln w="9525">
              <a:noFill/>
              <a:miter lim="800000"/>
              <a:headEnd/>
              <a:tailEnd/>
            </a:ln>
          </p:spPr>
          <p:txBody>
            <a:bodyPr wrap="none" anchor="ctr"/>
            <a:lstStyle/>
            <a:p>
              <a:pPr algn="ctr"/>
              <a:r>
                <a:rPr lang="he-IL" b="1"/>
                <a:t>15</a:t>
              </a:r>
              <a:endParaRPr lang="en-US" b="1"/>
            </a:p>
          </p:txBody>
        </p:sp>
      </p:grpSp>
      <p:sp>
        <p:nvSpPr>
          <p:cNvPr id="106503" name="AutoShape 63" descr="קלף"/>
          <p:cNvSpPr>
            <a:spLocks noChangeArrowheads="1"/>
          </p:cNvSpPr>
          <p:nvPr/>
        </p:nvSpPr>
        <p:spPr bwMode="auto">
          <a:xfrm>
            <a:off x="6011863" y="3933825"/>
            <a:ext cx="431800" cy="719138"/>
          </a:xfrm>
          <a:prstGeom prst="downArrowCallout">
            <a:avLst>
              <a:gd name="adj1" fmla="val 19120"/>
              <a:gd name="adj2" fmla="val 25000"/>
              <a:gd name="adj3" fmla="val 39385"/>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ממוצע</a:t>
            </a:r>
          </a:p>
          <a:p>
            <a:pPr algn="ctr">
              <a:lnSpc>
                <a:spcPct val="80000"/>
              </a:lnSpc>
            </a:pPr>
            <a:r>
              <a:rPr lang="he-IL" b="1">
                <a:latin typeface="Times New Roman" pitchFamily="18" charset="0"/>
              </a:rPr>
              <a:t>חציון</a:t>
            </a:r>
            <a:endParaRPr lang="en-US" b="1">
              <a:latin typeface="Times New Roman" pitchFamily="18" charset="0"/>
            </a:endParaRPr>
          </a:p>
        </p:txBody>
      </p:sp>
      <p:sp>
        <p:nvSpPr>
          <p:cNvPr id="106504" name="AutoShape 64" descr="קלף"/>
          <p:cNvSpPr>
            <a:spLocks noChangeArrowheads="1"/>
          </p:cNvSpPr>
          <p:nvPr/>
        </p:nvSpPr>
        <p:spPr bwMode="auto">
          <a:xfrm>
            <a:off x="3779838" y="3933825"/>
            <a:ext cx="431800" cy="649288"/>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שכיח</a:t>
            </a:r>
            <a:endParaRPr lang="en-US" b="1">
              <a:latin typeface="Times New Roman" pitchFamily="18" charset="0"/>
            </a:endParaRPr>
          </a:p>
        </p:txBody>
      </p:sp>
      <p:sp>
        <p:nvSpPr>
          <p:cNvPr id="106505" name="AutoShape 65" descr="קלף"/>
          <p:cNvSpPr>
            <a:spLocks noChangeArrowheads="1"/>
          </p:cNvSpPr>
          <p:nvPr/>
        </p:nvSpPr>
        <p:spPr bwMode="auto">
          <a:xfrm>
            <a:off x="8243888" y="3933825"/>
            <a:ext cx="431800" cy="649288"/>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שכיח</a:t>
            </a: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1000" fill="hold"/>
                                        <p:tgtEl>
                                          <p:spTgt spid="1034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34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342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p:cTn id="13" dur="1000" fill="hold"/>
                                        <p:tgtEl>
                                          <p:spTgt spid="10342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342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342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p:cTn id="19" dur="1000" fill="hold"/>
                                        <p:tgtEl>
                                          <p:spTgt spid="10342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034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03427">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p:cTn id="25" dur="1000" fill="hold"/>
                                        <p:tgtEl>
                                          <p:spTgt spid="10342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0342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r" eaLnBrk="1" hangingPunct="1"/>
            <a:r>
              <a:rPr lang="he-IL" smtClean="0"/>
              <a:t>סוגי התפלגויות (3) </a:t>
            </a:r>
            <a:endParaRPr lang="en-US" smtClean="0"/>
          </a:p>
        </p:txBody>
      </p:sp>
      <p:sp>
        <p:nvSpPr>
          <p:cNvPr id="104451" name="Rectangle 3"/>
          <p:cNvSpPr>
            <a:spLocks noGrp="1" noChangeArrowheads="1"/>
          </p:cNvSpPr>
          <p:nvPr>
            <p:ph type="body" idx="1"/>
          </p:nvPr>
        </p:nvSpPr>
        <p:spPr>
          <a:xfrm>
            <a:off x="684213" y="1773238"/>
            <a:ext cx="8270875" cy="4114800"/>
          </a:xfrm>
        </p:spPr>
        <p:txBody>
          <a:bodyPr/>
          <a:lstStyle/>
          <a:p>
            <a:pPr eaLnBrk="1" hangingPunct="1"/>
            <a:r>
              <a:rPr lang="he-IL" smtClean="0"/>
              <a:t>התפלגות א-סימטרית חיובית (ימנית):</a:t>
            </a:r>
          </a:p>
          <a:p>
            <a:pPr lvl="1" eaLnBrk="1" hangingPunct="1"/>
            <a:r>
              <a:rPr lang="he-IL" smtClean="0"/>
              <a:t>קיים ריכוז של מקרים על הערכים הקיצוניים הנמוכים.</a:t>
            </a:r>
          </a:p>
          <a:p>
            <a:pPr lvl="1" eaLnBrk="1" hangingPunct="1"/>
            <a:r>
              <a:rPr lang="he-IL" smtClean="0"/>
              <a:t>זנב לכיוון הערכים הגבוהים (מספר מקרים גבוהים קיצוניים).</a:t>
            </a:r>
          </a:p>
        </p:txBody>
      </p:sp>
      <p:sp>
        <p:nvSpPr>
          <p:cNvPr id="104470" name="AutoShape 2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107525" name="Group 30"/>
          <p:cNvGrpSpPr>
            <a:grpSpLocks/>
          </p:cNvGrpSpPr>
          <p:nvPr/>
        </p:nvGrpSpPr>
        <p:grpSpPr bwMode="auto">
          <a:xfrm>
            <a:off x="1116013" y="3500438"/>
            <a:ext cx="7272337" cy="2781300"/>
            <a:chOff x="703" y="2568"/>
            <a:chExt cx="4581" cy="1752"/>
          </a:xfrm>
        </p:grpSpPr>
        <p:grpSp>
          <p:nvGrpSpPr>
            <p:cNvPr id="107527" name="Group 23"/>
            <p:cNvGrpSpPr>
              <a:grpSpLocks/>
            </p:cNvGrpSpPr>
            <p:nvPr/>
          </p:nvGrpSpPr>
          <p:grpSpPr bwMode="auto">
            <a:xfrm>
              <a:off x="703" y="2880"/>
              <a:ext cx="4581" cy="1440"/>
              <a:chOff x="1973" y="2880"/>
              <a:chExt cx="3311" cy="1440"/>
            </a:xfrm>
          </p:grpSpPr>
          <p:sp>
            <p:nvSpPr>
              <p:cNvPr id="107534" name="Line 4"/>
              <p:cNvSpPr>
                <a:spLocks noChangeShapeType="1"/>
              </p:cNvSpPr>
              <p:nvPr/>
            </p:nvSpPr>
            <p:spPr bwMode="auto">
              <a:xfrm>
                <a:off x="3168" y="3936"/>
                <a:ext cx="2016" cy="0"/>
              </a:xfrm>
              <a:prstGeom prst="line">
                <a:avLst/>
              </a:prstGeom>
              <a:noFill/>
              <a:ln w="9525">
                <a:solidFill>
                  <a:schemeClr val="tx1"/>
                </a:solidFill>
                <a:miter lim="800000"/>
                <a:headEnd/>
                <a:tailEnd/>
              </a:ln>
            </p:spPr>
            <p:txBody>
              <a:bodyPr wrap="none"/>
              <a:lstStyle/>
              <a:p>
                <a:endParaRPr lang="he-IL"/>
              </a:p>
            </p:txBody>
          </p:sp>
          <p:sp>
            <p:nvSpPr>
              <p:cNvPr id="107535" name="Line 5"/>
              <p:cNvSpPr>
                <a:spLocks noChangeShapeType="1"/>
              </p:cNvSpPr>
              <p:nvPr/>
            </p:nvSpPr>
            <p:spPr bwMode="auto">
              <a:xfrm>
                <a:off x="3168" y="2880"/>
                <a:ext cx="0" cy="1056"/>
              </a:xfrm>
              <a:prstGeom prst="line">
                <a:avLst/>
              </a:prstGeom>
              <a:noFill/>
              <a:ln w="9525">
                <a:solidFill>
                  <a:schemeClr val="tx1"/>
                </a:solidFill>
                <a:miter lim="800000"/>
                <a:headEnd/>
                <a:tailEnd/>
              </a:ln>
            </p:spPr>
            <p:txBody>
              <a:bodyPr wrap="none"/>
              <a:lstStyle/>
              <a:p>
                <a:endParaRPr lang="he-IL"/>
              </a:p>
            </p:txBody>
          </p:sp>
          <p:sp>
            <p:nvSpPr>
              <p:cNvPr id="107536" name="Rectangle 6"/>
              <p:cNvSpPr>
                <a:spLocks noChangeArrowheads="1"/>
              </p:cNvSpPr>
              <p:nvPr/>
            </p:nvSpPr>
            <p:spPr bwMode="auto">
              <a:xfrm>
                <a:off x="1973" y="3203"/>
                <a:ext cx="960"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07537" name="Rectangle 7"/>
              <p:cNvSpPr>
                <a:spLocks noChangeArrowheads="1"/>
              </p:cNvSpPr>
              <p:nvPr/>
            </p:nvSpPr>
            <p:spPr bwMode="auto">
              <a:xfrm>
                <a:off x="3742" y="4080"/>
                <a:ext cx="960" cy="24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07538" name="Group 8"/>
              <p:cNvGrpSpPr>
                <a:grpSpLocks/>
              </p:cNvGrpSpPr>
              <p:nvPr/>
            </p:nvGrpSpPr>
            <p:grpSpPr bwMode="auto">
              <a:xfrm>
                <a:off x="2880" y="2886"/>
                <a:ext cx="2223" cy="1224"/>
                <a:chOff x="2880" y="2886"/>
                <a:chExt cx="2223" cy="1224"/>
              </a:xfrm>
            </p:grpSpPr>
            <p:sp>
              <p:nvSpPr>
                <p:cNvPr id="107540" name="Rectangle 9"/>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07541" name="Rectangle 10"/>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07542" name="Rectangle 11"/>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07543" name="Rectangle 12"/>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07544" name="Rectangle 13"/>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07545" name="Rectangle 14"/>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07546" name="Rectangle 15"/>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07547" name="Rectangle 16"/>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07548" name="Rectangle 17"/>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07549" name="Rectangle 18"/>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07550" name="Rectangle 19"/>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07551" name="Rectangle 20"/>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sp>
            <p:nvSpPr>
              <p:cNvPr id="107539" name="Freeform 21"/>
              <p:cNvSpPr>
                <a:spLocks/>
              </p:cNvSpPr>
              <p:nvPr/>
            </p:nvSpPr>
            <p:spPr bwMode="auto">
              <a:xfrm>
                <a:off x="3334" y="3022"/>
                <a:ext cx="1950" cy="823"/>
              </a:xfrm>
              <a:custGeom>
                <a:avLst/>
                <a:gdLst>
                  <a:gd name="T0" fmla="*/ 0 w 1950"/>
                  <a:gd name="T1" fmla="*/ 823 h 823"/>
                  <a:gd name="T2" fmla="*/ 363 w 1950"/>
                  <a:gd name="T3" fmla="*/ 143 h 823"/>
                  <a:gd name="T4" fmla="*/ 589 w 1950"/>
                  <a:gd name="T5" fmla="*/ 7 h 823"/>
                  <a:gd name="T6" fmla="*/ 862 w 1950"/>
                  <a:gd name="T7" fmla="*/ 188 h 823"/>
                  <a:gd name="T8" fmla="*/ 1950 w 1950"/>
                  <a:gd name="T9" fmla="*/ 823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grpSp>
        <p:sp>
          <p:nvSpPr>
            <p:cNvPr id="107528" name="Line 24"/>
            <p:cNvSpPr>
              <a:spLocks noChangeShapeType="1"/>
            </p:cNvSpPr>
            <p:nvPr/>
          </p:nvSpPr>
          <p:spPr bwMode="auto">
            <a:xfrm>
              <a:off x="3334" y="3022"/>
              <a:ext cx="0" cy="907"/>
            </a:xfrm>
            <a:prstGeom prst="line">
              <a:avLst/>
            </a:prstGeom>
            <a:noFill/>
            <a:ln w="19050">
              <a:solidFill>
                <a:schemeClr val="tx1"/>
              </a:solidFill>
              <a:miter lim="800000"/>
              <a:headEnd/>
              <a:tailEnd/>
            </a:ln>
          </p:spPr>
          <p:txBody>
            <a:bodyPr wrap="none"/>
            <a:lstStyle/>
            <a:p>
              <a:endParaRPr lang="he-IL"/>
            </a:p>
          </p:txBody>
        </p:sp>
        <p:sp>
          <p:nvSpPr>
            <p:cNvPr id="107529" name="Line 25"/>
            <p:cNvSpPr>
              <a:spLocks noChangeShapeType="1"/>
            </p:cNvSpPr>
            <p:nvPr/>
          </p:nvSpPr>
          <p:spPr bwMode="auto">
            <a:xfrm>
              <a:off x="3651" y="3158"/>
              <a:ext cx="0" cy="771"/>
            </a:xfrm>
            <a:prstGeom prst="line">
              <a:avLst/>
            </a:prstGeom>
            <a:noFill/>
            <a:ln w="19050">
              <a:solidFill>
                <a:schemeClr val="tx1"/>
              </a:solidFill>
              <a:miter lim="800000"/>
              <a:headEnd/>
              <a:tailEnd/>
            </a:ln>
          </p:spPr>
          <p:txBody>
            <a:bodyPr wrap="none"/>
            <a:lstStyle/>
            <a:p>
              <a:endParaRPr lang="he-IL"/>
            </a:p>
          </p:txBody>
        </p:sp>
        <p:sp>
          <p:nvSpPr>
            <p:cNvPr id="107530" name="Line 26"/>
            <p:cNvSpPr>
              <a:spLocks noChangeShapeType="1"/>
            </p:cNvSpPr>
            <p:nvPr/>
          </p:nvSpPr>
          <p:spPr bwMode="auto">
            <a:xfrm>
              <a:off x="3969" y="3294"/>
              <a:ext cx="0" cy="635"/>
            </a:xfrm>
            <a:prstGeom prst="line">
              <a:avLst/>
            </a:prstGeom>
            <a:noFill/>
            <a:ln w="19050">
              <a:solidFill>
                <a:schemeClr val="tx1"/>
              </a:solidFill>
              <a:miter lim="800000"/>
              <a:headEnd/>
              <a:tailEnd/>
            </a:ln>
          </p:spPr>
          <p:txBody>
            <a:bodyPr wrap="none"/>
            <a:lstStyle/>
            <a:p>
              <a:endParaRPr lang="he-IL"/>
            </a:p>
          </p:txBody>
        </p:sp>
        <p:sp>
          <p:nvSpPr>
            <p:cNvPr id="107531" name="AutoShape 27" descr="קלף"/>
            <p:cNvSpPr>
              <a:spLocks noChangeArrowheads="1"/>
            </p:cNvSpPr>
            <p:nvPr/>
          </p:nvSpPr>
          <p:spPr bwMode="auto">
            <a:xfrm>
              <a:off x="3198" y="2568"/>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שכיח</a:t>
              </a:r>
              <a:endParaRPr lang="en-US" b="1">
                <a:latin typeface="Times New Roman" pitchFamily="18" charset="0"/>
              </a:endParaRPr>
            </a:p>
          </p:txBody>
        </p:sp>
        <p:sp>
          <p:nvSpPr>
            <p:cNvPr id="107532" name="AutoShape 28" descr="קלף"/>
            <p:cNvSpPr>
              <a:spLocks noChangeArrowheads="1"/>
            </p:cNvSpPr>
            <p:nvPr/>
          </p:nvSpPr>
          <p:spPr bwMode="auto">
            <a:xfrm>
              <a:off x="3515" y="2704"/>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חציון</a:t>
              </a:r>
              <a:endParaRPr lang="en-US" b="1">
                <a:latin typeface="Times New Roman" pitchFamily="18" charset="0"/>
              </a:endParaRPr>
            </a:p>
          </p:txBody>
        </p:sp>
        <p:sp>
          <p:nvSpPr>
            <p:cNvPr id="107533" name="AutoShape 29" descr="קלף"/>
            <p:cNvSpPr>
              <a:spLocks noChangeArrowheads="1"/>
            </p:cNvSpPr>
            <p:nvPr/>
          </p:nvSpPr>
          <p:spPr bwMode="auto">
            <a:xfrm>
              <a:off x="3833" y="2795"/>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ממוצע</a:t>
              </a:r>
              <a:endParaRPr lang="en-US" b="1">
                <a:latin typeface="Times New Roman" pitchFamily="18" charset="0"/>
              </a:endParaRPr>
            </a:p>
          </p:txBody>
        </p:sp>
      </p:grpSp>
      <p:sp>
        <p:nvSpPr>
          <p:cNvPr id="107526" name="Rectangle 31"/>
          <p:cNvSpPr>
            <a:spLocks noChangeArrowheads="1"/>
          </p:cNvSpPr>
          <p:nvPr/>
        </p:nvSpPr>
        <p:spPr bwMode="auto">
          <a:xfrm>
            <a:off x="4716463" y="6237288"/>
            <a:ext cx="2233612" cy="360362"/>
          </a:xfrm>
          <a:prstGeom prst="rect">
            <a:avLst/>
          </a:prstGeom>
          <a:solidFill>
            <a:srgbClr val="FFFF99"/>
          </a:solidFill>
          <a:ln w="9525">
            <a:solidFill>
              <a:schemeClr val="tx1"/>
            </a:solidFill>
            <a:miter lim="800000"/>
            <a:headEnd/>
            <a:tailEnd/>
          </a:ln>
        </p:spPr>
        <p:txBody>
          <a:bodyPr wrap="none" anchor="ctr"/>
          <a:lstStyle/>
          <a:p>
            <a:pPr algn="ctr"/>
            <a:r>
              <a:rPr lang="he-IL" sz="1600" b="1">
                <a:latin typeface="Times New Roman" pitchFamily="18" charset="0"/>
              </a:rPr>
              <a:t>ממוצע &gt; חציון &gt; שכיח</a:t>
            </a:r>
            <a:endParaRPr lang="en-US" sz="16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1000" fill="hold"/>
                                        <p:tgtEl>
                                          <p:spTgt spid="1044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44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445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p:cTn id="13" dur="1000" fill="hold"/>
                                        <p:tgtEl>
                                          <p:spTgt spid="10445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445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445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p:cTn id="19" dur="1000" fill="hold"/>
                                        <p:tgtEl>
                                          <p:spTgt spid="10445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0445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r" eaLnBrk="1" hangingPunct="1"/>
            <a:r>
              <a:rPr lang="he-IL" smtClean="0"/>
              <a:t>סוגי התפלגויות (4) </a:t>
            </a:r>
            <a:endParaRPr lang="en-US" smtClean="0"/>
          </a:p>
        </p:txBody>
      </p:sp>
      <p:sp>
        <p:nvSpPr>
          <p:cNvPr id="105475" name="Rectangle 3"/>
          <p:cNvSpPr>
            <a:spLocks noGrp="1" noChangeArrowheads="1"/>
          </p:cNvSpPr>
          <p:nvPr>
            <p:ph type="body" idx="1"/>
          </p:nvPr>
        </p:nvSpPr>
        <p:spPr>
          <a:xfrm>
            <a:off x="468313" y="1773238"/>
            <a:ext cx="8486775" cy="4114800"/>
          </a:xfrm>
        </p:spPr>
        <p:txBody>
          <a:bodyPr/>
          <a:lstStyle/>
          <a:p>
            <a:pPr eaLnBrk="1" hangingPunct="1"/>
            <a:r>
              <a:rPr lang="he-IL" smtClean="0"/>
              <a:t>התפלגות א-סימטרית שלילית (שמאלית):</a:t>
            </a:r>
          </a:p>
          <a:p>
            <a:pPr lvl="1" eaLnBrk="1" hangingPunct="1"/>
            <a:r>
              <a:rPr lang="he-IL" smtClean="0"/>
              <a:t>קיים ריכוז של מקרים על הערכים הקיצוניים הגבוהים.</a:t>
            </a:r>
          </a:p>
          <a:p>
            <a:pPr lvl="1" eaLnBrk="1" hangingPunct="1"/>
            <a:r>
              <a:rPr lang="he-IL" smtClean="0"/>
              <a:t>זנב לכיוון הערכים הנמוכים (מספר מקרים נמוכים קיצוניים).</a:t>
            </a:r>
          </a:p>
        </p:txBody>
      </p:sp>
      <p:sp>
        <p:nvSpPr>
          <p:cNvPr id="108548" name="Freeform 8"/>
          <p:cNvSpPr>
            <a:spLocks/>
          </p:cNvSpPr>
          <p:nvPr/>
        </p:nvSpPr>
        <p:spPr bwMode="auto">
          <a:xfrm flipH="1">
            <a:off x="4211638" y="4192588"/>
            <a:ext cx="3889375" cy="1306512"/>
          </a:xfrm>
          <a:custGeom>
            <a:avLst/>
            <a:gdLst>
              <a:gd name="T0" fmla="*/ 0 w 1950"/>
              <a:gd name="T1" fmla="*/ 2147483647 h 823"/>
              <a:gd name="T2" fmla="*/ 2147483647 w 1950"/>
              <a:gd name="T3" fmla="*/ 2147483647 h 823"/>
              <a:gd name="T4" fmla="*/ 2147483647 w 1950"/>
              <a:gd name="T5" fmla="*/ 2147483647 h 823"/>
              <a:gd name="T6" fmla="*/ 2147483647 w 1950"/>
              <a:gd name="T7" fmla="*/ 2147483647 h 823"/>
              <a:gd name="T8" fmla="*/ 2147483647 w 1950"/>
              <a:gd name="T9" fmla="*/ 2147483647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sp>
        <p:nvSpPr>
          <p:cNvPr id="105494" name="AutoShape 2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08550" name="Line 25"/>
          <p:cNvSpPr>
            <a:spLocks noChangeShapeType="1"/>
          </p:cNvSpPr>
          <p:nvPr/>
        </p:nvSpPr>
        <p:spPr bwMode="auto">
          <a:xfrm>
            <a:off x="3956050" y="5643563"/>
            <a:ext cx="4429125" cy="0"/>
          </a:xfrm>
          <a:prstGeom prst="line">
            <a:avLst/>
          </a:prstGeom>
          <a:noFill/>
          <a:ln w="9525">
            <a:solidFill>
              <a:schemeClr val="tx1"/>
            </a:solidFill>
            <a:miter lim="800000"/>
            <a:headEnd/>
            <a:tailEnd/>
          </a:ln>
        </p:spPr>
        <p:txBody>
          <a:bodyPr wrap="none"/>
          <a:lstStyle/>
          <a:p>
            <a:endParaRPr lang="he-IL"/>
          </a:p>
        </p:txBody>
      </p:sp>
      <p:sp>
        <p:nvSpPr>
          <p:cNvPr id="108551" name="Line 26"/>
          <p:cNvSpPr>
            <a:spLocks noChangeShapeType="1"/>
          </p:cNvSpPr>
          <p:nvPr/>
        </p:nvSpPr>
        <p:spPr bwMode="auto">
          <a:xfrm>
            <a:off x="3956050" y="3967163"/>
            <a:ext cx="0" cy="1676400"/>
          </a:xfrm>
          <a:prstGeom prst="line">
            <a:avLst/>
          </a:prstGeom>
          <a:noFill/>
          <a:ln w="9525">
            <a:solidFill>
              <a:schemeClr val="tx1"/>
            </a:solidFill>
            <a:miter lim="800000"/>
            <a:headEnd/>
            <a:tailEnd/>
          </a:ln>
        </p:spPr>
        <p:txBody>
          <a:bodyPr wrap="none"/>
          <a:lstStyle/>
          <a:p>
            <a:endParaRPr lang="he-IL"/>
          </a:p>
        </p:txBody>
      </p:sp>
      <p:sp>
        <p:nvSpPr>
          <p:cNvPr id="108552" name="Rectangle 27"/>
          <p:cNvSpPr>
            <a:spLocks noChangeArrowheads="1"/>
          </p:cNvSpPr>
          <p:nvPr/>
        </p:nvSpPr>
        <p:spPr bwMode="auto">
          <a:xfrm>
            <a:off x="1331913" y="4479925"/>
            <a:ext cx="2108200" cy="38100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08553" name="Rectangle 28"/>
          <p:cNvSpPr>
            <a:spLocks noChangeArrowheads="1"/>
          </p:cNvSpPr>
          <p:nvPr/>
        </p:nvSpPr>
        <p:spPr bwMode="auto">
          <a:xfrm>
            <a:off x="5218113" y="5872163"/>
            <a:ext cx="2108200" cy="38100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08554" name="Group 29"/>
          <p:cNvGrpSpPr>
            <a:grpSpLocks/>
          </p:cNvGrpSpPr>
          <p:nvPr/>
        </p:nvGrpSpPr>
        <p:grpSpPr bwMode="auto">
          <a:xfrm>
            <a:off x="3324225" y="3976688"/>
            <a:ext cx="4883150" cy="1943100"/>
            <a:chOff x="2880" y="2886"/>
            <a:chExt cx="2223" cy="1224"/>
          </a:xfrm>
        </p:grpSpPr>
        <p:sp>
          <p:nvSpPr>
            <p:cNvPr id="108562" name="Rectangle 30"/>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08563" name="Rectangle 31"/>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08564" name="Rectangle 32"/>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08565" name="Rectangle 33"/>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08566" name="Rectangle 34"/>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08567" name="Rectangle 35"/>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08568" name="Rectangle 36"/>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08569" name="Rectangle 37"/>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08570" name="Rectangle 38"/>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08571" name="Rectangle 39"/>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08572" name="Rectangle 40"/>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08573" name="Rectangle 41"/>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sp>
        <p:nvSpPr>
          <p:cNvPr id="108555" name="Line 43"/>
          <p:cNvSpPr>
            <a:spLocks noChangeShapeType="1"/>
          </p:cNvSpPr>
          <p:nvPr/>
        </p:nvSpPr>
        <p:spPr bwMode="auto">
          <a:xfrm>
            <a:off x="7019925" y="4192588"/>
            <a:ext cx="0" cy="1439862"/>
          </a:xfrm>
          <a:prstGeom prst="line">
            <a:avLst/>
          </a:prstGeom>
          <a:noFill/>
          <a:ln w="19050">
            <a:solidFill>
              <a:schemeClr val="tx1"/>
            </a:solidFill>
            <a:miter lim="800000"/>
            <a:headEnd/>
            <a:tailEnd/>
          </a:ln>
        </p:spPr>
        <p:txBody>
          <a:bodyPr wrap="none"/>
          <a:lstStyle/>
          <a:p>
            <a:endParaRPr lang="he-IL"/>
          </a:p>
        </p:txBody>
      </p:sp>
      <p:sp>
        <p:nvSpPr>
          <p:cNvPr id="108556" name="Line 44"/>
          <p:cNvSpPr>
            <a:spLocks noChangeShapeType="1"/>
          </p:cNvSpPr>
          <p:nvPr/>
        </p:nvSpPr>
        <p:spPr bwMode="auto">
          <a:xfrm>
            <a:off x="6516688" y="4408488"/>
            <a:ext cx="0" cy="1223962"/>
          </a:xfrm>
          <a:prstGeom prst="line">
            <a:avLst/>
          </a:prstGeom>
          <a:noFill/>
          <a:ln w="19050">
            <a:solidFill>
              <a:schemeClr val="tx1"/>
            </a:solidFill>
            <a:miter lim="800000"/>
            <a:headEnd/>
            <a:tailEnd/>
          </a:ln>
        </p:spPr>
        <p:txBody>
          <a:bodyPr wrap="none"/>
          <a:lstStyle/>
          <a:p>
            <a:endParaRPr lang="he-IL"/>
          </a:p>
        </p:txBody>
      </p:sp>
      <p:sp>
        <p:nvSpPr>
          <p:cNvPr id="108557" name="Line 45"/>
          <p:cNvSpPr>
            <a:spLocks noChangeShapeType="1"/>
          </p:cNvSpPr>
          <p:nvPr/>
        </p:nvSpPr>
        <p:spPr bwMode="auto">
          <a:xfrm>
            <a:off x="6011863" y="4652963"/>
            <a:ext cx="0" cy="1008062"/>
          </a:xfrm>
          <a:prstGeom prst="line">
            <a:avLst/>
          </a:prstGeom>
          <a:noFill/>
          <a:ln w="19050">
            <a:solidFill>
              <a:schemeClr val="tx1"/>
            </a:solidFill>
            <a:miter lim="800000"/>
            <a:headEnd/>
            <a:tailEnd/>
          </a:ln>
        </p:spPr>
        <p:txBody>
          <a:bodyPr wrap="none"/>
          <a:lstStyle/>
          <a:p>
            <a:endParaRPr lang="he-IL"/>
          </a:p>
        </p:txBody>
      </p:sp>
      <p:sp>
        <p:nvSpPr>
          <p:cNvPr id="108558" name="AutoShape 46" descr="קלף"/>
          <p:cNvSpPr>
            <a:spLocks noChangeArrowheads="1"/>
          </p:cNvSpPr>
          <p:nvPr/>
        </p:nvSpPr>
        <p:spPr bwMode="auto">
          <a:xfrm>
            <a:off x="6804025" y="3471863"/>
            <a:ext cx="431800" cy="649287"/>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שכיח</a:t>
            </a:r>
            <a:endParaRPr lang="en-US" b="1">
              <a:latin typeface="Times New Roman" pitchFamily="18" charset="0"/>
            </a:endParaRPr>
          </a:p>
        </p:txBody>
      </p:sp>
      <p:sp>
        <p:nvSpPr>
          <p:cNvPr id="108559" name="AutoShape 47" descr="קלף"/>
          <p:cNvSpPr>
            <a:spLocks noChangeArrowheads="1"/>
          </p:cNvSpPr>
          <p:nvPr/>
        </p:nvSpPr>
        <p:spPr bwMode="auto">
          <a:xfrm>
            <a:off x="6300788" y="3689350"/>
            <a:ext cx="431800" cy="649288"/>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חציון</a:t>
            </a:r>
            <a:endParaRPr lang="en-US" b="1">
              <a:latin typeface="Times New Roman" pitchFamily="18" charset="0"/>
            </a:endParaRPr>
          </a:p>
        </p:txBody>
      </p:sp>
      <p:sp>
        <p:nvSpPr>
          <p:cNvPr id="108560" name="AutoShape 48" descr="קלף"/>
          <p:cNvSpPr>
            <a:spLocks noChangeArrowheads="1"/>
          </p:cNvSpPr>
          <p:nvPr/>
        </p:nvSpPr>
        <p:spPr bwMode="auto">
          <a:xfrm>
            <a:off x="5795963" y="3905250"/>
            <a:ext cx="431800" cy="649288"/>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ממוצע</a:t>
            </a:r>
            <a:endParaRPr lang="en-US" b="1">
              <a:latin typeface="Times New Roman" pitchFamily="18" charset="0"/>
            </a:endParaRPr>
          </a:p>
        </p:txBody>
      </p:sp>
      <p:sp>
        <p:nvSpPr>
          <p:cNvPr id="108561" name="Rectangle 49"/>
          <p:cNvSpPr>
            <a:spLocks noChangeArrowheads="1"/>
          </p:cNvSpPr>
          <p:nvPr/>
        </p:nvSpPr>
        <p:spPr bwMode="auto">
          <a:xfrm>
            <a:off x="5292725" y="6237288"/>
            <a:ext cx="2233613" cy="360362"/>
          </a:xfrm>
          <a:prstGeom prst="rect">
            <a:avLst/>
          </a:prstGeom>
          <a:solidFill>
            <a:srgbClr val="FFFF99"/>
          </a:solidFill>
          <a:ln w="9525">
            <a:solidFill>
              <a:schemeClr val="tx1"/>
            </a:solidFill>
            <a:miter lim="800000"/>
            <a:headEnd/>
            <a:tailEnd/>
          </a:ln>
        </p:spPr>
        <p:txBody>
          <a:bodyPr wrap="none" anchor="ctr"/>
          <a:lstStyle/>
          <a:p>
            <a:pPr algn="ctr"/>
            <a:r>
              <a:rPr lang="he-IL" sz="1600" b="1">
                <a:latin typeface="Times New Roman" pitchFamily="18" charset="0"/>
              </a:rPr>
              <a:t>שכיח &gt; חציון &gt; ממוצע</a:t>
            </a:r>
            <a:endParaRPr lang="en-US" sz="16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54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547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p:cTn id="13" dur="1000" fill="hold"/>
                                        <p:tgtEl>
                                          <p:spTgt spid="10547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54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547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p:cTn id="19" dur="1000" fill="hold"/>
                                        <p:tgtEl>
                                          <p:spTgt spid="1054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054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r" eaLnBrk="1" hangingPunct="1"/>
            <a:r>
              <a:rPr lang="he-IL" smtClean="0"/>
              <a:t>סוגי התפלגויות (5) </a:t>
            </a:r>
            <a:endParaRPr lang="en-US" smtClean="0"/>
          </a:p>
        </p:txBody>
      </p:sp>
      <p:sp>
        <p:nvSpPr>
          <p:cNvPr id="106499" name="Rectangle 3"/>
          <p:cNvSpPr>
            <a:spLocks noGrp="1" noChangeArrowheads="1"/>
          </p:cNvSpPr>
          <p:nvPr>
            <p:ph type="body" idx="1"/>
          </p:nvPr>
        </p:nvSpPr>
        <p:spPr>
          <a:xfrm>
            <a:off x="395288" y="2017713"/>
            <a:ext cx="8559800" cy="4114800"/>
          </a:xfrm>
        </p:spPr>
        <p:txBody>
          <a:bodyPr/>
          <a:lstStyle/>
          <a:p>
            <a:pPr eaLnBrk="1" hangingPunct="1"/>
            <a:r>
              <a:rPr lang="he-IL" smtClean="0"/>
              <a:t>התפלגות אחידה:</a:t>
            </a:r>
          </a:p>
          <a:p>
            <a:pPr lvl="1" eaLnBrk="1" hangingPunct="1"/>
            <a:r>
              <a:rPr lang="he-IL" smtClean="0"/>
              <a:t>שכיחות שווה, התחלקות מקרים אחידה תחת כל ערכי המשתנה.</a:t>
            </a:r>
          </a:p>
          <a:p>
            <a:pPr lvl="1" eaLnBrk="1" hangingPunct="1"/>
            <a:r>
              <a:rPr lang="he-IL" smtClean="0"/>
              <a:t>סימטרית.</a:t>
            </a:r>
          </a:p>
        </p:txBody>
      </p:sp>
      <p:sp>
        <p:nvSpPr>
          <p:cNvPr id="109572" name="Line 4"/>
          <p:cNvSpPr>
            <a:spLocks noChangeShapeType="1"/>
          </p:cNvSpPr>
          <p:nvPr/>
        </p:nvSpPr>
        <p:spPr bwMode="auto">
          <a:xfrm>
            <a:off x="5029200" y="6248400"/>
            <a:ext cx="3200400" cy="0"/>
          </a:xfrm>
          <a:prstGeom prst="line">
            <a:avLst/>
          </a:prstGeom>
          <a:noFill/>
          <a:ln w="9525">
            <a:solidFill>
              <a:schemeClr val="tx1"/>
            </a:solidFill>
            <a:miter lim="800000"/>
            <a:headEnd/>
            <a:tailEnd/>
          </a:ln>
        </p:spPr>
        <p:txBody>
          <a:bodyPr wrap="none"/>
          <a:lstStyle/>
          <a:p>
            <a:endParaRPr lang="he-IL"/>
          </a:p>
        </p:txBody>
      </p:sp>
      <p:sp>
        <p:nvSpPr>
          <p:cNvPr id="109573" name="Line 5"/>
          <p:cNvSpPr>
            <a:spLocks noChangeShapeType="1"/>
          </p:cNvSpPr>
          <p:nvPr/>
        </p:nvSpPr>
        <p:spPr bwMode="auto">
          <a:xfrm>
            <a:off x="5029200" y="4572000"/>
            <a:ext cx="0" cy="1676400"/>
          </a:xfrm>
          <a:prstGeom prst="line">
            <a:avLst/>
          </a:prstGeom>
          <a:noFill/>
          <a:ln w="9525">
            <a:solidFill>
              <a:schemeClr val="tx1"/>
            </a:solidFill>
            <a:miter lim="800000"/>
            <a:headEnd/>
            <a:tailEnd/>
          </a:ln>
        </p:spPr>
        <p:txBody>
          <a:bodyPr wrap="none"/>
          <a:lstStyle/>
          <a:p>
            <a:endParaRPr lang="he-IL"/>
          </a:p>
        </p:txBody>
      </p:sp>
      <p:sp>
        <p:nvSpPr>
          <p:cNvPr id="109574" name="Rectangle 6"/>
          <p:cNvSpPr>
            <a:spLocks noChangeArrowheads="1"/>
          </p:cNvSpPr>
          <p:nvPr/>
        </p:nvSpPr>
        <p:spPr bwMode="auto">
          <a:xfrm>
            <a:off x="2987675" y="5084763"/>
            <a:ext cx="1524000" cy="38100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09575" name="Rectangle 7"/>
          <p:cNvSpPr>
            <a:spLocks noChangeArrowheads="1"/>
          </p:cNvSpPr>
          <p:nvPr/>
        </p:nvSpPr>
        <p:spPr bwMode="auto">
          <a:xfrm>
            <a:off x="5867400" y="6453188"/>
            <a:ext cx="1524000" cy="38100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09576" name="Group 8"/>
          <p:cNvGrpSpPr>
            <a:grpSpLocks/>
          </p:cNvGrpSpPr>
          <p:nvPr/>
        </p:nvGrpSpPr>
        <p:grpSpPr bwMode="auto">
          <a:xfrm>
            <a:off x="4572000" y="4581525"/>
            <a:ext cx="3529013" cy="1943100"/>
            <a:chOff x="2880" y="2886"/>
            <a:chExt cx="2223" cy="1224"/>
          </a:xfrm>
        </p:grpSpPr>
        <p:sp>
          <p:nvSpPr>
            <p:cNvPr id="109583" name="Rectangle 9"/>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a:t>
              </a:r>
              <a:endParaRPr lang="en-US" sz="1400"/>
            </a:p>
          </p:txBody>
        </p:sp>
        <p:sp>
          <p:nvSpPr>
            <p:cNvPr id="109584" name="Rectangle 10"/>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09585" name="Rectangle 11"/>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09586" name="Rectangle 12"/>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09587" name="Rectangle 13"/>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09588" name="Rectangle 14"/>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09589" name="Rectangle 15"/>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09590" name="Rectangle 16"/>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09591" name="Rectangle 17"/>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09592" name="Rectangle 18"/>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09593" name="Rectangle 19"/>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09594" name="Rectangle 20"/>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grpSp>
        <p:nvGrpSpPr>
          <p:cNvPr id="109577" name="Group 21"/>
          <p:cNvGrpSpPr>
            <a:grpSpLocks/>
          </p:cNvGrpSpPr>
          <p:nvPr/>
        </p:nvGrpSpPr>
        <p:grpSpPr bwMode="auto">
          <a:xfrm>
            <a:off x="5292725" y="5229225"/>
            <a:ext cx="2663825" cy="1008063"/>
            <a:chOff x="3334" y="3294"/>
            <a:chExt cx="1678" cy="635"/>
          </a:xfrm>
        </p:grpSpPr>
        <p:sp>
          <p:nvSpPr>
            <p:cNvPr id="109580" name="Line 22"/>
            <p:cNvSpPr>
              <a:spLocks noChangeShapeType="1"/>
            </p:cNvSpPr>
            <p:nvPr/>
          </p:nvSpPr>
          <p:spPr bwMode="auto">
            <a:xfrm flipV="1">
              <a:off x="3334" y="3294"/>
              <a:ext cx="0" cy="635"/>
            </a:xfrm>
            <a:prstGeom prst="line">
              <a:avLst/>
            </a:prstGeom>
            <a:noFill/>
            <a:ln w="25400">
              <a:solidFill>
                <a:schemeClr val="tx1"/>
              </a:solidFill>
              <a:miter lim="800000"/>
              <a:headEnd/>
              <a:tailEnd/>
            </a:ln>
          </p:spPr>
          <p:txBody>
            <a:bodyPr wrap="none"/>
            <a:lstStyle/>
            <a:p>
              <a:endParaRPr lang="he-IL"/>
            </a:p>
          </p:txBody>
        </p:sp>
        <p:sp>
          <p:nvSpPr>
            <p:cNvPr id="109581" name="Line 23"/>
            <p:cNvSpPr>
              <a:spLocks noChangeShapeType="1"/>
            </p:cNvSpPr>
            <p:nvPr/>
          </p:nvSpPr>
          <p:spPr bwMode="auto">
            <a:xfrm flipV="1">
              <a:off x="5012" y="3294"/>
              <a:ext cx="0" cy="635"/>
            </a:xfrm>
            <a:prstGeom prst="line">
              <a:avLst/>
            </a:prstGeom>
            <a:noFill/>
            <a:ln w="25400">
              <a:solidFill>
                <a:schemeClr val="tx1"/>
              </a:solidFill>
              <a:miter lim="800000"/>
              <a:headEnd/>
              <a:tailEnd/>
            </a:ln>
          </p:spPr>
          <p:txBody>
            <a:bodyPr wrap="none"/>
            <a:lstStyle/>
            <a:p>
              <a:endParaRPr lang="he-IL"/>
            </a:p>
          </p:txBody>
        </p:sp>
        <p:sp>
          <p:nvSpPr>
            <p:cNvPr id="109582" name="Line 24"/>
            <p:cNvSpPr>
              <a:spLocks noChangeShapeType="1"/>
            </p:cNvSpPr>
            <p:nvPr/>
          </p:nvSpPr>
          <p:spPr bwMode="auto">
            <a:xfrm>
              <a:off x="3334" y="3294"/>
              <a:ext cx="1678" cy="0"/>
            </a:xfrm>
            <a:prstGeom prst="line">
              <a:avLst/>
            </a:prstGeom>
            <a:noFill/>
            <a:ln w="25400">
              <a:solidFill>
                <a:schemeClr val="tx1"/>
              </a:solidFill>
              <a:miter lim="800000"/>
              <a:headEnd/>
              <a:tailEnd/>
            </a:ln>
          </p:spPr>
          <p:txBody>
            <a:bodyPr wrap="none"/>
            <a:lstStyle/>
            <a:p>
              <a:endParaRPr lang="he-IL"/>
            </a:p>
          </p:txBody>
        </p:sp>
      </p:grpSp>
      <p:sp>
        <p:nvSpPr>
          <p:cNvPr id="106521" name="AutoShape 2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09579" name="Rectangle 26"/>
          <p:cNvSpPr>
            <a:spLocks noChangeArrowheads="1"/>
          </p:cNvSpPr>
          <p:nvPr/>
        </p:nvSpPr>
        <p:spPr bwMode="auto">
          <a:xfrm>
            <a:off x="1979613" y="5516563"/>
            <a:ext cx="2522537" cy="431800"/>
          </a:xfrm>
          <a:prstGeom prst="rect">
            <a:avLst/>
          </a:prstGeom>
          <a:solidFill>
            <a:srgbClr val="FFFF99"/>
          </a:solidFill>
          <a:ln w="9525">
            <a:solidFill>
              <a:schemeClr val="tx1"/>
            </a:solidFill>
            <a:miter lim="800000"/>
            <a:headEnd/>
            <a:tailEnd/>
          </a:ln>
        </p:spPr>
        <p:txBody>
          <a:bodyPr wrap="none" anchor="ctr"/>
          <a:lstStyle/>
          <a:p>
            <a:pPr algn="ctr"/>
            <a:r>
              <a:rPr lang="en-US" sz="1600" b="1">
                <a:latin typeface="Times New Roman" pitchFamily="18" charset="0"/>
              </a:rPr>
              <a:t>f(140-150) = f(150-160)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1000" fill="hold"/>
                                        <p:tgtEl>
                                          <p:spTgt spid="1064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64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649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p:cTn id="13" dur="1000" fill="hold"/>
                                        <p:tgtEl>
                                          <p:spTgt spid="10649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649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6499">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06499">
                                            <p:txEl>
                                              <p:pRg st="2" end="2"/>
                                            </p:txEl>
                                          </p:spTgt>
                                        </p:tgtEl>
                                        <p:attrNameLst>
                                          <p:attrName>style.visibility</p:attrName>
                                        </p:attrNameLst>
                                      </p:cBhvr>
                                      <p:to>
                                        <p:strVal val="visible"/>
                                      </p:to>
                                    </p:set>
                                    <p:anim calcmode="lin" valueType="num">
                                      <p:cBhvr>
                                        <p:cTn id="18" dur="1000" fill="hold"/>
                                        <p:tgtEl>
                                          <p:spTgt spid="106499">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106499">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150938" y="1152525"/>
            <a:ext cx="7793037" cy="608013"/>
          </a:xfrm>
        </p:spPr>
        <p:txBody>
          <a:bodyPr/>
          <a:lstStyle/>
          <a:p>
            <a:pPr algn="r" eaLnBrk="1" hangingPunct="1"/>
            <a:r>
              <a:rPr lang="he-IL" altLang="en-US" smtClean="0"/>
              <a:t>כיוונים עיקריים בסטטיסטיקה</a:t>
            </a:r>
            <a:endParaRPr lang="en-US" smtClean="0"/>
          </a:p>
        </p:txBody>
      </p:sp>
      <p:sp>
        <p:nvSpPr>
          <p:cNvPr id="6151" name="Rectangle 7"/>
          <p:cNvSpPr>
            <a:spLocks noGrp="1" noChangeArrowheads="1"/>
          </p:cNvSpPr>
          <p:nvPr>
            <p:ph type="body" idx="1"/>
          </p:nvPr>
        </p:nvSpPr>
        <p:spPr>
          <a:xfrm>
            <a:off x="3708400" y="1989138"/>
            <a:ext cx="5251450" cy="4679950"/>
          </a:xfrm>
        </p:spPr>
        <p:txBody>
          <a:bodyPr/>
          <a:lstStyle/>
          <a:p>
            <a:pPr eaLnBrk="1" hangingPunct="1">
              <a:lnSpc>
                <a:spcPct val="90000"/>
              </a:lnSpc>
            </a:pPr>
            <a:r>
              <a:rPr lang="he-IL" altLang="en-US" sz="2400" smtClean="0"/>
              <a:t>סטטיסטיקה תיאורית – עוסקת בשיטות </a:t>
            </a:r>
            <a:r>
              <a:rPr lang="en-US" altLang="en-US" sz="2400" smtClean="0"/>
              <a:t/>
            </a:r>
            <a:br>
              <a:rPr lang="en-US" altLang="en-US" sz="2400" smtClean="0"/>
            </a:br>
            <a:r>
              <a:rPr lang="he-IL" altLang="en-US" sz="2400" smtClean="0"/>
              <a:t>לארגון תמצות ותיאור הנתונים שנאספו.</a:t>
            </a:r>
          </a:p>
          <a:p>
            <a:pPr lvl="1" eaLnBrk="1" hangingPunct="1">
              <a:lnSpc>
                <a:spcPct val="90000"/>
              </a:lnSpc>
            </a:pPr>
            <a:r>
              <a:rPr lang="he-IL" altLang="en-US" sz="2000" smtClean="0"/>
              <a:t>טבלאות גרפים ותרשימים. </a:t>
            </a:r>
          </a:p>
          <a:p>
            <a:pPr lvl="1" eaLnBrk="1" hangingPunct="1">
              <a:lnSpc>
                <a:spcPct val="90000"/>
              </a:lnSpc>
            </a:pPr>
            <a:r>
              <a:rPr lang="he-IL" altLang="en-US" sz="2000" smtClean="0"/>
              <a:t>מדדי מרכז ופיזור.</a:t>
            </a:r>
          </a:p>
          <a:p>
            <a:pPr eaLnBrk="1" hangingPunct="1">
              <a:lnSpc>
                <a:spcPct val="90000"/>
              </a:lnSpc>
            </a:pPr>
            <a:r>
              <a:rPr lang="he-IL" altLang="en-US" sz="2400" smtClean="0"/>
              <a:t>הסקה סטטיסטיקה - עוסקת בשיטות להכללה ממדגם מיצג לכלל האוכלוסייה. </a:t>
            </a:r>
          </a:p>
          <a:p>
            <a:pPr lvl="1" eaLnBrk="1" hangingPunct="1">
              <a:lnSpc>
                <a:spcPct val="90000"/>
              </a:lnSpc>
            </a:pPr>
            <a:r>
              <a:rPr lang="he-IL" altLang="en-US" sz="2000" smtClean="0"/>
              <a:t>מבחנים סטטיסטיים. </a:t>
            </a:r>
            <a:r>
              <a:rPr lang="en-US" altLang="en-US" sz="2000" i="1" smtClean="0"/>
              <a:t>T(66)=2.89, p&lt;0.01</a:t>
            </a:r>
          </a:p>
          <a:p>
            <a:pPr eaLnBrk="1" hangingPunct="1">
              <a:lnSpc>
                <a:spcPct val="90000"/>
              </a:lnSpc>
            </a:pPr>
            <a:r>
              <a:rPr lang="he-IL" altLang="en-US" sz="2400" smtClean="0"/>
              <a:t>הסתברות – בשונה מסטטיסטיקה מתייחסת לאפשרי ולאו דווקא לנתונים אמפיריים (למציאות קיימת). </a:t>
            </a:r>
          </a:p>
          <a:p>
            <a:pPr lvl="1" eaLnBrk="1" hangingPunct="1">
              <a:lnSpc>
                <a:spcPct val="90000"/>
              </a:lnSpc>
            </a:pPr>
            <a:r>
              <a:rPr lang="he-IL" altLang="en-US" sz="2000" smtClean="0"/>
              <a:t>מהווה את הבסיס לסטטיסטיקה (נותנת את התוקף לסטטיסטיקה).</a:t>
            </a:r>
            <a:endParaRPr lang="en-US" altLang="en-US" sz="2000" smtClean="0"/>
          </a:p>
        </p:txBody>
      </p:sp>
      <p:grpSp>
        <p:nvGrpSpPr>
          <p:cNvPr id="2" name="Group 10"/>
          <p:cNvGrpSpPr>
            <a:grpSpLocks/>
          </p:cNvGrpSpPr>
          <p:nvPr/>
        </p:nvGrpSpPr>
        <p:grpSpPr bwMode="auto">
          <a:xfrm>
            <a:off x="179388" y="2060575"/>
            <a:ext cx="3529012" cy="2882900"/>
            <a:chOff x="113" y="1298"/>
            <a:chExt cx="2223" cy="1816"/>
          </a:xfrm>
        </p:grpSpPr>
        <p:pic>
          <p:nvPicPr>
            <p:cNvPr id="76806" name="Picture 8" descr="charts"/>
            <p:cNvPicPr>
              <a:picLocks noChangeAspect="1" noChangeArrowheads="1"/>
            </p:cNvPicPr>
            <p:nvPr/>
          </p:nvPicPr>
          <p:blipFill>
            <a:blip r:embed="rId3"/>
            <a:srcRect/>
            <a:stretch>
              <a:fillRect/>
            </a:stretch>
          </p:blipFill>
          <p:spPr bwMode="auto">
            <a:xfrm>
              <a:off x="113" y="1298"/>
              <a:ext cx="2223" cy="1816"/>
            </a:xfrm>
            <a:prstGeom prst="rect">
              <a:avLst/>
            </a:prstGeom>
            <a:noFill/>
            <a:ln w="9525">
              <a:noFill/>
              <a:miter lim="800000"/>
              <a:headEnd/>
              <a:tailEnd/>
            </a:ln>
          </p:spPr>
        </p:pic>
        <p:sp>
          <p:nvSpPr>
            <p:cNvPr id="76807" name="Rectangle 9"/>
            <p:cNvSpPr>
              <a:spLocks noChangeArrowheads="1"/>
            </p:cNvSpPr>
            <p:nvPr/>
          </p:nvSpPr>
          <p:spPr bwMode="auto">
            <a:xfrm>
              <a:off x="703" y="1933"/>
              <a:ext cx="1043" cy="453"/>
            </a:xfrm>
            <a:prstGeom prst="rect">
              <a:avLst/>
            </a:prstGeom>
            <a:noFill/>
            <a:ln w="9525">
              <a:noFill/>
              <a:miter lim="800000"/>
              <a:headEnd/>
              <a:tailEnd/>
            </a:ln>
          </p:spPr>
          <p:txBody>
            <a:bodyPr wrap="none" anchor="ctr"/>
            <a:lstStyle/>
            <a:p>
              <a:pPr algn="l"/>
              <a:r>
                <a:rPr lang="en-US" sz="1400" b="1">
                  <a:solidFill>
                    <a:schemeClr val="tx2"/>
                  </a:solidFill>
                </a:rPr>
                <a:t>Ave=20.1$</a:t>
              </a:r>
              <a:br>
                <a:rPr lang="en-US" sz="1400" b="1">
                  <a:solidFill>
                    <a:schemeClr val="tx2"/>
                  </a:solidFill>
                </a:rPr>
              </a:br>
              <a:r>
                <a:rPr lang="en-US" sz="1400" b="1">
                  <a:solidFill>
                    <a:schemeClr val="tx2"/>
                  </a:solidFill>
                </a:rPr>
                <a:t> SD=4.50$</a:t>
              </a:r>
            </a:p>
          </p:txBody>
        </p:sp>
      </p:grpSp>
      <p:sp>
        <p:nvSpPr>
          <p:cNvPr id="6155" name="AutoShape 11">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151">
                                            <p:txEl>
                                              <p:pRg st="0" end="0"/>
                                            </p:txEl>
                                          </p:spTgt>
                                        </p:tgtEl>
                                        <p:attrNameLst>
                                          <p:attrName>style.visibility</p:attrName>
                                        </p:attrNameLst>
                                      </p:cBhvr>
                                      <p:to>
                                        <p:strVal val="visible"/>
                                      </p:to>
                                    </p:set>
                                    <p:animEffect transition="in" filter="fade">
                                      <p:cBhvr>
                                        <p:cTn id="13" dur="2000"/>
                                        <p:tgtEl>
                                          <p:spTgt spid="615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51">
                                            <p:txEl>
                                              <p:pRg st="1" end="1"/>
                                            </p:txEl>
                                          </p:spTgt>
                                        </p:tgtEl>
                                        <p:attrNameLst>
                                          <p:attrName>style.visibility</p:attrName>
                                        </p:attrNameLst>
                                      </p:cBhvr>
                                      <p:to>
                                        <p:strVal val="visible"/>
                                      </p:to>
                                    </p:set>
                                    <p:animEffect transition="in" filter="fade">
                                      <p:cBhvr>
                                        <p:cTn id="16" dur="2000"/>
                                        <p:tgtEl>
                                          <p:spTgt spid="6151">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51">
                                            <p:txEl>
                                              <p:pRg st="2" end="2"/>
                                            </p:txEl>
                                          </p:spTgt>
                                        </p:tgtEl>
                                        <p:attrNameLst>
                                          <p:attrName>style.visibility</p:attrName>
                                        </p:attrNameLst>
                                      </p:cBhvr>
                                      <p:to>
                                        <p:strVal val="visible"/>
                                      </p:to>
                                    </p:set>
                                    <p:animEffect transition="in" filter="fade">
                                      <p:cBhvr>
                                        <p:cTn id="24" dur="2000"/>
                                        <p:tgtEl>
                                          <p:spTgt spid="6151">
                                            <p:txEl>
                                              <p:pRg st="2" end="2"/>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6151">
                                            <p:txEl>
                                              <p:pRg st="3" end="3"/>
                                            </p:txEl>
                                          </p:spTgt>
                                        </p:tgtEl>
                                        <p:attrNameLst>
                                          <p:attrName>style.visibility</p:attrName>
                                        </p:attrNameLst>
                                      </p:cBhvr>
                                      <p:to>
                                        <p:strVal val="visible"/>
                                      </p:to>
                                    </p:set>
                                    <p:animEffect transition="in" filter="fade">
                                      <p:cBhvr>
                                        <p:cTn id="28" dur="2000"/>
                                        <p:tgtEl>
                                          <p:spTgt spid="6151">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51">
                                            <p:txEl>
                                              <p:pRg st="4" end="4"/>
                                            </p:txEl>
                                          </p:spTgt>
                                        </p:tgtEl>
                                        <p:attrNameLst>
                                          <p:attrName>style.visibility</p:attrName>
                                        </p:attrNameLst>
                                      </p:cBhvr>
                                      <p:to>
                                        <p:strVal val="visible"/>
                                      </p:to>
                                    </p:set>
                                    <p:animEffect transition="in" filter="fade">
                                      <p:cBhvr>
                                        <p:cTn id="31" dur="2000"/>
                                        <p:tgtEl>
                                          <p:spTgt spid="6151">
                                            <p:txEl>
                                              <p:pRg st="4" end="4"/>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6151">
                                            <p:txEl>
                                              <p:pRg st="5" end="5"/>
                                            </p:txEl>
                                          </p:spTgt>
                                        </p:tgtEl>
                                        <p:attrNameLst>
                                          <p:attrName>style.visibility</p:attrName>
                                        </p:attrNameLst>
                                      </p:cBhvr>
                                      <p:to>
                                        <p:strVal val="visible"/>
                                      </p:to>
                                    </p:set>
                                    <p:animEffect transition="in" filter="fade">
                                      <p:cBhvr>
                                        <p:cTn id="35" dur="2000"/>
                                        <p:tgtEl>
                                          <p:spTgt spid="6151">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151">
                                            <p:txEl>
                                              <p:pRg st="6" end="6"/>
                                            </p:txEl>
                                          </p:spTgt>
                                        </p:tgtEl>
                                        <p:attrNameLst>
                                          <p:attrName>style.visibility</p:attrName>
                                        </p:attrNameLst>
                                      </p:cBhvr>
                                      <p:to>
                                        <p:strVal val="visible"/>
                                      </p:to>
                                    </p:set>
                                    <p:animEffect transition="in" filter="fade">
                                      <p:cBhvr>
                                        <p:cTn id="38" dur="2000"/>
                                        <p:tgtEl>
                                          <p:spTgt spid="6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r" eaLnBrk="1" hangingPunct="1"/>
            <a:r>
              <a:rPr lang="he-IL" smtClean="0"/>
              <a:t>סוגי התפלגויות (6) </a:t>
            </a:r>
            <a:endParaRPr lang="en-US" smtClean="0"/>
          </a:p>
        </p:txBody>
      </p:sp>
      <p:sp>
        <p:nvSpPr>
          <p:cNvPr id="107523" name="Rectangle 3"/>
          <p:cNvSpPr>
            <a:spLocks noGrp="1" noChangeArrowheads="1"/>
          </p:cNvSpPr>
          <p:nvPr>
            <p:ph type="body" idx="1"/>
          </p:nvPr>
        </p:nvSpPr>
        <p:spPr/>
        <p:txBody>
          <a:bodyPr/>
          <a:lstStyle/>
          <a:p>
            <a:pPr eaLnBrk="1" hangingPunct="1"/>
            <a:r>
              <a:rPr lang="he-IL" smtClean="0"/>
              <a:t>התפלגות רב שיאית:</a:t>
            </a:r>
          </a:p>
          <a:p>
            <a:pPr lvl="1" eaLnBrk="1" hangingPunct="1"/>
            <a:r>
              <a:rPr lang="he-IL" smtClean="0"/>
              <a:t>אין סדירות, קיימים כמה ריכוזים של מקרים.</a:t>
            </a:r>
          </a:p>
        </p:txBody>
      </p:sp>
      <p:sp>
        <p:nvSpPr>
          <p:cNvPr id="110596" name="Line 4"/>
          <p:cNvSpPr>
            <a:spLocks noChangeShapeType="1"/>
          </p:cNvSpPr>
          <p:nvPr/>
        </p:nvSpPr>
        <p:spPr bwMode="auto">
          <a:xfrm>
            <a:off x="5029200" y="6248400"/>
            <a:ext cx="3200400" cy="0"/>
          </a:xfrm>
          <a:prstGeom prst="line">
            <a:avLst/>
          </a:prstGeom>
          <a:noFill/>
          <a:ln w="9525">
            <a:solidFill>
              <a:schemeClr val="tx1"/>
            </a:solidFill>
            <a:miter lim="800000"/>
            <a:headEnd/>
            <a:tailEnd/>
          </a:ln>
        </p:spPr>
        <p:txBody>
          <a:bodyPr wrap="none"/>
          <a:lstStyle/>
          <a:p>
            <a:endParaRPr lang="he-IL"/>
          </a:p>
        </p:txBody>
      </p:sp>
      <p:sp>
        <p:nvSpPr>
          <p:cNvPr id="110597" name="Line 5"/>
          <p:cNvSpPr>
            <a:spLocks noChangeShapeType="1"/>
          </p:cNvSpPr>
          <p:nvPr/>
        </p:nvSpPr>
        <p:spPr bwMode="auto">
          <a:xfrm>
            <a:off x="5029200" y="4572000"/>
            <a:ext cx="0" cy="1676400"/>
          </a:xfrm>
          <a:prstGeom prst="line">
            <a:avLst/>
          </a:prstGeom>
          <a:noFill/>
          <a:ln w="9525">
            <a:solidFill>
              <a:schemeClr val="tx1"/>
            </a:solidFill>
            <a:miter lim="800000"/>
            <a:headEnd/>
            <a:tailEnd/>
          </a:ln>
        </p:spPr>
        <p:txBody>
          <a:bodyPr wrap="none"/>
          <a:lstStyle/>
          <a:p>
            <a:endParaRPr lang="he-IL"/>
          </a:p>
        </p:txBody>
      </p:sp>
      <p:sp>
        <p:nvSpPr>
          <p:cNvPr id="110598" name="Rectangle 6"/>
          <p:cNvSpPr>
            <a:spLocks noChangeArrowheads="1"/>
          </p:cNvSpPr>
          <p:nvPr/>
        </p:nvSpPr>
        <p:spPr bwMode="auto">
          <a:xfrm>
            <a:off x="3059113" y="5084763"/>
            <a:ext cx="1524000" cy="38100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10599" name="Rectangle 7"/>
          <p:cNvSpPr>
            <a:spLocks noChangeArrowheads="1"/>
          </p:cNvSpPr>
          <p:nvPr/>
        </p:nvSpPr>
        <p:spPr bwMode="auto">
          <a:xfrm>
            <a:off x="5940425" y="6477000"/>
            <a:ext cx="1524000" cy="381000"/>
          </a:xfrm>
          <a:prstGeom prst="rect">
            <a:avLst/>
          </a:prstGeom>
          <a:noFill/>
          <a:ln w="9525">
            <a:noFill/>
            <a:miter lim="800000"/>
            <a:headEnd/>
            <a:tailEnd/>
          </a:ln>
        </p:spPr>
        <p:txBody>
          <a:bodyPr wrap="none" anchor="ctr"/>
          <a:lstStyle/>
          <a:p>
            <a:pPr algn="ctr"/>
            <a:r>
              <a:rPr lang="he-IL" sz="1600"/>
              <a:t>ערכים</a:t>
            </a:r>
            <a:endParaRPr lang="en-US" sz="1600"/>
          </a:p>
        </p:txBody>
      </p:sp>
      <p:sp>
        <p:nvSpPr>
          <p:cNvPr id="110600" name="Freeform 8"/>
          <p:cNvSpPr>
            <a:spLocks/>
          </p:cNvSpPr>
          <p:nvPr/>
        </p:nvSpPr>
        <p:spPr bwMode="auto">
          <a:xfrm>
            <a:off x="5410200" y="4470400"/>
            <a:ext cx="2971800" cy="1714500"/>
          </a:xfrm>
          <a:custGeom>
            <a:avLst/>
            <a:gdLst>
              <a:gd name="T0" fmla="*/ 0 w 1872"/>
              <a:gd name="T1" fmla="*/ 2147483647 h 1080"/>
              <a:gd name="T2" fmla="*/ 2147483647 w 1872"/>
              <a:gd name="T3" fmla="*/ 2147483647 h 1080"/>
              <a:gd name="T4" fmla="*/ 2147483647 w 1872"/>
              <a:gd name="T5" fmla="*/ 2147483647 h 1080"/>
              <a:gd name="T6" fmla="*/ 2147483647 w 1872"/>
              <a:gd name="T7" fmla="*/ 2147483647 h 1080"/>
              <a:gd name="T8" fmla="*/ 2147483647 w 1872"/>
              <a:gd name="T9" fmla="*/ 2147483647 h 1080"/>
              <a:gd name="T10" fmla="*/ 2147483647 w 1872"/>
              <a:gd name="T11" fmla="*/ 2147483647 h 1080"/>
              <a:gd name="T12" fmla="*/ 2147483647 w 1872"/>
              <a:gd name="T13" fmla="*/ 2147483647 h 1080"/>
              <a:gd name="T14" fmla="*/ 2147483647 w 1872"/>
              <a:gd name="T15" fmla="*/ 2147483647 h 1080"/>
              <a:gd name="T16" fmla="*/ 2147483647 w 1872"/>
              <a:gd name="T17" fmla="*/ 2147483647 h 1080"/>
              <a:gd name="T18" fmla="*/ 2147483647 w 1872"/>
              <a:gd name="T19" fmla="*/ 2147483647 h 1080"/>
              <a:gd name="T20" fmla="*/ 2147483647 w 1872"/>
              <a:gd name="T21" fmla="*/ 2147483647 h 1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1080"/>
              <a:gd name="T35" fmla="*/ 1872 w 1872"/>
              <a:gd name="T36" fmla="*/ 1080 h 10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1080">
                <a:moveTo>
                  <a:pt x="0" y="1072"/>
                </a:moveTo>
                <a:cubicBezTo>
                  <a:pt x="8" y="1076"/>
                  <a:pt x="16" y="1080"/>
                  <a:pt x="48" y="976"/>
                </a:cubicBezTo>
                <a:cubicBezTo>
                  <a:pt x="80" y="872"/>
                  <a:pt x="104" y="488"/>
                  <a:pt x="192" y="448"/>
                </a:cubicBezTo>
                <a:cubicBezTo>
                  <a:pt x="280" y="408"/>
                  <a:pt x="488" y="768"/>
                  <a:pt x="576" y="736"/>
                </a:cubicBezTo>
                <a:cubicBezTo>
                  <a:pt x="664" y="704"/>
                  <a:pt x="648" y="288"/>
                  <a:pt x="720" y="256"/>
                </a:cubicBezTo>
                <a:cubicBezTo>
                  <a:pt x="792" y="224"/>
                  <a:pt x="944" y="584"/>
                  <a:pt x="1008" y="544"/>
                </a:cubicBezTo>
                <a:cubicBezTo>
                  <a:pt x="1072" y="504"/>
                  <a:pt x="1024" y="0"/>
                  <a:pt x="1104" y="16"/>
                </a:cubicBezTo>
                <a:cubicBezTo>
                  <a:pt x="1184" y="32"/>
                  <a:pt x="1392" y="584"/>
                  <a:pt x="1488" y="640"/>
                </a:cubicBezTo>
                <a:cubicBezTo>
                  <a:pt x="1584" y="696"/>
                  <a:pt x="1632" y="368"/>
                  <a:pt x="1680" y="352"/>
                </a:cubicBezTo>
                <a:cubicBezTo>
                  <a:pt x="1728" y="336"/>
                  <a:pt x="1744" y="432"/>
                  <a:pt x="1776" y="544"/>
                </a:cubicBezTo>
                <a:cubicBezTo>
                  <a:pt x="1808" y="656"/>
                  <a:pt x="1840" y="840"/>
                  <a:pt x="1872" y="1024"/>
                </a:cubicBezTo>
              </a:path>
            </a:pathLst>
          </a:custGeom>
          <a:noFill/>
          <a:ln w="38100">
            <a:solidFill>
              <a:schemeClr val="tx1"/>
            </a:solidFill>
            <a:miter lim="800000"/>
            <a:headEnd/>
            <a:tailEnd/>
          </a:ln>
        </p:spPr>
        <p:txBody>
          <a:bodyPr wrap="none"/>
          <a:lstStyle/>
          <a:p>
            <a:endParaRPr lang="he-IL"/>
          </a:p>
        </p:txBody>
      </p:sp>
      <p:grpSp>
        <p:nvGrpSpPr>
          <p:cNvPr id="110601" name="Group 9"/>
          <p:cNvGrpSpPr>
            <a:grpSpLocks/>
          </p:cNvGrpSpPr>
          <p:nvPr/>
        </p:nvGrpSpPr>
        <p:grpSpPr bwMode="auto">
          <a:xfrm>
            <a:off x="4572000" y="4581525"/>
            <a:ext cx="3529013" cy="1943100"/>
            <a:chOff x="2880" y="2886"/>
            <a:chExt cx="2223" cy="1224"/>
          </a:xfrm>
        </p:grpSpPr>
        <p:sp>
          <p:nvSpPr>
            <p:cNvPr id="110603" name="Rectangle 10"/>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a:t>
              </a:r>
              <a:endParaRPr lang="en-US" sz="1400"/>
            </a:p>
          </p:txBody>
        </p:sp>
        <p:sp>
          <p:nvSpPr>
            <p:cNvPr id="110604" name="Rectangle 11"/>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a:t>
              </a:r>
              <a:endParaRPr lang="en-US" sz="1400"/>
            </a:p>
          </p:txBody>
        </p:sp>
        <p:sp>
          <p:nvSpPr>
            <p:cNvPr id="110605" name="Rectangle 12"/>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a:t>
              </a:r>
              <a:endParaRPr lang="en-US" sz="1400"/>
            </a:p>
          </p:txBody>
        </p:sp>
        <p:sp>
          <p:nvSpPr>
            <p:cNvPr id="110606" name="Rectangle 13"/>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a:t>
              </a:r>
              <a:endParaRPr lang="en-US" sz="1400"/>
            </a:p>
          </p:txBody>
        </p:sp>
        <p:sp>
          <p:nvSpPr>
            <p:cNvPr id="110607" name="Rectangle 14"/>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a:t>
              </a:r>
              <a:endParaRPr lang="en-US" sz="1400"/>
            </a:p>
          </p:txBody>
        </p:sp>
        <p:sp>
          <p:nvSpPr>
            <p:cNvPr id="110608" name="Rectangle 15"/>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10609" name="Rectangle 16"/>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10610" name="Rectangle 17"/>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10611" name="Rectangle 18"/>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10612" name="Rectangle 19"/>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10613" name="Rectangle 20"/>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10614" name="Rectangle 21"/>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sp>
        <p:nvSpPr>
          <p:cNvPr id="107542" name="AutoShape 2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p:cTn id="7" dur="1000" fill="hold"/>
                                        <p:tgtEl>
                                          <p:spTgt spid="1075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75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752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p:cTn id="13" dur="1000" fill="hold"/>
                                        <p:tgtEl>
                                          <p:spTgt spid="10752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0752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r" eaLnBrk="1" hangingPunct="1"/>
            <a:r>
              <a:rPr lang="he-IL" altLang="en-US" smtClean="0">
                <a:solidFill>
                  <a:schemeClr val="hlink"/>
                </a:solidFill>
              </a:rPr>
              <a:t>תרגיל (1)</a:t>
            </a:r>
            <a:endParaRPr lang="en-US" smtClean="0">
              <a:solidFill>
                <a:schemeClr val="hlink"/>
              </a:solidFill>
            </a:endParaRPr>
          </a:p>
        </p:txBody>
      </p:sp>
      <p:graphicFrame>
        <p:nvGraphicFramePr>
          <p:cNvPr id="161901" name="Group 109"/>
          <p:cNvGraphicFramePr>
            <a:graphicFrameLocks noGrp="1"/>
          </p:cNvGraphicFramePr>
          <p:nvPr>
            <p:ph sz="quarter" idx="2"/>
          </p:nvPr>
        </p:nvGraphicFramePr>
        <p:xfrm>
          <a:off x="1258888" y="1844675"/>
          <a:ext cx="3810000" cy="4608515"/>
        </p:xfrm>
        <a:graphic>
          <a:graphicData uri="http://schemas.openxmlformats.org/drawingml/2006/table">
            <a:tbl>
              <a:tblPr rtl="1"/>
              <a:tblGrid>
                <a:gridCol w="1487488"/>
                <a:gridCol w="1208087"/>
                <a:gridCol w="1114425"/>
              </a:tblGrid>
              <a:tr h="5429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פירות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a:t>
                      </a: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r>
              <a:tr h="6778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תפוז</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תפוח</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לימון</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62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אשכולית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פומלה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61877" name="Text Box 85"/>
          <p:cNvSpPr txBox="1">
            <a:spLocks noChangeArrowheads="1"/>
          </p:cNvSpPr>
          <p:nvPr/>
        </p:nvSpPr>
        <p:spPr bwMode="auto">
          <a:xfrm>
            <a:off x="5508625" y="1857375"/>
            <a:ext cx="3332163" cy="1920875"/>
          </a:xfrm>
          <a:prstGeom prst="rect">
            <a:avLst/>
          </a:prstGeom>
          <a:noFill/>
          <a:ln w="9525">
            <a:noFill/>
            <a:miter lim="800000"/>
            <a:headEnd/>
            <a:tailEnd/>
          </a:ln>
        </p:spPr>
        <p:txBody>
          <a:bodyPr>
            <a:spAutoFit/>
          </a:bodyPr>
          <a:lstStyle/>
          <a:p>
            <a:pPr marL="457200" indent="-457200">
              <a:buFontTx/>
              <a:buAutoNum type="arabicPeriod"/>
            </a:pPr>
            <a:r>
              <a:rPr lang="he-IL" sz="2000">
                <a:latin typeface="Times New Roman" pitchFamily="18" charset="0"/>
              </a:rPr>
              <a:t>מהו הסולם של המשתנה?</a:t>
            </a:r>
          </a:p>
          <a:p>
            <a:pPr marL="457200" indent="-457200">
              <a:buFontTx/>
              <a:buAutoNum type="arabicPeriod"/>
            </a:pPr>
            <a:r>
              <a:rPr lang="he-IL" sz="2000">
                <a:latin typeface="Times New Roman" pitchFamily="18" charset="0"/>
              </a:rPr>
              <a:t>בהתאם לסוג המשתנה השלימו את הטבלה?</a:t>
            </a:r>
          </a:p>
          <a:p>
            <a:pPr marL="457200" indent="-457200">
              <a:buFontTx/>
              <a:buAutoNum type="arabicPeriod"/>
            </a:pPr>
            <a:r>
              <a:rPr lang="he-IL" sz="2000">
                <a:latin typeface="Times New Roman" pitchFamily="18" charset="0"/>
              </a:rPr>
              <a:t>איזה תצוגה גראפית תיטיב לתאר את התפלגות המשתנה? </a:t>
            </a:r>
          </a:p>
          <a:p>
            <a:pPr marL="457200" indent="-457200">
              <a:buFontTx/>
              <a:buAutoNum type="arabicPeriod"/>
            </a:pPr>
            <a:endParaRPr lang="en-US" sz="2000">
              <a:latin typeface="Times New Roman" pitchFamily="18" charset="0"/>
            </a:endParaRPr>
          </a:p>
        </p:txBody>
      </p:sp>
      <p:graphicFrame>
        <p:nvGraphicFramePr>
          <p:cNvPr id="161886" name="Object 94"/>
          <p:cNvGraphicFramePr>
            <a:graphicFrameLocks noChangeAspect="1"/>
          </p:cNvGraphicFramePr>
          <p:nvPr/>
        </p:nvGraphicFramePr>
        <p:xfrm>
          <a:off x="1476375" y="2420938"/>
          <a:ext cx="858838" cy="619125"/>
        </p:xfrm>
        <a:graphic>
          <a:graphicData uri="http://schemas.openxmlformats.org/presentationml/2006/ole">
            <p:oleObj spid="_x0000_s6146" name="משוואה" r:id="rId4" imgW="545760" imgH="393480" progId="Equation.3">
              <p:embed/>
            </p:oleObj>
          </a:graphicData>
        </a:graphic>
      </p:graphicFrame>
      <p:graphicFrame>
        <p:nvGraphicFramePr>
          <p:cNvPr id="161887" name="Object 95"/>
          <p:cNvGraphicFramePr>
            <a:graphicFrameLocks noChangeAspect="1"/>
          </p:cNvGraphicFramePr>
          <p:nvPr/>
        </p:nvGraphicFramePr>
        <p:xfrm>
          <a:off x="1495425" y="3068638"/>
          <a:ext cx="819150" cy="619125"/>
        </p:xfrm>
        <a:graphic>
          <a:graphicData uri="http://schemas.openxmlformats.org/presentationml/2006/ole">
            <p:oleObj spid="_x0000_s6147" name="משוואה" r:id="rId5" imgW="520560" imgH="393480" progId="Equation.3">
              <p:embed/>
            </p:oleObj>
          </a:graphicData>
        </a:graphic>
      </p:graphicFrame>
      <p:graphicFrame>
        <p:nvGraphicFramePr>
          <p:cNvPr id="161888" name="Object 96"/>
          <p:cNvGraphicFramePr>
            <a:graphicFrameLocks noChangeAspect="1"/>
          </p:cNvGraphicFramePr>
          <p:nvPr/>
        </p:nvGraphicFramePr>
        <p:xfrm>
          <a:off x="1619250" y="3716338"/>
          <a:ext cx="719138" cy="619125"/>
        </p:xfrm>
        <a:graphic>
          <a:graphicData uri="http://schemas.openxmlformats.org/presentationml/2006/ole">
            <p:oleObj spid="_x0000_s6148" name="משוואה" r:id="rId6" imgW="457200" imgH="393480" progId="Equation.3">
              <p:embed/>
            </p:oleObj>
          </a:graphicData>
        </a:graphic>
      </p:graphicFrame>
      <p:graphicFrame>
        <p:nvGraphicFramePr>
          <p:cNvPr id="161899" name="Object 107"/>
          <p:cNvGraphicFramePr>
            <a:graphicFrameLocks noChangeAspect="1"/>
          </p:cNvGraphicFramePr>
          <p:nvPr>
            <p:ph sz="quarter" idx="3"/>
          </p:nvPr>
        </p:nvGraphicFramePr>
        <p:xfrm>
          <a:off x="1619250" y="5157788"/>
          <a:ext cx="722313" cy="604837"/>
        </p:xfrm>
        <a:graphic>
          <a:graphicData uri="http://schemas.openxmlformats.org/presentationml/2006/ole">
            <p:oleObj spid="_x0000_s6149" name="משוואה" r:id="rId7" imgW="469800" imgH="393480" progId="Equation.3">
              <p:embed/>
            </p:oleObj>
          </a:graphicData>
        </a:graphic>
      </p:graphicFrame>
      <p:graphicFrame>
        <p:nvGraphicFramePr>
          <p:cNvPr id="161894" name="Object 102"/>
          <p:cNvGraphicFramePr>
            <a:graphicFrameLocks noChangeAspect="1"/>
          </p:cNvGraphicFramePr>
          <p:nvPr>
            <p:ph sz="half" idx="1"/>
          </p:nvPr>
        </p:nvGraphicFramePr>
        <p:xfrm>
          <a:off x="1619250" y="4445000"/>
          <a:ext cx="722313" cy="604838"/>
        </p:xfrm>
        <a:graphic>
          <a:graphicData uri="http://schemas.openxmlformats.org/presentationml/2006/ole">
            <p:oleObj spid="_x0000_s6150" name="משוואה" r:id="rId8" imgW="469800" imgH="393480" progId="Equation.3">
              <p:embed/>
            </p:oleObj>
          </a:graphicData>
        </a:graphic>
      </p:graphicFrame>
      <p:sp>
        <p:nvSpPr>
          <p:cNvPr id="161902" name="Rectangle 110"/>
          <p:cNvSpPr>
            <a:spLocks noChangeArrowheads="1"/>
          </p:cNvSpPr>
          <p:nvPr/>
        </p:nvSpPr>
        <p:spPr bwMode="auto">
          <a:xfrm>
            <a:off x="1331913" y="1773238"/>
            <a:ext cx="1008062" cy="576262"/>
          </a:xfrm>
          <a:prstGeom prst="rect">
            <a:avLst/>
          </a:prstGeom>
          <a:noFill/>
          <a:ln w="9525">
            <a:noFill/>
            <a:miter lim="800000"/>
            <a:headEnd/>
            <a:tailEnd/>
          </a:ln>
        </p:spPr>
        <p:txBody>
          <a:bodyPr wrap="none" anchor="ctr"/>
          <a:lstStyle/>
          <a:p>
            <a:pPr algn="ctr"/>
            <a:r>
              <a:rPr lang="he-IL" sz="1800" b="1">
                <a:latin typeface="Times New Roman" pitchFamily="18" charset="0"/>
              </a:rPr>
              <a:t>אחוזים</a:t>
            </a:r>
            <a:endParaRPr lang="en-US" sz="1800" b="1">
              <a:latin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1794"/>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161877"/>
                                        </p:tgtEl>
                                        <p:attrNameLst>
                                          <p:attrName>style.visibility</p:attrName>
                                        </p:attrNameLst>
                                      </p:cBhvr>
                                      <p:to>
                                        <p:strVal val="visible"/>
                                      </p:to>
                                    </p:set>
                                    <p:anim calcmode="lin" valueType="num">
                                      <p:cBhvr>
                                        <p:cTn id="10" dur="1000" fill="hold"/>
                                        <p:tgtEl>
                                          <p:spTgt spid="161877"/>
                                        </p:tgtEl>
                                        <p:attrNameLst>
                                          <p:attrName>ppt_w</p:attrName>
                                        </p:attrNameLst>
                                      </p:cBhvr>
                                      <p:tavLst>
                                        <p:tav tm="0">
                                          <p:val>
                                            <p:strVal val="#ppt_w*0.70"/>
                                          </p:val>
                                        </p:tav>
                                        <p:tav tm="100000">
                                          <p:val>
                                            <p:strVal val="#ppt_w"/>
                                          </p:val>
                                        </p:tav>
                                      </p:tavLst>
                                    </p:anim>
                                    <p:anim calcmode="lin" valueType="num">
                                      <p:cBhvr>
                                        <p:cTn id="11" dur="1000" fill="hold"/>
                                        <p:tgtEl>
                                          <p:spTgt spid="161877"/>
                                        </p:tgtEl>
                                        <p:attrNameLst>
                                          <p:attrName>ppt_h</p:attrName>
                                        </p:attrNameLst>
                                      </p:cBhvr>
                                      <p:tavLst>
                                        <p:tav tm="0">
                                          <p:val>
                                            <p:strVal val="#ppt_h"/>
                                          </p:val>
                                        </p:tav>
                                        <p:tav tm="100000">
                                          <p:val>
                                            <p:strVal val="#ppt_h"/>
                                          </p:val>
                                        </p:tav>
                                      </p:tavLst>
                                    </p:anim>
                                    <p:animEffect transition="in" filter="fade">
                                      <p:cBhvr>
                                        <p:cTn id="12" dur="1000"/>
                                        <p:tgtEl>
                                          <p:spTgt spid="161877"/>
                                        </p:tgtEl>
                                      </p:cBhvr>
                                    </p:animEffec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619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61902"/>
                                        </p:tgtEl>
                                        <p:attrNameLst>
                                          <p:attrName>style.visibility</p:attrName>
                                        </p:attrNameLst>
                                      </p:cBhvr>
                                      <p:to>
                                        <p:strVal val="visible"/>
                                      </p:to>
                                    </p:set>
                                    <p:anim calcmode="lin" valueType="num">
                                      <p:cBhvr>
                                        <p:cTn id="20" dur="1000" fill="hold"/>
                                        <p:tgtEl>
                                          <p:spTgt spid="161902"/>
                                        </p:tgtEl>
                                        <p:attrNameLst>
                                          <p:attrName>ppt_w</p:attrName>
                                        </p:attrNameLst>
                                      </p:cBhvr>
                                      <p:tavLst>
                                        <p:tav tm="0">
                                          <p:val>
                                            <p:strVal val="#ppt_w*0.70"/>
                                          </p:val>
                                        </p:tav>
                                        <p:tav tm="100000">
                                          <p:val>
                                            <p:strVal val="#ppt_w"/>
                                          </p:val>
                                        </p:tav>
                                      </p:tavLst>
                                    </p:anim>
                                    <p:anim calcmode="lin" valueType="num">
                                      <p:cBhvr>
                                        <p:cTn id="21" dur="1000" fill="hold"/>
                                        <p:tgtEl>
                                          <p:spTgt spid="161902"/>
                                        </p:tgtEl>
                                        <p:attrNameLst>
                                          <p:attrName>ppt_h</p:attrName>
                                        </p:attrNameLst>
                                      </p:cBhvr>
                                      <p:tavLst>
                                        <p:tav tm="0">
                                          <p:val>
                                            <p:strVal val="#ppt_h"/>
                                          </p:val>
                                        </p:tav>
                                        <p:tav tm="100000">
                                          <p:val>
                                            <p:strVal val="#ppt_h"/>
                                          </p:val>
                                        </p:tav>
                                      </p:tavLst>
                                    </p:anim>
                                    <p:animEffect transition="in" filter="fade">
                                      <p:cBhvr>
                                        <p:cTn id="22" dur="1000"/>
                                        <p:tgtEl>
                                          <p:spTgt spid="161902"/>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161886"/>
                                        </p:tgtEl>
                                        <p:attrNameLst>
                                          <p:attrName>style.visibility</p:attrName>
                                        </p:attrNameLst>
                                      </p:cBhvr>
                                      <p:to>
                                        <p:strVal val="visible"/>
                                      </p:to>
                                    </p:set>
                                    <p:anim calcmode="lin" valueType="num">
                                      <p:cBhvr additive="base">
                                        <p:cTn id="27" dur="2000" fill="hold"/>
                                        <p:tgtEl>
                                          <p:spTgt spid="161886"/>
                                        </p:tgtEl>
                                        <p:attrNameLst>
                                          <p:attrName>ppt_x</p:attrName>
                                        </p:attrNameLst>
                                      </p:cBhvr>
                                      <p:tavLst>
                                        <p:tav tm="0">
                                          <p:val>
                                            <p:strVal val="#ppt_x"/>
                                          </p:val>
                                        </p:tav>
                                        <p:tav tm="100000">
                                          <p:val>
                                            <p:strVal val="#ppt_x"/>
                                          </p:val>
                                        </p:tav>
                                      </p:tavLst>
                                    </p:anim>
                                    <p:anim calcmode="lin" valueType="num">
                                      <p:cBhvr additive="base">
                                        <p:cTn id="28" dur="2000" fill="hold"/>
                                        <p:tgtEl>
                                          <p:spTgt spid="16188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161887"/>
                                        </p:tgtEl>
                                        <p:attrNameLst>
                                          <p:attrName>style.visibility</p:attrName>
                                        </p:attrNameLst>
                                      </p:cBhvr>
                                      <p:to>
                                        <p:strVal val="visible"/>
                                      </p:to>
                                    </p:set>
                                    <p:anim calcmode="lin" valueType="num">
                                      <p:cBhvr additive="base">
                                        <p:cTn id="33" dur="2000" fill="hold"/>
                                        <p:tgtEl>
                                          <p:spTgt spid="161887"/>
                                        </p:tgtEl>
                                        <p:attrNameLst>
                                          <p:attrName>ppt_x</p:attrName>
                                        </p:attrNameLst>
                                      </p:cBhvr>
                                      <p:tavLst>
                                        <p:tav tm="0">
                                          <p:val>
                                            <p:strVal val="#ppt_x"/>
                                          </p:val>
                                        </p:tav>
                                        <p:tav tm="100000">
                                          <p:val>
                                            <p:strVal val="#ppt_x"/>
                                          </p:val>
                                        </p:tav>
                                      </p:tavLst>
                                    </p:anim>
                                    <p:anim calcmode="lin" valueType="num">
                                      <p:cBhvr additive="base">
                                        <p:cTn id="34" dur="2000" fill="hold"/>
                                        <p:tgtEl>
                                          <p:spTgt spid="16188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161888"/>
                                        </p:tgtEl>
                                        <p:attrNameLst>
                                          <p:attrName>style.visibility</p:attrName>
                                        </p:attrNameLst>
                                      </p:cBhvr>
                                      <p:to>
                                        <p:strVal val="visible"/>
                                      </p:to>
                                    </p:set>
                                    <p:anim calcmode="lin" valueType="num">
                                      <p:cBhvr additive="base">
                                        <p:cTn id="39" dur="2000" fill="hold"/>
                                        <p:tgtEl>
                                          <p:spTgt spid="161888"/>
                                        </p:tgtEl>
                                        <p:attrNameLst>
                                          <p:attrName>ppt_x</p:attrName>
                                        </p:attrNameLst>
                                      </p:cBhvr>
                                      <p:tavLst>
                                        <p:tav tm="0">
                                          <p:val>
                                            <p:strVal val="#ppt_x"/>
                                          </p:val>
                                        </p:tav>
                                        <p:tav tm="100000">
                                          <p:val>
                                            <p:strVal val="#ppt_x"/>
                                          </p:val>
                                        </p:tav>
                                      </p:tavLst>
                                    </p:anim>
                                    <p:anim calcmode="lin" valueType="num">
                                      <p:cBhvr additive="base">
                                        <p:cTn id="40" dur="2000" fill="hold"/>
                                        <p:tgtEl>
                                          <p:spTgt spid="16188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nodeType="clickEffect">
                                  <p:stCondLst>
                                    <p:cond delay="0"/>
                                  </p:stCondLst>
                                  <p:childTnLst>
                                    <p:set>
                                      <p:cBhvr>
                                        <p:cTn id="44" dur="1" fill="hold">
                                          <p:stCondLst>
                                            <p:cond delay="0"/>
                                          </p:stCondLst>
                                        </p:cTn>
                                        <p:tgtEl>
                                          <p:spTgt spid="161894"/>
                                        </p:tgtEl>
                                        <p:attrNameLst>
                                          <p:attrName>style.visibility</p:attrName>
                                        </p:attrNameLst>
                                      </p:cBhvr>
                                      <p:to>
                                        <p:strVal val="visible"/>
                                      </p:to>
                                    </p:set>
                                    <p:anim calcmode="lin" valueType="num">
                                      <p:cBhvr additive="base">
                                        <p:cTn id="45" dur="2000" fill="hold"/>
                                        <p:tgtEl>
                                          <p:spTgt spid="161894"/>
                                        </p:tgtEl>
                                        <p:attrNameLst>
                                          <p:attrName>ppt_x</p:attrName>
                                        </p:attrNameLst>
                                      </p:cBhvr>
                                      <p:tavLst>
                                        <p:tav tm="0">
                                          <p:val>
                                            <p:strVal val="#ppt_x"/>
                                          </p:val>
                                        </p:tav>
                                        <p:tav tm="100000">
                                          <p:val>
                                            <p:strVal val="#ppt_x"/>
                                          </p:val>
                                        </p:tav>
                                      </p:tavLst>
                                    </p:anim>
                                    <p:anim calcmode="lin" valueType="num">
                                      <p:cBhvr additive="base">
                                        <p:cTn id="46" dur="2000" fill="hold"/>
                                        <p:tgtEl>
                                          <p:spTgt spid="16189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nodeType="clickEffect">
                                  <p:stCondLst>
                                    <p:cond delay="0"/>
                                  </p:stCondLst>
                                  <p:childTnLst>
                                    <p:set>
                                      <p:cBhvr>
                                        <p:cTn id="50" dur="1" fill="hold">
                                          <p:stCondLst>
                                            <p:cond delay="0"/>
                                          </p:stCondLst>
                                        </p:cTn>
                                        <p:tgtEl>
                                          <p:spTgt spid="161899"/>
                                        </p:tgtEl>
                                        <p:attrNameLst>
                                          <p:attrName>style.visibility</p:attrName>
                                        </p:attrNameLst>
                                      </p:cBhvr>
                                      <p:to>
                                        <p:strVal val="visible"/>
                                      </p:to>
                                    </p:set>
                                    <p:anim calcmode="lin" valueType="num">
                                      <p:cBhvr additive="base">
                                        <p:cTn id="51" dur="2000" fill="hold"/>
                                        <p:tgtEl>
                                          <p:spTgt spid="161899"/>
                                        </p:tgtEl>
                                        <p:attrNameLst>
                                          <p:attrName>ppt_x</p:attrName>
                                        </p:attrNameLst>
                                      </p:cBhvr>
                                      <p:tavLst>
                                        <p:tav tm="0">
                                          <p:val>
                                            <p:strVal val="#ppt_x"/>
                                          </p:val>
                                        </p:tav>
                                        <p:tav tm="100000">
                                          <p:val>
                                            <p:strVal val="#ppt_x"/>
                                          </p:val>
                                        </p:tav>
                                      </p:tavLst>
                                    </p:anim>
                                    <p:anim calcmode="lin" valueType="num">
                                      <p:cBhvr additive="base">
                                        <p:cTn id="52" dur="2000" fill="hold"/>
                                        <p:tgtEl>
                                          <p:spTgt spid="161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P spid="161877" grpId="0"/>
      <p:bldP spid="16190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r" eaLnBrk="1" hangingPunct="1"/>
            <a:r>
              <a:rPr lang="he-IL" altLang="en-US" smtClean="0">
                <a:solidFill>
                  <a:schemeClr val="hlink"/>
                </a:solidFill>
              </a:rPr>
              <a:t>תרגיל (2)</a:t>
            </a:r>
            <a:endParaRPr lang="en-US" smtClean="0">
              <a:solidFill>
                <a:schemeClr val="hlink"/>
              </a:solidFill>
            </a:endParaRPr>
          </a:p>
        </p:txBody>
      </p:sp>
      <p:sp>
        <p:nvSpPr>
          <p:cNvPr id="101379" name="Rectangle 3"/>
          <p:cNvSpPr>
            <a:spLocks noGrp="1" noChangeArrowheads="1"/>
          </p:cNvSpPr>
          <p:nvPr>
            <p:ph type="body" idx="1"/>
          </p:nvPr>
        </p:nvSpPr>
        <p:spPr>
          <a:xfrm>
            <a:off x="900113" y="1844675"/>
            <a:ext cx="7988300" cy="1296988"/>
          </a:xfrm>
        </p:spPr>
        <p:txBody>
          <a:bodyPr/>
          <a:lstStyle/>
          <a:p>
            <a:pPr eaLnBrk="1" hangingPunct="1">
              <a:lnSpc>
                <a:spcPct val="80000"/>
              </a:lnSpc>
            </a:pPr>
            <a:r>
              <a:rPr lang="he-IL" sz="2000" smtClean="0"/>
              <a:t>השלם את הטבלה ובנה היסטוגרמה מתאימה. </a:t>
            </a:r>
            <a:r>
              <a:rPr lang="he-IL" sz="1400" smtClean="0"/>
              <a:t>נתון: 1</a:t>
            </a:r>
            <a:r>
              <a:rPr lang="en-US" sz="1400" smtClean="0"/>
              <a:t>X</a:t>
            </a:r>
            <a:r>
              <a:rPr lang="he-IL" sz="1400" smtClean="0"/>
              <a:t>1 ס"מ = 20 מקרים, רוחב קבוצה 10 = 1 ס"מ</a:t>
            </a:r>
            <a:r>
              <a:rPr lang="he-IL" sz="2000" smtClean="0"/>
              <a:t>.</a:t>
            </a:r>
          </a:p>
          <a:p>
            <a:pPr lvl="1" eaLnBrk="1" hangingPunct="1">
              <a:lnSpc>
                <a:spcPct val="80000"/>
              </a:lnSpc>
            </a:pPr>
            <a:r>
              <a:rPr lang="he-IL" sz="1800" smtClean="0"/>
              <a:t>מצא את שטח המלבן.</a:t>
            </a:r>
          </a:p>
          <a:p>
            <a:pPr lvl="1" eaLnBrk="1" hangingPunct="1">
              <a:lnSpc>
                <a:spcPct val="80000"/>
              </a:lnSpc>
            </a:pPr>
            <a:r>
              <a:rPr lang="he-IL" sz="1800" smtClean="0"/>
              <a:t>מצא את גובה המלבן.</a:t>
            </a:r>
          </a:p>
          <a:p>
            <a:pPr lvl="1" eaLnBrk="1" hangingPunct="1">
              <a:lnSpc>
                <a:spcPct val="80000"/>
              </a:lnSpc>
            </a:pPr>
            <a:r>
              <a:rPr lang="he-IL" sz="1800" smtClean="0"/>
              <a:t>בנה היסטוגרמה בהתאם.</a:t>
            </a:r>
          </a:p>
        </p:txBody>
      </p:sp>
      <p:sp>
        <p:nvSpPr>
          <p:cNvPr id="101478" name="Rectangle 102"/>
          <p:cNvSpPr>
            <a:spLocks noChangeArrowheads="1"/>
          </p:cNvSpPr>
          <p:nvPr/>
        </p:nvSpPr>
        <p:spPr bwMode="auto">
          <a:xfrm>
            <a:off x="4643438" y="4718050"/>
            <a:ext cx="1223962"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31/20=</a:t>
            </a:r>
            <a:r>
              <a:rPr lang="en-US" sz="1600" b="1">
                <a:latin typeface="Times New Roman" pitchFamily="18" charset="0"/>
              </a:rPr>
              <a:t>1.55</a:t>
            </a:r>
            <a:endParaRPr lang="en-US" sz="1600">
              <a:latin typeface="Times New Roman" pitchFamily="18" charset="0"/>
            </a:endParaRPr>
          </a:p>
        </p:txBody>
      </p:sp>
      <p:sp>
        <p:nvSpPr>
          <p:cNvPr id="101476" name="Rectangle 100"/>
          <p:cNvSpPr>
            <a:spLocks noChangeArrowheads="1"/>
          </p:cNvSpPr>
          <p:nvPr/>
        </p:nvSpPr>
        <p:spPr bwMode="auto">
          <a:xfrm>
            <a:off x="4643438" y="4341813"/>
            <a:ext cx="1223962"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180/20=</a:t>
            </a:r>
            <a:r>
              <a:rPr lang="en-US" sz="1600" b="1">
                <a:latin typeface="Times New Roman" pitchFamily="18" charset="0"/>
              </a:rPr>
              <a:t>9</a:t>
            </a:r>
          </a:p>
        </p:txBody>
      </p:sp>
      <p:sp>
        <p:nvSpPr>
          <p:cNvPr id="101474" name="Rectangle 98"/>
          <p:cNvSpPr>
            <a:spLocks noChangeArrowheads="1"/>
          </p:cNvSpPr>
          <p:nvPr/>
        </p:nvSpPr>
        <p:spPr bwMode="auto">
          <a:xfrm>
            <a:off x="4643438" y="3965575"/>
            <a:ext cx="1223962"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138/20=</a:t>
            </a:r>
            <a:r>
              <a:rPr lang="en-US" sz="1600" b="1">
                <a:latin typeface="Times New Roman" pitchFamily="18" charset="0"/>
              </a:rPr>
              <a:t>6.9</a:t>
            </a:r>
          </a:p>
        </p:txBody>
      </p:sp>
      <p:sp>
        <p:nvSpPr>
          <p:cNvPr id="101472" name="Rectangle 96"/>
          <p:cNvSpPr>
            <a:spLocks noChangeArrowheads="1"/>
          </p:cNvSpPr>
          <p:nvPr/>
        </p:nvSpPr>
        <p:spPr bwMode="auto">
          <a:xfrm>
            <a:off x="4643438" y="3589338"/>
            <a:ext cx="1223962"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31/20=</a:t>
            </a:r>
            <a:r>
              <a:rPr lang="en-US" sz="1600" b="1">
                <a:latin typeface="Times New Roman" pitchFamily="18" charset="0"/>
              </a:rPr>
              <a:t>1.55</a:t>
            </a:r>
          </a:p>
        </p:txBody>
      </p:sp>
      <p:sp>
        <p:nvSpPr>
          <p:cNvPr id="111624" name="Rectangle 94"/>
          <p:cNvSpPr>
            <a:spLocks noChangeArrowheads="1"/>
          </p:cNvSpPr>
          <p:nvPr/>
        </p:nvSpPr>
        <p:spPr bwMode="auto">
          <a:xfrm>
            <a:off x="4643438" y="3213100"/>
            <a:ext cx="1223962" cy="376238"/>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שטח </a:t>
            </a:r>
            <a:r>
              <a:rPr lang="he-IL" sz="1000" b="1">
                <a:latin typeface="Times New Roman" pitchFamily="18" charset="0"/>
              </a:rPr>
              <a:t>(סמ"ר)</a:t>
            </a:r>
            <a:endParaRPr lang="en-US" sz="1000" b="1">
              <a:latin typeface="Times New Roman" pitchFamily="18" charset="0"/>
            </a:endParaRPr>
          </a:p>
        </p:txBody>
      </p:sp>
      <p:sp>
        <p:nvSpPr>
          <p:cNvPr id="111625" name="Rectangle 62"/>
          <p:cNvSpPr>
            <a:spLocks noChangeArrowheads="1"/>
          </p:cNvSpPr>
          <p:nvPr/>
        </p:nvSpPr>
        <p:spPr bwMode="auto">
          <a:xfrm>
            <a:off x="5867400" y="4718050"/>
            <a:ext cx="936625"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a:t>
            </a:r>
            <a:endParaRPr lang="en-US" sz="1600">
              <a:latin typeface="Times New Roman" pitchFamily="18" charset="0"/>
            </a:endParaRPr>
          </a:p>
        </p:txBody>
      </p:sp>
      <p:sp>
        <p:nvSpPr>
          <p:cNvPr id="111626" name="Rectangle 60"/>
          <p:cNvSpPr>
            <a:spLocks noChangeArrowheads="1"/>
          </p:cNvSpPr>
          <p:nvPr/>
        </p:nvSpPr>
        <p:spPr bwMode="auto">
          <a:xfrm>
            <a:off x="5867400" y="4341813"/>
            <a:ext cx="936625"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2</a:t>
            </a:r>
            <a:endParaRPr lang="en-US" sz="1600">
              <a:latin typeface="Times New Roman" pitchFamily="18" charset="0"/>
            </a:endParaRPr>
          </a:p>
        </p:txBody>
      </p:sp>
      <p:sp>
        <p:nvSpPr>
          <p:cNvPr id="111627" name="Rectangle 58"/>
          <p:cNvSpPr>
            <a:spLocks noChangeArrowheads="1"/>
          </p:cNvSpPr>
          <p:nvPr/>
        </p:nvSpPr>
        <p:spPr bwMode="auto">
          <a:xfrm>
            <a:off x="5867400" y="3965575"/>
            <a:ext cx="936625"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a:t>
            </a:r>
            <a:endParaRPr lang="en-US" sz="1600">
              <a:latin typeface="Times New Roman" pitchFamily="18" charset="0"/>
            </a:endParaRPr>
          </a:p>
        </p:txBody>
      </p:sp>
      <p:sp>
        <p:nvSpPr>
          <p:cNvPr id="111628" name="Rectangle 56"/>
          <p:cNvSpPr>
            <a:spLocks noChangeArrowheads="1"/>
          </p:cNvSpPr>
          <p:nvPr/>
        </p:nvSpPr>
        <p:spPr bwMode="auto">
          <a:xfrm>
            <a:off x="5867400" y="3589338"/>
            <a:ext cx="936625"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0.7</a:t>
            </a:r>
            <a:endParaRPr lang="en-US" sz="1600">
              <a:latin typeface="Times New Roman" pitchFamily="18" charset="0"/>
            </a:endParaRPr>
          </a:p>
        </p:txBody>
      </p:sp>
      <p:sp>
        <p:nvSpPr>
          <p:cNvPr id="111629" name="Rectangle 54"/>
          <p:cNvSpPr>
            <a:spLocks noChangeArrowheads="1"/>
          </p:cNvSpPr>
          <p:nvPr/>
        </p:nvSpPr>
        <p:spPr bwMode="auto">
          <a:xfrm>
            <a:off x="5867400" y="3213100"/>
            <a:ext cx="936625" cy="376238"/>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בסיס </a:t>
            </a:r>
            <a:r>
              <a:rPr lang="he-IL" sz="1000" b="1">
                <a:latin typeface="Times New Roman" pitchFamily="18" charset="0"/>
              </a:rPr>
              <a:t>(ס"מ)</a:t>
            </a:r>
            <a:endParaRPr lang="en-US" sz="600" b="1">
              <a:latin typeface="Times New Roman" pitchFamily="18" charset="0"/>
            </a:endParaRPr>
          </a:p>
        </p:txBody>
      </p:sp>
      <p:sp>
        <p:nvSpPr>
          <p:cNvPr id="111630" name="Rectangle 5"/>
          <p:cNvSpPr>
            <a:spLocks noChangeArrowheads="1"/>
          </p:cNvSpPr>
          <p:nvPr/>
        </p:nvSpPr>
        <p:spPr bwMode="auto">
          <a:xfrm>
            <a:off x="6804025" y="4718050"/>
            <a:ext cx="1136650"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31</a:t>
            </a:r>
            <a:endParaRPr lang="en-US" sz="1600">
              <a:latin typeface="Times New Roman" pitchFamily="18" charset="0"/>
            </a:endParaRPr>
          </a:p>
        </p:txBody>
      </p:sp>
      <p:sp>
        <p:nvSpPr>
          <p:cNvPr id="111631" name="Rectangle 6"/>
          <p:cNvSpPr>
            <a:spLocks noChangeArrowheads="1"/>
          </p:cNvSpPr>
          <p:nvPr/>
        </p:nvSpPr>
        <p:spPr bwMode="auto">
          <a:xfrm>
            <a:off x="6804025" y="4341813"/>
            <a:ext cx="1136650"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180</a:t>
            </a:r>
            <a:endParaRPr lang="en-US" sz="1600">
              <a:latin typeface="Times New Roman" pitchFamily="18" charset="0"/>
            </a:endParaRPr>
          </a:p>
        </p:txBody>
      </p:sp>
      <p:sp>
        <p:nvSpPr>
          <p:cNvPr id="111632" name="Rectangle 7"/>
          <p:cNvSpPr>
            <a:spLocks noChangeArrowheads="1"/>
          </p:cNvSpPr>
          <p:nvPr/>
        </p:nvSpPr>
        <p:spPr bwMode="auto">
          <a:xfrm>
            <a:off x="6804025" y="3965575"/>
            <a:ext cx="1136650"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138</a:t>
            </a:r>
            <a:endParaRPr lang="en-US" sz="1600">
              <a:latin typeface="Times New Roman" pitchFamily="18" charset="0"/>
            </a:endParaRPr>
          </a:p>
        </p:txBody>
      </p:sp>
      <p:sp>
        <p:nvSpPr>
          <p:cNvPr id="111633" name="Rectangle 8"/>
          <p:cNvSpPr>
            <a:spLocks noChangeArrowheads="1"/>
          </p:cNvSpPr>
          <p:nvPr/>
        </p:nvSpPr>
        <p:spPr bwMode="auto">
          <a:xfrm>
            <a:off x="6804025" y="3589338"/>
            <a:ext cx="1136650"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31</a:t>
            </a:r>
            <a:endParaRPr lang="en-US" sz="1600">
              <a:latin typeface="Times New Roman" pitchFamily="18" charset="0"/>
            </a:endParaRPr>
          </a:p>
        </p:txBody>
      </p:sp>
      <p:sp>
        <p:nvSpPr>
          <p:cNvPr id="111634" name="Rectangle 9"/>
          <p:cNvSpPr>
            <a:spLocks noChangeArrowheads="1"/>
          </p:cNvSpPr>
          <p:nvPr/>
        </p:nvSpPr>
        <p:spPr bwMode="auto">
          <a:xfrm>
            <a:off x="6804025" y="3213100"/>
            <a:ext cx="1136650" cy="376238"/>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שכיחות </a:t>
            </a:r>
            <a:r>
              <a:rPr lang="en-US" sz="1600" b="1">
                <a:latin typeface="Times New Roman" pitchFamily="18" charset="0"/>
              </a:rPr>
              <a:t>(f)</a:t>
            </a:r>
          </a:p>
        </p:txBody>
      </p:sp>
      <p:sp>
        <p:nvSpPr>
          <p:cNvPr id="111635" name="Rectangle 10"/>
          <p:cNvSpPr>
            <a:spLocks noChangeArrowheads="1"/>
          </p:cNvSpPr>
          <p:nvPr/>
        </p:nvSpPr>
        <p:spPr bwMode="auto">
          <a:xfrm>
            <a:off x="7940675" y="4718050"/>
            <a:ext cx="900113"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64 - 55</a:t>
            </a:r>
            <a:endParaRPr lang="en-US" sz="1600">
              <a:latin typeface="Times New Roman" pitchFamily="18" charset="0"/>
            </a:endParaRPr>
          </a:p>
        </p:txBody>
      </p:sp>
      <p:sp>
        <p:nvSpPr>
          <p:cNvPr id="101387" name="Rectangle 11"/>
          <p:cNvSpPr>
            <a:spLocks noChangeArrowheads="1"/>
          </p:cNvSpPr>
          <p:nvPr/>
        </p:nvSpPr>
        <p:spPr bwMode="auto">
          <a:xfrm>
            <a:off x="3059113" y="4718050"/>
            <a:ext cx="1584325"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1.55/1=</a:t>
            </a:r>
            <a:r>
              <a:rPr lang="en-US" sz="1600" b="1">
                <a:latin typeface="Times New Roman" pitchFamily="18" charset="0"/>
              </a:rPr>
              <a:t>1.55</a:t>
            </a:r>
            <a:endParaRPr lang="en-US" sz="1600">
              <a:latin typeface="Times New Roman" pitchFamily="18" charset="0"/>
            </a:endParaRPr>
          </a:p>
        </p:txBody>
      </p:sp>
      <p:sp>
        <p:nvSpPr>
          <p:cNvPr id="111637" name="Rectangle 12"/>
          <p:cNvSpPr>
            <a:spLocks noChangeArrowheads="1"/>
          </p:cNvSpPr>
          <p:nvPr/>
        </p:nvSpPr>
        <p:spPr bwMode="auto">
          <a:xfrm>
            <a:off x="7940675" y="4341813"/>
            <a:ext cx="900113"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54 - 35</a:t>
            </a:r>
            <a:endParaRPr lang="en-US" sz="1600">
              <a:latin typeface="Times New Roman" pitchFamily="18" charset="0"/>
            </a:endParaRPr>
          </a:p>
        </p:txBody>
      </p:sp>
      <p:sp>
        <p:nvSpPr>
          <p:cNvPr id="101389" name="Rectangle 13"/>
          <p:cNvSpPr>
            <a:spLocks noChangeArrowheads="1"/>
          </p:cNvSpPr>
          <p:nvPr/>
        </p:nvSpPr>
        <p:spPr bwMode="auto">
          <a:xfrm>
            <a:off x="3059113" y="4341813"/>
            <a:ext cx="1584325"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9/2=</a:t>
            </a:r>
            <a:r>
              <a:rPr lang="en-US" sz="1600" b="1">
                <a:latin typeface="Times New Roman" pitchFamily="18" charset="0"/>
              </a:rPr>
              <a:t>4.5</a:t>
            </a:r>
          </a:p>
        </p:txBody>
      </p:sp>
      <p:sp>
        <p:nvSpPr>
          <p:cNvPr id="111639" name="Rectangle 14"/>
          <p:cNvSpPr>
            <a:spLocks noChangeArrowheads="1"/>
          </p:cNvSpPr>
          <p:nvPr/>
        </p:nvSpPr>
        <p:spPr bwMode="auto">
          <a:xfrm>
            <a:off x="7940675" y="3965575"/>
            <a:ext cx="900113"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34 – 25</a:t>
            </a:r>
            <a:endParaRPr lang="en-US" sz="1600">
              <a:latin typeface="Times New Roman" pitchFamily="18" charset="0"/>
            </a:endParaRPr>
          </a:p>
        </p:txBody>
      </p:sp>
      <p:sp>
        <p:nvSpPr>
          <p:cNvPr id="101391" name="Rectangle 15"/>
          <p:cNvSpPr>
            <a:spLocks noChangeArrowheads="1"/>
          </p:cNvSpPr>
          <p:nvPr/>
        </p:nvSpPr>
        <p:spPr bwMode="auto">
          <a:xfrm>
            <a:off x="3059113" y="3965575"/>
            <a:ext cx="1584325" cy="3762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6.9/1=</a:t>
            </a:r>
            <a:r>
              <a:rPr lang="en-US" sz="1600" b="1">
                <a:latin typeface="Times New Roman" pitchFamily="18" charset="0"/>
              </a:rPr>
              <a:t>6.9</a:t>
            </a:r>
          </a:p>
        </p:txBody>
      </p:sp>
      <p:sp>
        <p:nvSpPr>
          <p:cNvPr id="111641" name="Rectangle 16"/>
          <p:cNvSpPr>
            <a:spLocks noChangeArrowheads="1"/>
          </p:cNvSpPr>
          <p:nvPr/>
        </p:nvSpPr>
        <p:spPr bwMode="auto">
          <a:xfrm>
            <a:off x="7940675" y="3589338"/>
            <a:ext cx="900113"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24 – 18</a:t>
            </a:r>
            <a:endParaRPr lang="en-US" sz="1600">
              <a:latin typeface="Times New Roman" pitchFamily="18" charset="0"/>
            </a:endParaRPr>
          </a:p>
        </p:txBody>
      </p:sp>
      <p:sp>
        <p:nvSpPr>
          <p:cNvPr id="101393" name="Rectangle 17"/>
          <p:cNvSpPr>
            <a:spLocks noChangeArrowheads="1"/>
          </p:cNvSpPr>
          <p:nvPr/>
        </p:nvSpPr>
        <p:spPr bwMode="auto">
          <a:xfrm>
            <a:off x="3059113" y="3589338"/>
            <a:ext cx="1584325" cy="3762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1.55/0.7=</a:t>
            </a:r>
            <a:r>
              <a:rPr lang="en-US" sz="1600" b="1">
                <a:latin typeface="Times New Roman" pitchFamily="18" charset="0"/>
              </a:rPr>
              <a:t>2.21</a:t>
            </a:r>
          </a:p>
        </p:txBody>
      </p:sp>
      <p:sp>
        <p:nvSpPr>
          <p:cNvPr id="111643" name="Rectangle 18"/>
          <p:cNvSpPr>
            <a:spLocks noChangeArrowheads="1"/>
          </p:cNvSpPr>
          <p:nvPr/>
        </p:nvSpPr>
        <p:spPr bwMode="auto">
          <a:xfrm>
            <a:off x="7940675" y="3213100"/>
            <a:ext cx="900113" cy="376238"/>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גיל (</a:t>
            </a:r>
            <a:r>
              <a:rPr lang="en-US" sz="1600" b="1">
                <a:latin typeface="Times New Roman" pitchFamily="18" charset="0"/>
              </a:rPr>
              <a:t>X</a:t>
            </a:r>
            <a:r>
              <a:rPr lang="he-IL" sz="1600" b="1">
                <a:latin typeface="Times New Roman" pitchFamily="18" charset="0"/>
              </a:rPr>
              <a:t>)</a:t>
            </a:r>
            <a:endParaRPr lang="en-US" sz="1600" b="1">
              <a:latin typeface="Times New Roman" pitchFamily="18" charset="0"/>
            </a:endParaRPr>
          </a:p>
        </p:txBody>
      </p:sp>
      <p:sp>
        <p:nvSpPr>
          <p:cNvPr id="111644" name="Rectangle 19"/>
          <p:cNvSpPr>
            <a:spLocks noChangeArrowheads="1"/>
          </p:cNvSpPr>
          <p:nvPr/>
        </p:nvSpPr>
        <p:spPr bwMode="auto">
          <a:xfrm>
            <a:off x="3059113" y="3213100"/>
            <a:ext cx="1584325" cy="376238"/>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גובה </a:t>
            </a:r>
            <a:r>
              <a:rPr lang="he-IL" sz="1000" b="1">
                <a:latin typeface="Times New Roman" pitchFamily="18" charset="0"/>
              </a:rPr>
              <a:t>(ס"מ)</a:t>
            </a:r>
            <a:endParaRPr lang="en-US" sz="1000" b="1">
              <a:latin typeface="Times New Roman" pitchFamily="18" charset="0"/>
            </a:endParaRPr>
          </a:p>
        </p:txBody>
      </p:sp>
      <p:sp>
        <p:nvSpPr>
          <p:cNvPr id="111645" name="Line 20"/>
          <p:cNvSpPr>
            <a:spLocks noChangeShapeType="1"/>
          </p:cNvSpPr>
          <p:nvPr/>
        </p:nvSpPr>
        <p:spPr bwMode="auto">
          <a:xfrm>
            <a:off x="3059113" y="3213100"/>
            <a:ext cx="5781675" cy="0"/>
          </a:xfrm>
          <a:prstGeom prst="line">
            <a:avLst/>
          </a:prstGeom>
          <a:noFill/>
          <a:ln w="28575" cap="sq">
            <a:solidFill>
              <a:schemeClr val="tx1"/>
            </a:solidFill>
            <a:miter lim="800000"/>
            <a:headEnd/>
            <a:tailEnd/>
          </a:ln>
        </p:spPr>
        <p:txBody>
          <a:bodyPr wrap="none"/>
          <a:lstStyle/>
          <a:p>
            <a:endParaRPr lang="he-IL"/>
          </a:p>
        </p:txBody>
      </p:sp>
      <p:sp>
        <p:nvSpPr>
          <p:cNvPr id="111646" name="Line 21"/>
          <p:cNvSpPr>
            <a:spLocks noChangeShapeType="1"/>
          </p:cNvSpPr>
          <p:nvPr/>
        </p:nvSpPr>
        <p:spPr bwMode="auto">
          <a:xfrm>
            <a:off x="3059113" y="3589338"/>
            <a:ext cx="5781675" cy="0"/>
          </a:xfrm>
          <a:prstGeom prst="line">
            <a:avLst/>
          </a:prstGeom>
          <a:noFill/>
          <a:ln w="12700">
            <a:solidFill>
              <a:schemeClr val="tx1"/>
            </a:solidFill>
            <a:miter lim="800000"/>
            <a:headEnd/>
            <a:tailEnd/>
          </a:ln>
        </p:spPr>
        <p:txBody>
          <a:bodyPr wrap="none"/>
          <a:lstStyle/>
          <a:p>
            <a:endParaRPr lang="he-IL"/>
          </a:p>
        </p:txBody>
      </p:sp>
      <p:sp>
        <p:nvSpPr>
          <p:cNvPr id="111647" name="Line 22"/>
          <p:cNvSpPr>
            <a:spLocks noChangeShapeType="1"/>
          </p:cNvSpPr>
          <p:nvPr/>
        </p:nvSpPr>
        <p:spPr bwMode="auto">
          <a:xfrm>
            <a:off x="3059113" y="3965575"/>
            <a:ext cx="5781675" cy="0"/>
          </a:xfrm>
          <a:prstGeom prst="line">
            <a:avLst/>
          </a:prstGeom>
          <a:noFill/>
          <a:ln w="12700">
            <a:solidFill>
              <a:schemeClr val="tx1"/>
            </a:solidFill>
            <a:miter lim="800000"/>
            <a:headEnd/>
            <a:tailEnd/>
          </a:ln>
        </p:spPr>
        <p:txBody>
          <a:bodyPr wrap="none"/>
          <a:lstStyle/>
          <a:p>
            <a:endParaRPr lang="he-IL"/>
          </a:p>
        </p:txBody>
      </p:sp>
      <p:sp>
        <p:nvSpPr>
          <p:cNvPr id="111648" name="Line 23"/>
          <p:cNvSpPr>
            <a:spLocks noChangeShapeType="1"/>
          </p:cNvSpPr>
          <p:nvPr/>
        </p:nvSpPr>
        <p:spPr bwMode="auto">
          <a:xfrm>
            <a:off x="3059113" y="4341813"/>
            <a:ext cx="5781675" cy="0"/>
          </a:xfrm>
          <a:prstGeom prst="line">
            <a:avLst/>
          </a:prstGeom>
          <a:noFill/>
          <a:ln w="12700">
            <a:solidFill>
              <a:schemeClr val="tx1"/>
            </a:solidFill>
            <a:miter lim="800000"/>
            <a:headEnd/>
            <a:tailEnd/>
          </a:ln>
        </p:spPr>
        <p:txBody>
          <a:bodyPr wrap="none"/>
          <a:lstStyle/>
          <a:p>
            <a:endParaRPr lang="he-IL"/>
          </a:p>
        </p:txBody>
      </p:sp>
      <p:sp>
        <p:nvSpPr>
          <p:cNvPr id="111649" name="Line 24"/>
          <p:cNvSpPr>
            <a:spLocks noChangeShapeType="1"/>
          </p:cNvSpPr>
          <p:nvPr/>
        </p:nvSpPr>
        <p:spPr bwMode="auto">
          <a:xfrm>
            <a:off x="3059113" y="4718050"/>
            <a:ext cx="5781675" cy="0"/>
          </a:xfrm>
          <a:prstGeom prst="line">
            <a:avLst/>
          </a:prstGeom>
          <a:noFill/>
          <a:ln w="12700">
            <a:solidFill>
              <a:schemeClr val="tx1"/>
            </a:solidFill>
            <a:miter lim="800000"/>
            <a:headEnd/>
            <a:tailEnd/>
          </a:ln>
        </p:spPr>
        <p:txBody>
          <a:bodyPr wrap="none"/>
          <a:lstStyle/>
          <a:p>
            <a:endParaRPr lang="he-IL"/>
          </a:p>
        </p:txBody>
      </p:sp>
      <p:sp>
        <p:nvSpPr>
          <p:cNvPr id="111650" name="Line 25"/>
          <p:cNvSpPr>
            <a:spLocks noChangeShapeType="1"/>
          </p:cNvSpPr>
          <p:nvPr/>
        </p:nvSpPr>
        <p:spPr bwMode="auto">
          <a:xfrm>
            <a:off x="3059113" y="5094288"/>
            <a:ext cx="5781675" cy="0"/>
          </a:xfrm>
          <a:prstGeom prst="line">
            <a:avLst/>
          </a:prstGeom>
          <a:noFill/>
          <a:ln w="28575" cap="sq">
            <a:solidFill>
              <a:schemeClr val="tx1"/>
            </a:solidFill>
            <a:miter lim="800000"/>
            <a:headEnd/>
            <a:tailEnd/>
          </a:ln>
        </p:spPr>
        <p:txBody>
          <a:bodyPr wrap="none"/>
          <a:lstStyle/>
          <a:p>
            <a:endParaRPr lang="he-IL"/>
          </a:p>
        </p:txBody>
      </p:sp>
      <p:sp>
        <p:nvSpPr>
          <p:cNvPr id="111651" name="Line 26"/>
          <p:cNvSpPr>
            <a:spLocks noChangeShapeType="1"/>
          </p:cNvSpPr>
          <p:nvPr/>
        </p:nvSpPr>
        <p:spPr bwMode="auto">
          <a:xfrm>
            <a:off x="3059113" y="3213100"/>
            <a:ext cx="0" cy="1881188"/>
          </a:xfrm>
          <a:prstGeom prst="line">
            <a:avLst/>
          </a:prstGeom>
          <a:noFill/>
          <a:ln w="28575" cap="sq">
            <a:solidFill>
              <a:schemeClr val="tx1"/>
            </a:solidFill>
            <a:miter lim="800000"/>
            <a:headEnd/>
            <a:tailEnd/>
          </a:ln>
        </p:spPr>
        <p:txBody>
          <a:bodyPr wrap="none"/>
          <a:lstStyle/>
          <a:p>
            <a:endParaRPr lang="he-IL"/>
          </a:p>
        </p:txBody>
      </p:sp>
      <p:sp>
        <p:nvSpPr>
          <p:cNvPr id="111652" name="Line 27"/>
          <p:cNvSpPr>
            <a:spLocks noChangeShapeType="1"/>
          </p:cNvSpPr>
          <p:nvPr/>
        </p:nvSpPr>
        <p:spPr bwMode="auto">
          <a:xfrm>
            <a:off x="7940675" y="3213100"/>
            <a:ext cx="0" cy="1881188"/>
          </a:xfrm>
          <a:prstGeom prst="line">
            <a:avLst/>
          </a:prstGeom>
          <a:noFill/>
          <a:ln w="12700">
            <a:solidFill>
              <a:schemeClr val="tx1"/>
            </a:solidFill>
            <a:miter lim="800000"/>
            <a:headEnd/>
            <a:tailEnd/>
          </a:ln>
        </p:spPr>
        <p:txBody>
          <a:bodyPr wrap="none"/>
          <a:lstStyle/>
          <a:p>
            <a:endParaRPr lang="he-IL"/>
          </a:p>
        </p:txBody>
      </p:sp>
      <p:sp>
        <p:nvSpPr>
          <p:cNvPr id="111653" name="Line 28"/>
          <p:cNvSpPr>
            <a:spLocks noChangeShapeType="1"/>
          </p:cNvSpPr>
          <p:nvPr/>
        </p:nvSpPr>
        <p:spPr bwMode="auto">
          <a:xfrm>
            <a:off x="8840788" y="3213100"/>
            <a:ext cx="0" cy="1881188"/>
          </a:xfrm>
          <a:prstGeom prst="line">
            <a:avLst/>
          </a:prstGeom>
          <a:noFill/>
          <a:ln w="28575" cap="sq">
            <a:solidFill>
              <a:schemeClr val="tx1"/>
            </a:solidFill>
            <a:miter lim="800000"/>
            <a:headEnd/>
            <a:tailEnd/>
          </a:ln>
        </p:spPr>
        <p:txBody>
          <a:bodyPr wrap="none"/>
          <a:lstStyle/>
          <a:p>
            <a:endParaRPr lang="he-IL"/>
          </a:p>
        </p:txBody>
      </p:sp>
      <p:sp>
        <p:nvSpPr>
          <p:cNvPr id="111654" name="Line 29"/>
          <p:cNvSpPr>
            <a:spLocks noChangeShapeType="1"/>
          </p:cNvSpPr>
          <p:nvPr/>
        </p:nvSpPr>
        <p:spPr bwMode="auto">
          <a:xfrm>
            <a:off x="6804025" y="3213100"/>
            <a:ext cx="0" cy="1881188"/>
          </a:xfrm>
          <a:prstGeom prst="line">
            <a:avLst/>
          </a:prstGeom>
          <a:noFill/>
          <a:ln w="12700">
            <a:solidFill>
              <a:schemeClr val="tx1"/>
            </a:solidFill>
            <a:miter lim="800000"/>
            <a:headEnd/>
            <a:tailEnd/>
          </a:ln>
        </p:spPr>
        <p:txBody>
          <a:bodyPr wrap="none"/>
          <a:lstStyle/>
          <a:p>
            <a:endParaRPr lang="he-IL"/>
          </a:p>
        </p:txBody>
      </p:sp>
      <p:sp>
        <p:nvSpPr>
          <p:cNvPr id="111655" name="Line 55"/>
          <p:cNvSpPr>
            <a:spLocks noChangeShapeType="1"/>
          </p:cNvSpPr>
          <p:nvPr/>
        </p:nvSpPr>
        <p:spPr bwMode="auto">
          <a:xfrm>
            <a:off x="5867400" y="3213100"/>
            <a:ext cx="0" cy="1881188"/>
          </a:xfrm>
          <a:prstGeom prst="line">
            <a:avLst/>
          </a:prstGeom>
          <a:noFill/>
          <a:ln w="12700">
            <a:solidFill>
              <a:schemeClr val="tx1"/>
            </a:solidFill>
            <a:miter lim="800000"/>
            <a:headEnd/>
            <a:tailEnd/>
          </a:ln>
        </p:spPr>
        <p:txBody>
          <a:bodyPr wrap="none"/>
          <a:lstStyle/>
          <a:p>
            <a:endParaRPr lang="he-IL"/>
          </a:p>
        </p:txBody>
      </p:sp>
      <p:sp>
        <p:nvSpPr>
          <p:cNvPr id="111656" name="Line 95"/>
          <p:cNvSpPr>
            <a:spLocks noChangeShapeType="1"/>
          </p:cNvSpPr>
          <p:nvPr/>
        </p:nvSpPr>
        <p:spPr bwMode="auto">
          <a:xfrm>
            <a:off x="4643438" y="3213100"/>
            <a:ext cx="0" cy="1881188"/>
          </a:xfrm>
          <a:prstGeom prst="line">
            <a:avLst/>
          </a:prstGeom>
          <a:noFill/>
          <a:ln w="12700">
            <a:solidFill>
              <a:schemeClr val="tx1"/>
            </a:solidFill>
            <a:miter lim="800000"/>
            <a:headEnd/>
            <a:tailEnd/>
          </a:ln>
        </p:spPr>
        <p:txBody>
          <a:bodyPr wrap="none"/>
          <a:lstStyle/>
          <a:p>
            <a:endParaRPr lang="he-IL"/>
          </a:p>
        </p:txBody>
      </p:sp>
      <p:sp>
        <p:nvSpPr>
          <p:cNvPr id="111657" name="Rectangle 38"/>
          <p:cNvSpPr>
            <a:spLocks noChangeArrowheads="1"/>
          </p:cNvSpPr>
          <p:nvPr/>
        </p:nvSpPr>
        <p:spPr bwMode="auto">
          <a:xfrm>
            <a:off x="255588" y="3878263"/>
            <a:ext cx="609600" cy="609600"/>
          </a:xfrm>
          <a:prstGeom prst="rect">
            <a:avLst/>
          </a:prstGeom>
          <a:solidFill>
            <a:srgbClr val="CCFFFF"/>
          </a:solidFill>
          <a:ln w="9525">
            <a:solidFill>
              <a:schemeClr val="tx1"/>
            </a:solidFill>
            <a:miter lim="800000"/>
            <a:headEnd/>
            <a:tailEnd/>
          </a:ln>
        </p:spPr>
        <p:txBody>
          <a:bodyPr wrap="none" anchor="ctr"/>
          <a:lstStyle/>
          <a:p>
            <a:pPr algn="ctr"/>
            <a:r>
              <a:rPr lang="he-IL">
                <a:latin typeface="Times New Roman" pitchFamily="18" charset="0"/>
              </a:rPr>
              <a:t>20 מקרים</a:t>
            </a:r>
            <a:endParaRPr lang="en-US">
              <a:latin typeface="Times New Roman" pitchFamily="18" charset="0"/>
            </a:endParaRPr>
          </a:p>
        </p:txBody>
      </p:sp>
      <p:sp>
        <p:nvSpPr>
          <p:cNvPr id="111658" name="Rectangle 43"/>
          <p:cNvSpPr>
            <a:spLocks noChangeArrowheads="1"/>
          </p:cNvSpPr>
          <p:nvPr/>
        </p:nvSpPr>
        <p:spPr bwMode="auto">
          <a:xfrm>
            <a:off x="179388" y="3573463"/>
            <a:ext cx="762000" cy="381000"/>
          </a:xfrm>
          <a:prstGeom prst="rect">
            <a:avLst/>
          </a:prstGeom>
          <a:noFill/>
          <a:ln w="9525">
            <a:noFill/>
            <a:miter lim="800000"/>
            <a:headEnd/>
            <a:tailEnd/>
          </a:ln>
        </p:spPr>
        <p:txBody>
          <a:bodyPr wrap="none" anchor="ctr"/>
          <a:lstStyle/>
          <a:p>
            <a:pPr algn="ctr"/>
            <a:r>
              <a:rPr lang="he-IL" sz="1600">
                <a:latin typeface="Times New Roman" pitchFamily="18" charset="0"/>
              </a:rPr>
              <a:t>1</a:t>
            </a:r>
            <a:r>
              <a:rPr lang="en-US" sz="1600">
                <a:latin typeface="Times New Roman" pitchFamily="18" charset="0"/>
              </a:rPr>
              <a:t>X</a:t>
            </a:r>
            <a:r>
              <a:rPr lang="he-IL" sz="1600">
                <a:latin typeface="Times New Roman" pitchFamily="18" charset="0"/>
              </a:rPr>
              <a:t>1 ס"מ</a:t>
            </a:r>
            <a:endParaRPr lang="en-US" sz="1600">
              <a:latin typeface="Times New Roman" pitchFamily="18" charset="0"/>
            </a:endParaRPr>
          </a:p>
        </p:txBody>
      </p:sp>
      <p:grpSp>
        <p:nvGrpSpPr>
          <p:cNvPr id="2" name="Group 132"/>
          <p:cNvGrpSpPr>
            <a:grpSpLocks/>
          </p:cNvGrpSpPr>
          <p:nvPr/>
        </p:nvGrpSpPr>
        <p:grpSpPr bwMode="auto">
          <a:xfrm>
            <a:off x="1000125" y="3357563"/>
            <a:ext cx="3810000" cy="3284537"/>
            <a:chOff x="641" y="2251"/>
            <a:chExt cx="2400" cy="2069"/>
          </a:xfrm>
        </p:grpSpPr>
        <p:sp>
          <p:nvSpPr>
            <p:cNvPr id="111667" name="Rectangle 34"/>
            <p:cNvSpPr>
              <a:spLocks noChangeArrowheads="1"/>
            </p:cNvSpPr>
            <p:nvPr/>
          </p:nvSpPr>
          <p:spPr bwMode="auto">
            <a:xfrm>
              <a:off x="785" y="3835"/>
              <a:ext cx="288" cy="192"/>
            </a:xfrm>
            <a:prstGeom prst="rect">
              <a:avLst/>
            </a:prstGeom>
            <a:noFill/>
            <a:ln w="9525">
              <a:noFill/>
              <a:miter lim="800000"/>
              <a:headEnd/>
              <a:tailEnd/>
            </a:ln>
          </p:spPr>
          <p:txBody>
            <a:bodyPr wrap="none" anchor="ctr"/>
            <a:lstStyle/>
            <a:p>
              <a:pPr algn="ctr"/>
              <a:r>
                <a:rPr lang="he-IL" sz="1400">
                  <a:latin typeface="Times New Roman" pitchFamily="18" charset="0"/>
                </a:rPr>
                <a:t>18</a:t>
              </a:r>
              <a:endParaRPr lang="en-US" sz="1400">
                <a:latin typeface="Times New Roman" pitchFamily="18" charset="0"/>
              </a:endParaRPr>
            </a:p>
          </p:txBody>
        </p:sp>
        <p:sp>
          <p:nvSpPr>
            <p:cNvPr id="111668" name="Rectangle 35"/>
            <p:cNvSpPr>
              <a:spLocks noChangeArrowheads="1"/>
            </p:cNvSpPr>
            <p:nvPr/>
          </p:nvSpPr>
          <p:spPr bwMode="auto">
            <a:xfrm>
              <a:off x="977" y="3835"/>
              <a:ext cx="288" cy="192"/>
            </a:xfrm>
            <a:prstGeom prst="rect">
              <a:avLst/>
            </a:prstGeom>
            <a:noFill/>
            <a:ln w="9525">
              <a:noFill/>
              <a:miter lim="800000"/>
              <a:headEnd/>
              <a:tailEnd/>
            </a:ln>
          </p:spPr>
          <p:txBody>
            <a:bodyPr wrap="none" anchor="ctr"/>
            <a:lstStyle/>
            <a:p>
              <a:pPr algn="ctr"/>
              <a:r>
                <a:rPr lang="he-IL" sz="1400">
                  <a:latin typeface="Times New Roman" pitchFamily="18" charset="0"/>
                </a:rPr>
                <a:t>25</a:t>
              </a:r>
              <a:endParaRPr lang="en-US" sz="1400">
                <a:latin typeface="Times New Roman" pitchFamily="18" charset="0"/>
              </a:endParaRPr>
            </a:p>
          </p:txBody>
        </p:sp>
        <p:sp>
          <p:nvSpPr>
            <p:cNvPr id="111669" name="Rectangle 36"/>
            <p:cNvSpPr>
              <a:spLocks noChangeArrowheads="1"/>
            </p:cNvSpPr>
            <p:nvPr/>
          </p:nvSpPr>
          <p:spPr bwMode="auto">
            <a:xfrm>
              <a:off x="1265" y="3835"/>
              <a:ext cx="288" cy="192"/>
            </a:xfrm>
            <a:prstGeom prst="rect">
              <a:avLst/>
            </a:prstGeom>
            <a:noFill/>
            <a:ln w="9525">
              <a:noFill/>
              <a:miter lim="800000"/>
              <a:headEnd/>
              <a:tailEnd/>
            </a:ln>
          </p:spPr>
          <p:txBody>
            <a:bodyPr wrap="none" anchor="ctr"/>
            <a:lstStyle/>
            <a:p>
              <a:pPr algn="ctr"/>
              <a:r>
                <a:rPr lang="he-IL" sz="1400">
                  <a:latin typeface="Times New Roman" pitchFamily="18" charset="0"/>
                </a:rPr>
                <a:t>35</a:t>
              </a:r>
              <a:endParaRPr lang="en-US" sz="1400">
                <a:latin typeface="Times New Roman" pitchFamily="18" charset="0"/>
              </a:endParaRPr>
            </a:p>
          </p:txBody>
        </p:sp>
        <p:sp>
          <p:nvSpPr>
            <p:cNvPr id="111670" name="Rectangle 37"/>
            <p:cNvSpPr>
              <a:spLocks noChangeArrowheads="1"/>
            </p:cNvSpPr>
            <p:nvPr/>
          </p:nvSpPr>
          <p:spPr bwMode="auto">
            <a:xfrm>
              <a:off x="1745" y="3835"/>
              <a:ext cx="288" cy="192"/>
            </a:xfrm>
            <a:prstGeom prst="rect">
              <a:avLst/>
            </a:prstGeom>
            <a:noFill/>
            <a:ln w="9525">
              <a:noFill/>
              <a:miter lim="800000"/>
              <a:headEnd/>
              <a:tailEnd/>
            </a:ln>
          </p:spPr>
          <p:txBody>
            <a:bodyPr wrap="none" anchor="ctr"/>
            <a:lstStyle/>
            <a:p>
              <a:pPr algn="ctr"/>
              <a:r>
                <a:rPr lang="he-IL" sz="1400">
                  <a:latin typeface="Times New Roman" pitchFamily="18" charset="0"/>
                </a:rPr>
                <a:t>55</a:t>
              </a:r>
              <a:endParaRPr lang="en-US" sz="1400">
                <a:latin typeface="Times New Roman" pitchFamily="18" charset="0"/>
              </a:endParaRPr>
            </a:p>
          </p:txBody>
        </p:sp>
        <p:sp>
          <p:nvSpPr>
            <p:cNvPr id="111671" name="Rectangle 90"/>
            <p:cNvSpPr>
              <a:spLocks noChangeArrowheads="1"/>
            </p:cNvSpPr>
            <p:nvPr/>
          </p:nvSpPr>
          <p:spPr bwMode="auto">
            <a:xfrm>
              <a:off x="2064" y="3838"/>
              <a:ext cx="226" cy="192"/>
            </a:xfrm>
            <a:prstGeom prst="rect">
              <a:avLst/>
            </a:prstGeom>
            <a:noFill/>
            <a:ln w="9525">
              <a:noFill/>
              <a:miter lim="800000"/>
              <a:headEnd/>
              <a:tailEnd/>
            </a:ln>
          </p:spPr>
          <p:txBody>
            <a:bodyPr wrap="none" anchor="ctr"/>
            <a:lstStyle/>
            <a:p>
              <a:pPr algn="ctr"/>
              <a:r>
                <a:rPr lang="he-IL" sz="1400">
                  <a:latin typeface="Times New Roman" pitchFamily="18" charset="0"/>
                </a:rPr>
                <a:t>65</a:t>
              </a:r>
              <a:endParaRPr lang="en-US" sz="1400">
                <a:latin typeface="Times New Roman" pitchFamily="18" charset="0"/>
              </a:endParaRPr>
            </a:p>
          </p:txBody>
        </p:sp>
        <p:grpSp>
          <p:nvGrpSpPr>
            <p:cNvPr id="111672" name="Group 131"/>
            <p:cNvGrpSpPr>
              <a:grpSpLocks/>
            </p:cNvGrpSpPr>
            <p:nvPr/>
          </p:nvGrpSpPr>
          <p:grpSpPr bwMode="auto">
            <a:xfrm>
              <a:off x="641" y="2251"/>
              <a:ext cx="2400" cy="2069"/>
              <a:chOff x="641" y="2251"/>
              <a:chExt cx="2400" cy="2069"/>
            </a:xfrm>
          </p:grpSpPr>
          <p:grpSp>
            <p:nvGrpSpPr>
              <p:cNvPr id="111673" name="Group 31"/>
              <p:cNvGrpSpPr>
                <a:grpSpLocks/>
              </p:cNvGrpSpPr>
              <p:nvPr/>
            </p:nvGrpSpPr>
            <p:grpSpPr bwMode="auto">
              <a:xfrm>
                <a:off x="641" y="2395"/>
                <a:ext cx="2400" cy="1440"/>
                <a:chOff x="720" y="2640"/>
                <a:chExt cx="2400" cy="1440"/>
              </a:xfrm>
            </p:grpSpPr>
            <p:sp>
              <p:nvSpPr>
                <p:cNvPr id="111680" name="Line 32"/>
                <p:cNvSpPr>
                  <a:spLocks noChangeShapeType="1"/>
                </p:cNvSpPr>
                <p:nvPr/>
              </p:nvSpPr>
              <p:spPr bwMode="auto">
                <a:xfrm>
                  <a:off x="720" y="2640"/>
                  <a:ext cx="0" cy="1440"/>
                </a:xfrm>
                <a:prstGeom prst="line">
                  <a:avLst/>
                </a:prstGeom>
                <a:noFill/>
                <a:ln w="9525">
                  <a:solidFill>
                    <a:schemeClr val="tx1"/>
                  </a:solidFill>
                  <a:miter lim="800000"/>
                  <a:headEnd/>
                  <a:tailEnd/>
                </a:ln>
              </p:spPr>
              <p:txBody>
                <a:bodyPr wrap="none"/>
                <a:lstStyle/>
                <a:p>
                  <a:endParaRPr lang="he-IL"/>
                </a:p>
              </p:txBody>
            </p:sp>
            <p:sp>
              <p:nvSpPr>
                <p:cNvPr id="111681" name="Line 33"/>
                <p:cNvSpPr>
                  <a:spLocks noChangeShapeType="1"/>
                </p:cNvSpPr>
                <p:nvPr/>
              </p:nvSpPr>
              <p:spPr bwMode="auto">
                <a:xfrm>
                  <a:off x="720" y="4080"/>
                  <a:ext cx="2400" cy="0"/>
                </a:xfrm>
                <a:prstGeom prst="line">
                  <a:avLst/>
                </a:prstGeom>
                <a:noFill/>
                <a:ln w="9525">
                  <a:solidFill>
                    <a:schemeClr val="tx1"/>
                  </a:solidFill>
                  <a:miter lim="800000"/>
                  <a:headEnd/>
                  <a:tailEnd/>
                </a:ln>
              </p:spPr>
              <p:txBody>
                <a:bodyPr wrap="none"/>
                <a:lstStyle/>
                <a:p>
                  <a:endParaRPr lang="he-IL"/>
                </a:p>
              </p:txBody>
            </p:sp>
          </p:grpSp>
          <p:sp>
            <p:nvSpPr>
              <p:cNvPr id="111674" name="Rectangle 39"/>
              <p:cNvSpPr>
                <a:spLocks noChangeArrowheads="1"/>
              </p:cNvSpPr>
              <p:nvPr/>
            </p:nvSpPr>
            <p:spPr bwMode="auto">
              <a:xfrm>
                <a:off x="977" y="3307"/>
                <a:ext cx="159" cy="501"/>
              </a:xfrm>
              <a:prstGeom prst="rect">
                <a:avLst/>
              </a:prstGeom>
              <a:solidFill>
                <a:srgbClr val="FFFF99"/>
              </a:solidFill>
              <a:ln w="9525">
                <a:solidFill>
                  <a:schemeClr val="tx1"/>
                </a:solidFill>
                <a:miter lim="800000"/>
                <a:headEnd/>
                <a:tailEnd/>
              </a:ln>
            </p:spPr>
            <p:txBody>
              <a:bodyPr wrap="none" anchor="ctr"/>
              <a:lstStyle/>
              <a:p>
                <a:pPr algn="ctr"/>
                <a:r>
                  <a:rPr lang="he-IL" b="1">
                    <a:latin typeface="Times New Roman" pitchFamily="18" charset="0"/>
                  </a:rPr>
                  <a:t>2.21</a:t>
                </a:r>
                <a:endParaRPr lang="en-US" b="1">
                  <a:latin typeface="Times New Roman" pitchFamily="18" charset="0"/>
                </a:endParaRPr>
              </a:p>
            </p:txBody>
          </p:sp>
          <p:sp>
            <p:nvSpPr>
              <p:cNvPr id="111675" name="Rectangle 40"/>
              <p:cNvSpPr>
                <a:spLocks noChangeArrowheads="1"/>
              </p:cNvSpPr>
              <p:nvPr/>
            </p:nvSpPr>
            <p:spPr bwMode="auto">
              <a:xfrm>
                <a:off x="1169" y="2251"/>
                <a:ext cx="227" cy="1569"/>
              </a:xfrm>
              <a:prstGeom prst="rect">
                <a:avLst/>
              </a:prstGeom>
              <a:solidFill>
                <a:srgbClr val="CCFFCC"/>
              </a:solidFill>
              <a:ln w="9525">
                <a:solidFill>
                  <a:schemeClr val="tx1"/>
                </a:solidFill>
                <a:miter lim="800000"/>
                <a:headEnd/>
                <a:tailEnd/>
              </a:ln>
            </p:spPr>
            <p:txBody>
              <a:bodyPr wrap="none" anchor="ctr"/>
              <a:lstStyle/>
              <a:p>
                <a:pPr algn="ctr"/>
                <a:r>
                  <a:rPr lang="he-IL" b="1">
                    <a:latin typeface="Times New Roman" pitchFamily="18" charset="0"/>
                  </a:rPr>
                  <a:t>6.9</a:t>
                </a:r>
                <a:endParaRPr lang="en-US" b="1">
                  <a:latin typeface="Times New Roman" pitchFamily="18" charset="0"/>
                </a:endParaRPr>
              </a:p>
            </p:txBody>
          </p:sp>
          <p:sp>
            <p:nvSpPr>
              <p:cNvPr id="111676" name="AutoShape 44"/>
              <p:cNvSpPr>
                <a:spLocks/>
              </p:cNvSpPr>
              <p:nvPr/>
            </p:nvSpPr>
            <p:spPr bwMode="auto">
              <a:xfrm rot="5439028">
                <a:off x="1218" y="3956"/>
                <a:ext cx="146" cy="272"/>
              </a:xfrm>
              <a:prstGeom prst="rightBrace">
                <a:avLst>
                  <a:gd name="adj1" fmla="val 15525"/>
                  <a:gd name="adj2" fmla="val 50000"/>
                </a:avLst>
              </a:prstGeom>
              <a:noFill/>
              <a:ln w="9525">
                <a:solidFill>
                  <a:schemeClr val="tx1"/>
                </a:solidFill>
                <a:miter lim="800000"/>
                <a:headEnd/>
                <a:tailEnd/>
              </a:ln>
            </p:spPr>
            <p:txBody>
              <a:bodyPr wrap="none" anchor="ctr"/>
              <a:lstStyle/>
              <a:p>
                <a:endParaRPr lang="he-IL"/>
              </a:p>
            </p:txBody>
          </p:sp>
          <p:sp>
            <p:nvSpPr>
              <p:cNvPr id="111677" name="Rectangle 45"/>
              <p:cNvSpPr>
                <a:spLocks noChangeArrowheads="1"/>
              </p:cNvSpPr>
              <p:nvPr/>
            </p:nvSpPr>
            <p:spPr bwMode="auto">
              <a:xfrm>
                <a:off x="1066" y="4156"/>
                <a:ext cx="408" cy="164"/>
              </a:xfrm>
              <a:prstGeom prst="rect">
                <a:avLst/>
              </a:prstGeom>
              <a:noFill/>
              <a:ln w="9525">
                <a:noFill/>
                <a:miter lim="800000"/>
                <a:headEnd/>
                <a:tailEnd/>
              </a:ln>
            </p:spPr>
            <p:txBody>
              <a:bodyPr wrap="none" anchor="ctr"/>
              <a:lstStyle/>
              <a:p>
                <a:pPr algn="ctr"/>
                <a:r>
                  <a:rPr lang="he-IL" sz="1600">
                    <a:latin typeface="Times New Roman" pitchFamily="18" charset="0"/>
                  </a:rPr>
                  <a:t>1 ס"מ</a:t>
                </a:r>
                <a:endParaRPr lang="en-US" sz="1600">
                  <a:latin typeface="Times New Roman" pitchFamily="18" charset="0"/>
                </a:endParaRPr>
              </a:p>
            </p:txBody>
          </p:sp>
          <p:sp>
            <p:nvSpPr>
              <p:cNvPr id="111678" name="Rectangle 53"/>
              <p:cNvSpPr>
                <a:spLocks noChangeArrowheads="1"/>
              </p:cNvSpPr>
              <p:nvPr/>
            </p:nvSpPr>
            <p:spPr bwMode="auto">
              <a:xfrm>
                <a:off x="1429" y="2659"/>
                <a:ext cx="453" cy="1161"/>
              </a:xfrm>
              <a:prstGeom prst="rect">
                <a:avLst/>
              </a:prstGeom>
              <a:solidFill>
                <a:srgbClr val="99CCFF"/>
              </a:solidFill>
              <a:ln w="9525">
                <a:solidFill>
                  <a:schemeClr val="tx1"/>
                </a:solidFill>
                <a:miter lim="800000"/>
                <a:headEnd/>
                <a:tailEnd/>
              </a:ln>
            </p:spPr>
            <p:txBody>
              <a:bodyPr wrap="none" anchor="ctr"/>
              <a:lstStyle/>
              <a:p>
                <a:pPr algn="ctr"/>
                <a:r>
                  <a:rPr lang="he-IL" b="1">
                    <a:latin typeface="Times New Roman" pitchFamily="18" charset="0"/>
                  </a:rPr>
                  <a:t>4.5</a:t>
                </a:r>
                <a:endParaRPr lang="en-US" b="1">
                  <a:latin typeface="Times New Roman" pitchFamily="18" charset="0"/>
                </a:endParaRPr>
              </a:p>
            </p:txBody>
          </p:sp>
          <p:sp>
            <p:nvSpPr>
              <p:cNvPr id="111679" name="Rectangle 92"/>
              <p:cNvSpPr>
                <a:spLocks noChangeArrowheads="1"/>
              </p:cNvSpPr>
              <p:nvPr/>
            </p:nvSpPr>
            <p:spPr bwMode="auto">
              <a:xfrm>
                <a:off x="1927" y="3475"/>
                <a:ext cx="227" cy="345"/>
              </a:xfrm>
              <a:prstGeom prst="rect">
                <a:avLst/>
              </a:prstGeom>
              <a:solidFill>
                <a:srgbClr val="CC99FF"/>
              </a:solidFill>
              <a:ln w="9525">
                <a:solidFill>
                  <a:schemeClr val="tx1"/>
                </a:solidFill>
                <a:miter lim="800000"/>
                <a:headEnd/>
                <a:tailEnd/>
              </a:ln>
            </p:spPr>
            <p:txBody>
              <a:bodyPr wrap="none" anchor="ctr"/>
              <a:lstStyle/>
              <a:p>
                <a:pPr algn="ctr"/>
                <a:r>
                  <a:rPr lang="he-IL" b="1">
                    <a:latin typeface="Times New Roman" pitchFamily="18" charset="0"/>
                  </a:rPr>
                  <a:t>1.55</a:t>
                </a:r>
                <a:endParaRPr lang="en-US" b="1">
                  <a:latin typeface="Times New Roman" pitchFamily="18" charset="0"/>
                </a:endParaRPr>
              </a:p>
            </p:txBody>
          </p:sp>
        </p:grpSp>
      </p:grpSp>
      <p:grpSp>
        <p:nvGrpSpPr>
          <p:cNvPr id="5" name="Group 133"/>
          <p:cNvGrpSpPr>
            <a:grpSpLocks/>
          </p:cNvGrpSpPr>
          <p:nvPr/>
        </p:nvGrpSpPr>
        <p:grpSpPr bwMode="auto">
          <a:xfrm>
            <a:off x="1214438" y="3357563"/>
            <a:ext cx="2560637" cy="2522537"/>
            <a:chOff x="768" y="2251"/>
            <a:chExt cx="1613" cy="1589"/>
          </a:xfrm>
        </p:grpSpPr>
        <p:sp>
          <p:nvSpPr>
            <p:cNvPr id="111662" name="Line 46"/>
            <p:cNvSpPr>
              <a:spLocks noChangeShapeType="1"/>
            </p:cNvSpPr>
            <p:nvPr/>
          </p:nvSpPr>
          <p:spPr bwMode="auto">
            <a:xfrm flipH="1">
              <a:off x="1056" y="2256"/>
              <a:ext cx="192" cy="1056"/>
            </a:xfrm>
            <a:prstGeom prst="line">
              <a:avLst/>
            </a:prstGeom>
            <a:noFill/>
            <a:ln w="9525">
              <a:solidFill>
                <a:schemeClr val="tx1"/>
              </a:solidFill>
              <a:miter lim="800000"/>
              <a:headEnd/>
              <a:tailEnd/>
            </a:ln>
          </p:spPr>
          <p:txBody>
            <a:bodyPr wrap="none"/>
            <a:lstStyle/>
            <a:p>
              <a:endParaRPr lang="he-IL"/>
            </a:p>
          </p:txBody>
        </p:sp>
        <p:sp>
          <p:nvSpPr>
            <p:cNvPr id="111663" name="Line 47"/>
            <p:cNvSpPr>
              <a:spLocks noChangeShapeType="1"/>
            </p:cNvSpPr>
            <p:nvPr/>
          </p:nvSpPr>
          <p:spPr bwMode="auto">
            <a:xfrm flipH="1">
              <a:off x="768" y="3312"/>
              <a:ext cx="288" cy="528"/>
            </a:xfrm>
            <a:prstGeom prst="line">
              <a:avLst/>
            </a:prstGeom>
            <a:noFill/>
            <a:ln w="9525">
              <a:solidFill>
                <a:schemeClr val="tx1"/>
              </a:solidFill>
              <a:miter lim="800000"/>
              <a:headEnd/>
              <a:tailEnd/>
            </a:ln>
          </p:spPr>
          <p:txBody>
            <a:bodyPr wrap="none"/>
            <a:lstStyle/>
            <a:p>
              <a:endParaRPr lang="he-IL"/>
            </a:p>
          </p:txBody>
        </p:sp>
        <p:sp>
          <p:nvSpPr>
            <p:cNvPr id="111664" name="Line 128"/>
            <p:cNvSpPr>
              <a:spLocks noChangeShapeType="1"/>
            </p:cNvSpPr>
            <p:nvPr/>
          </p:nvSpPr>
          <p:spPr bwMode="auto">
            <a:xfrm>
              <a:off x="1247" y="2251"/>
              <a:ext cx="408" cy="408"/>
            </a:xfrm>
            <a:prstGeom prst="line">
              <a:avLst/>
            </a:prstGeom>
            <a:noFill/>
            <a:ln w="9525">
              <a:solidFill>
                <a:schemeClr val="tx1"/>
              </a:solidFill>
              <a:miter lim="800000"/>
              <a:headEnd/>
              <a:tailEnd/>
            </a:ln>
          </p:spPr>
          <p:txBody>
            <a:bodyPr wrap="none"/>
            <a:lstStyle/>
            <a:p>
              <a:endParaRPr lang="he-IL"/>
            </a:p>
          </p:txBody>
        </p:sp>
        <p:sp>
          <p:nvSpPr>
            <p:cNvPr id="111665" name="Line 129"/>
            <p:cNvSpPr>
              <a:spLocks noChangeShapeType="1"/>
            </p:cNvSpPr>
            <p:nvPr/>
          </p:nvSpPr>
          <p:spPr bwMode="auto">
            <a:xfrm>
              <a:off x="1655" y="2659"/>
              <a:ext cx="363" cy="816"/>
            </a:xfrm>
            <a:prstGeom prst="line">
              <a:avLst/>
            </a:prstGeom>
            <a:noFill/>
            <a:ln w="9525">
              <a:solidFill>
                <a:schemeClr val="tx1"/>
              </a:solidFill>
              <a:miter lim="800000"/>
              <a:headEnd/>
              <a:tailEnd/>
            </a:ln>
          </p:spPr>
          <p:txBody>
            <a:bodyPr wrap="none"/>
            <a:lstStyle/>
            <a:p>
              <a:endParaRPr lang="he-IL"/>
            </a:p>
          </p:txBody>
        </p:sp>
        <p:sp>
          <p:nvSpPr>
            <p:cNvPr id="111666" name="Line 130"/>
            <p:cNvSpPr>
              <a:spLocks noChangeShapeType="1"/>
            </p:cNvSpPr>
            <p:nvPr/>
          </p:nvSpPr>
          <p:spPr bwMode="auto">
            <a:xfrm>
              <a:off x="2018" y="3475"/>
              <a:ext cx="363" cy="363"/>
            </a:xfrm>
            <a:prstGeom prst="line">
              <a:avLst/>
            </a:prstGeom>
            <a:noFill/>
            <a:ln w="9525">
              <a:solidFill>
                <a:schemeClr val="tx1"/>
              </a:solidFill>
              <a:miter lim="800000"/>
              <a:headEnd/>
              <a:tailEnd/>
            </a:ln>
          </p:spPr>
          <p:txBody>
            <a:bodyPr wrap="none"/>
            <a:lstStyle/>
            <a:p>
              <a:endParaRPr lang="he-IL"/>
            </a:p>
          </p:txBody>
        </p:sp>
      </p:grpSp>
      <p:sp>
        <p:nvSpPr>
          <p:cNvPr id="111661" name="Rectangle 134"/>
          <p:cNvSpPr>
            <a:spLocks noChangeArrowheads="1"/>
          </p:cNvSpPr>
          <p:nvPr/>
        </p:nvSpPr>
        <p:spPr bwMode="auto">
          <a:xfrm>
            <a:off x="0" y="333375"/>
            <a:ext cx="1619250" cy="503238"/>
          </a:xfrm>
          <a:prstGeom prst="rect">
            <a:avLst/>
          </a:prstGeom>
          <a:noFill/>
          <a:ln w="19050">
            <a:solidFill>
              <a:schemeClr val="hlink"/>
            </a:solidFill>
            <a:miter lim="800000"/>
            <a:headEnd/>
            <a:tailEnd/>
          </a:ln>
        </p:spPr>
        <p:txBody>
          <a:bodyPr wrap="none" anchor="ctr"/>
          <a:lstStyle/>
          <a:p>
            <a:pPr algn="ctr"/>
            <a:r>
              <a:rPr lang="he-IL" sz="1400" b="1">
                <a:solidFill>
                  <a:schemeClr val="hlink"/>
                </a:solidFill>
                <a:cs typeface="Tahoma" pitchFamily="34" charset="0"/>
              </a:rPr>
              <a:t>לא למבחן</a:t>
            </a:r>
            <a:endParaRPr lang="en-US" sz="1400" b="1">
              <a:solidFill>
                <a:schemeClr val="hlink"/>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1000" fill="hold"/>
                                        <p:tgtEl>
                                          <p:spTgt spid="1013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13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137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calcmode="lin" valueType="num">
                                      <p:cBhvr>
                                        <p:cTn id="12" dur="1000" fill="hold"/>
                                        <p:tgtEl>
                                          <p:spTgt spid="10137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137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137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 calcmode="lin" valueType="num">
                                      <p:cBhvr>
                                        <p:cTn id="17" dur="1000" fill="hold"/>
                                        <p:tgtEl>
                                          <p:spTgt spid="10137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137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1379">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 calcmode="lin" valueType="num">
                                      <p:cBhvr>
                                        <p:cTn id="22" dur="1000" fill="hold"/>
                                        <p:tgtEl>
                                          <p:spTgt spid="10137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0137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013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01472"/>
                                        </p:tgtEl>
                                        <p:attrNameLst>
                                          <p:attrName>style.visibility</p:attrName>
                                        </p:attrNameLst>
                                      </p:cBhvr>
                                      <p:to>
                                        <p:strVal val="visible"/>
                                      </p:to>
                                    </p:set>
                                    <p:anim calcmode="lin" valueType="num">
                                      <p:cBhvr additive="base">
                                        <p:cTn id="29" dur="2000" fill="hold"/>
                                        <p:tgtEl>
                                          <p:spTgt spid="101472"/>
                                        </p:tgtEl>
                                        <p:attrNameLst>
                                          <p:attrName>ppt_x</p:attrName>
                                        </p:attrNameLst>
                                      </p:cBhvr>
                                      <p:tavLst>
                                        <p:tav tm="0">
                                          <p:val>
                                            <p:strVal val="#ppt_x"/>
                                          </p:val>
                                        </p:tav>
                                        <p:tav tm="100000">
                                          <p:val>
                                            <p:strVal val="#ppt_x"/>
                                          </p:val>
                                        </p:tav>
                                      </p:tavLst>
                                    </p:anim>
                                    <p:anim calcmode="lin" valueType="num">
                                      <p:cBhvr additive="base">
                                        <p:cTn id="30" dur="2000" fill="hold"/>
                                        <p:tgtEl>
                                          <p:spTgt spid="101472"/>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01474"/>
                                        </p:tgtEl>
                                        <p:attrNameLst>
                                          <p:attrName>style.visibility</p:attrName>
                                        </p:attrNameLst>
                                      </p:cBhvr>
                                      <p:to>
                                        <p:strVal val="visible"/>
                                      </p:to>
                                    </p:set>
                                    <p:anim calcmode="lin" valueType="num">
                                      <p:cBhvr additive="base">
                                        <p:cTn id="33" dur="2000" fill="hold"/>
                                        <p:tgtEl>
                                          <p:spTgt spid="101474"/>
                                        </p:tgtEl>
                                        <p:attrNameLst>
                                          <p:attrName>ppt_x</p:attrName>
                                        </p:attrNameLst>
                                      </p:cBhvr>
                                      <p:tavLst>
                                        <p:tav tm="0">
                                          <p:val>
                                            <p:strVal val="#ppt_x"/>
                                          </p:val>
                                        </p:tav>
                                        <p:tav tm="100000">
                                          <p:val>
                                            <p:strVal val="#ppt_x"/>
                                          </p:val>
                                        </p:tav>
                                      </p:tavLst>
                                    </p:anim>
                                    <p:anim calcmode="lin" valueType="num">
                                      <p:cBhvr additive="base">
                                        <p:cTn id="34" dur="2000" fill="hold"/>
                                        <p:tgtEl>
                                          <p:spTgt spid="101474"/>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01476"/>
                                        </p:tgtEl>
                                        <p:attrNameLst>
                                          <p:attrName>style.visibility</p:attrName>
                                        </p:attrNameLst>
                                      </p:cBhvr>
                                      <p:to>
                                        <p:strVal val="visible"/>
                                      </p:to>
                                    </p:set>
                                    <p:anim calcmode="lin" valueType="num">
                                      <p:cBhvr additive="base">
                                        <p:cTn id="37" dur="2000" fill="hold"/>
                                        <p:tgtEl>
                                          <p:spTgt spid="101476"/>
                                        </p:tgtEl>
                                        <p:attrNameLst>
                                          <p:attrName>ppt_x</p:attrName>
                                        </p:attrNameLst>
                                      </p:cBhvr>
                                      <p:tavLst>
                                        <p:tav tm="0">
                                          <p:val>
                                            <p:strVal val="#ppt_x"/>
                                          </p:val>
                                        </p:tav>
                                        <p:tav tm="100000">
                                          <p:val>
                                            <p:strVal val="#ppt_x"/>
                                          </p:val>
                                        </p:tav>
                                      </p:tavLst>
                                    </p:anim>
                                    <p:anim calcmode="lin" valueType="num">
                                      <p:cBhvr additive="base">
                                        <p:cTn id="38" dur="2000" fill="hold"/>
                                        <p:tgtEl>
                                          <p:spTgt spid="101476"/>
                                        </p:tgtEl>
                                        <p:attrNameLst>
                                          <p:attrName>ppt_y</p:attrName>
                                        </p:attrNameLst>
                                      </p:cBhvr>
                                      <p:tavLst>
                                        <p:tav tm="0">
                                          <p:val>
                                            <p:strVal val="1+#ppt_h/2"/>
                                          </p:val>
                                        </p:tav>
                                        <p:tav tm="100000">
                                          <p:val>
                                            <p:strVal val="#ppt_y"/>
                                          </p:val>
                                        </p:tav>
                                      </p:tavLst>
                                    </p:anim>
                                  </p:childTnLst>
                                </p:cTn>
                              </p:par>
                              <p:par>
                                <p:cTn id="39" presetID="7" presetClass="entr" presetSubtype="4" fill="hold" grpId="0" nodeType="withEffect">
                                  <p:stCondLst>
                                    <p:cond delay="0"/>
                                  </p:stCondLst>
                                  <p:childTnLst>
                                    <p:set>
                                      <p:cBhvr>
                                        <p:cTn id="40" dur="1" fill="hold">
                                          <p:stCondLst>
                                            <p:cond delay="0"/>
                                          </p:stCondLst>
                                        </p:cTn>
                                        <p:tgtEl>
                                          <p:spTgt spid="101478"/>
                                        </p:tgtEl>
                                        <p:attrNameLst>
                                          <p:attrName>style.visibility</p:attrName>
                                        </p:attrNameLst>
                                      </p:cBhvr>
                                      <p:to>
                                        <p:strVal val="visible"/>
                                      </p:to>
                                    </p:set>
                                    <p:anim calcmode="lin" valueType="num">
                                      <p:cBhvr additive="base">
                                        <p:cTn id="41" dur="2000" fill="hold"/>
                                        <p:tgtEl>
                                          <p:spTgt spid="101478"/>
                                        </p:tgtEl>
                                        <p:attrNameLst>
                                          <p:attrName>ppt_x</p:attrName>
                                        </p:attrNameLst>
                                      </p:cBhvr>
                                      <p:tavLst>
                                        <p:tav tm="0">
                                          <p:val>
                                            <p:strVal val="#ppt_x"/>
                                          </p:val>
                                        </p:tav>
                                        <p:tav tm="100000">
                                          <p:val>
                                            <p:strVal val="#ppt_x"/>
                                          </p:val>
                                        </p:tav>
                                      </p:tavLst>
                                    </p:anim>
                                    <p:anim calcmode="lin" valueType="num">
                                      <p:cBhvr additive="base">
                                        <p:cTn id="42" dur="2000" fill="hold"/>
                                        <p:tgtEl>
                                          <p:spTgt spid="10147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101393"/>
                                        </p:tgtEl>
                                        <p:attrNameLst>
                                          <p:attrName>style.visibility</p:attrName>
                                        </p:attrNameLst>
                                      </p:cBhvr>
                                      <p:to>
                                        <p:strVal val="visible"/>
                                      </p:to>
                                    </p:set>
                                    <p:anim calcmode="lin" valueType="num">
                                      <p:cBhvr additive="base">
                                        <p:cTn id="47" dur="2000" fill="hold"/>
                                        <p:tgtEl>
                                          <p:spTgt spid="101393"/>
                                        </p:tgtEl>
                                        <p:attrNameLst>
                                          <p:attrName>ppt_x</p:attrName>
                                        </p:attrNameLst>
                                      </p:cBhvr>
                                      <p:tavLst>
                                        <p:tav tm="0">
                                          <p:val>
                                            <p:strVal val="#ppt_x"/>
                                          </p:val>
                                        </p:tav>
                                        <p:tav tm="100000">
                                          <p:val>
                                            <p:strVal val="#ppt_x"/>
                                          </p:val>
                                        </p:tav>
                                      </p:tavLst>
                                    </p:anim>
                                    <p:anim calcmode="lin" valueType="num">
                                      <p:cBhvr additive="base">
                                        <p:cTn id="48" dur="2000" fill="hold"/>
                                        <p:tgtEl>
                                          <p:spTgt spid="101393"/>
                                        </p:tgtEl>
                                        <p:attrNameLst>
                                          <p:attrName>ppt_y</p:attrName>
                                        </p:attrNameLst>
                                      </p:cBhvr>
                                      <p:tavLst>
                                        <p:tav tm="0">
                                          <p:val>
                                            <p:strVal val="1+#ppt_h/2"/>
                                          </p:val>
                                        </p:tav>
                                        <p:tav tm="100000">
                                          <p:val>
                                            <p:strVal val="#ppt_y"/>
                                          </p:val>
                                        </p:tav>
                                      </p:tavLst>
                                    </p:anim>
                                  </p:childTnLst>
                                </p:cTn>
                              </p:par>
                              <p:par>
                                <p:cTn id="49" presetID="7" presetClass="entr" presetSubtype="4" fill="hold" grpId="0" nodeType="withEffect">
                                  <p:stCondLst>
                                    <p:cond delay="0"/>
                                  </p:stCondLst>
                                  <p:childTnLst>
                                    <p:set>
                                      <p:cBhvr>
                                        <p:cTn id="50" dur="1" fill="hold">
                                          <p:stCondLst>
                                            <p:cond delay="0"/>
                                          </p:stCondLst>
                                        </p:cTn>
                                        <p:tgtEl>
                                          <p:spTgt spid="101391"/>
                                        </p:tgtEl>
                                        <p:attrNameLst>
                                          <p:attrName>style.visibility</p:attrName>
                                        </p:attrNameLst>
                                      </p:cBhvr>
                                      <p:to>
                                        <p:strVal val="visible"/>
                                      </p:to>
                                    </p:set>
                                    <p:anim calcmode="lin" valueType="num">
                                      <p:cBhvr additive="base">
                                        <p:cTn id="51" dur="2000" fill="hold"/>
                                        <p:tgtEl>
                                          <p:spTgt spid="101391"/>
                                        </p:tgtEl>
                                        <p:attrNameLst>
                                          <p:attrName>ppt_x</p:attrName>
                                        </p:attrNameLst>
                                      </p:cBhvr>
                                      <p:tavLst>
                                        <p:tav tm="0">
                                          <p:val>
                                            <p:strVal val="#ppt_x"/>
                                          </p:val>
                                        </p:tav>
                                        <p:tav tm="100000">
                                          <p:val>
                                            <p:strVal val="#ppt_x"/>
                                          </p:val>
                                        </p:tav>
                                      </p:tavLst>
                                    </p:anim>
                                    <p:anim calcmode="lin" valueType="num">
                                      <p:cBhvr additive="base">
                                        <p:cTn id="52" dur="2000" fill="hold"/>
                                        <p:tgtEl>
                                          <p:spTgt spid="101391"/>
                                        </p:tgtEl>
                                        <p:attrNameLst>
                                          <p:attrName>ppt_y</p:attrName>
                                        </p:attrNameLst>
                                      </p:cBhvr>
                                      <p:tavLst>
                                        <p:tav tm="0">
                                          <p:val>
                                            <p:strVal val="1+#ppt_h/2"/>
                                          </p:val>
                                        </p:tav>
                                        <p:tav tm="100000">
                                          <p:val>
                                            <p:strVal val="#ppt_y"/>
                                          </p:val>
                                        </p:tav>
                                      </p:tavLst>
                                    </p:anim>
                                  </p:childTnLst>
                                </p:cTn>
                              </p:par>
                              <p:par>
                                <p:cTn id="53" presetID="7" presetClass="entr" presetSubtype="4" fill="hold" grpId="0" nodeType="withEffect">
                                  <p:stCondLst>
                                    <p:cond delay="0"/>
                                  </p:stCondLst>
                                  <p:childTnLst>
                                    <p:set>
                                      <p:cBhvr>
                                        <p:cTn id="54" dur="1" fill="hold">
                                          <p:stCondLst>
                                            <p:cond delay="0"/>
                                          </p:stCondLst>
                                        </p:cTn>
                                        <p:tgtEl>
                                          <p:spTgt spid="101389"/>
                                        </p:tgtEl>
                                        <p:attrNameLst>
                                          <p:attrName>style.visibility</p:attrName>
                                        </p:attrNameLst>
                                      </p:cBhvr>
                                      <p:to>
                                        <p:strVal val="visible"/>
                                      </p:to>
                                    </p:set>
                                    <p:anim calcmode="lin" valueType="num">
                                      <p:cBhvr additive="base">
                                        <p:cTn id="55" dur="2000" fill="hold"/>
                                        <p:tgtEl>
                                          <p:spTgt spid="101389"/>
                                        </p:tgtEl>
                                        <p:attrNameLst>
                                          <p:attrName>ppt_x</p:attrName>
                                        </p:attrNameLst>
                                      </p:cBhvr>
                                      <p:tavLst>
                                        <p:tav tm="0">
                                          <p:val>
                                            <p:strVal val="#ppt_x"/>
                                          </p:val>
                                        </p:tav>
                                        <p:tav tm="100000">
                                          <p:val>
                                            <p:strVal val="#ppt_x"/>
                                          </p:val>
                                        </p:tav>
                                      </p:tavLst>
                                    </p:anim>
                                    <p:anim calcmode="lin" valueType="num">
                                      <p:cBhvr additive="base">
                                        <p:cTn id="56" dur="2000" fill="hold"/>
                                        <p:tgtEl>
                                          <p:spTgt spid="101389"/>
                                        </p:tgtEl>
                                        <p:attrNameLst>
                                          <p:attrName>ppt_y</p:attrName>
                                        </p:attrNameLst>
                                      </p:cBhvr>
                                      <p:tavLst>
                                        <p:tav tm="0">
                                          <p:val>
                                            <p:strVal val="1+#ppt_h/2"/>
                                          </p:val>
                                        </p:tav>
                                        <p:tav tm="100000">
                                          <p:val>
                                            <p:strVal val="#ppt_y"/>
                                          </p:val>
                                        </p:tav>
                                      </p:tavLst>
                                    </p:anim>
                                  </p:childTnLst>
                                </p:cTn>
                              </p:par>
                              <p:par>
                                <p:cTn id="57" presetID="7" presetClass="entr" presetSubtype="4" fill="hold" grpId="0" nodeType="withEffect">
                                  <p:stCondLst>
                                    <p:cond delay="0"/>
                                  </p:stCondLst>
                                  <p:childTnLst>
                                    <p:set>
                                      <p:cBhvr>
                                        <p:cTn id="58" dur="1" fill="hold">
                                          <p:stCondLst>
                                            <p:cond delay="0"/>
                                          </p:stCondLst>
                                        </p:cTn>
                                        <p:tgtEl>
                                          <p:spTgt spid="101387"/>
                                        </p:tgtEl>
                                        <p:attrNameLst>
                                          <p:attrName>style.visibility</p:attrName>
                                        </p:attrNameLst>
                                      </p:cBhvr>
                                      <p:to>
                                        <p:strVal val="visible"/>
                                      </p:to>
                                    </p:set>
                                    <p:anim calcmode="lin" valueType="num">
                                      <p:cBhvr additive="base">
                                        <p:cTn id="59" dur="2000" fill="hold"/>
                                        <p:tgtEl>
                                          <p:spTgt spid="101387"/>
                                        </p:tgtEl>
                                        <p:attrNameLst>
                                          <p:attrName>ppt_x</p:attrName>
                                        </p:attrNameLst>
                                      </p:cBhvr>
                                      <p:tavLst>
                                        <p:tav tm="0">
                                          <p:val>
                                            <p:strVal val="#ppt_x"/>
                                          </p:val>
                                        </p:tav>
                                        <p:tav tm="100000">
                                          <p:val>
                                            <p:strVal val="#ppt_x"/>
                                          </p:val>
                                        </p:tav>
                                      </p:tavLst>
                                    </p:anim>
                                    <p:anim calcmode="lin" valueType="num">
                                      <p:cBhvr additive="base">
                                        <p:cTn id="60" dur="2000" fill="hold"/>
                                        <p:tgtEl>
                                          <p:spTgt spid="10138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2000"/>
                                        <p:tgtEl>
                                          <p:spTgt spid="2"/>
                                        </p:tgtEl>
                                      </p:cBhvr>
                                    </p:animEffect>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P spid="101478" grpId="0"/>
      <p:bldP spid="101476" grpId="0"/>
      <p:bldP spid="101474" grpId="0"/>
      <p:bldP spid="101472" grpId="0"/>
      <p:bldP spid="101387" grpId="0"/>
      <p:bldP spid="101389" grpId="0"/>
      <p:bldP spid="101391" grpId="0"/>
      <p:bldP spid="10139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lgn="r" eaLnBrk="1" hangingPunct="1"/>
            <a:r>
              <a:rPr lang="he-IL" altLang="en-US" smtClean="0">
                <a:solidFill>
                  <a:schemeClr val="hlink"/>
                </a:solidFill>
              </a:rPr>
              <a:t>תרגיל (3)</a:t>
            </a:r>
            <a:endParaRPr lang="en-US" smtClean="0">
              <a:solidFill>
                <a:schemeClr val="hlink"/>
              </a:solidFill>
            </a:endParaRPr>
          </a:p>
        </p:txBody>
      </p:sp>
      <p:sp>
        <p:nvSpPr>
          <p:cNvPr id="270339" name="Text Box 3"/>
          <p:cNvSpPr txBox="1">
            <a:spLocks noChangeArrowheads="1"/>
          </p:cNvSpPr>
          <p:nvPr/>
        </p:nvSpPr>
        <p:spPr bwMode="auto">
          <a:xfrm>
            <a:off x="1403350" y="1857375"/>
            <a:ext cx="7437438" cy="19208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סימטרית  חד שיאית הממוצע שווה 100. </a:t>
            </a:r>
            <a:r>
              <a:rPr lang="en-US" sz="2000">
                <a:latin typeface="Times New Roman" pitchFamily="18" charset="0"/>
              </a:rPr>
              <a:t> f2</a:t>
            </a:r>
            <a:r>
              <a:rPr lang="he-IL" sz="2000">
                <a:latin typeface="Times New Roman" pitchFamily="18" charset="0"/>
              </a:rPr>
              <a:t>= השכיחות בתחום שבין 100-110 ו – </a:t>
            </a:r>
            <a:r>
              <a:rPr lang="en-US" sz="2000">
                <a:latin typeface="Times New Roman" pitchFamily="18" charset="0"/>
              </a:rPr>
              <a:t>f1</a:t>
            </a:r>
            <a:r>
              <a:rPr lang="he-IL" sz="2000">
                <a:latin typeface="Times New Roman" pitchFamily="18" charset="0"/>
              </a:rPr>
              <a:t> = השכיחות בתחום שבין </a:t>
            </a:r>
            <a:r>
              <a:rPr lang="en-US" sz="2000">
                <a:latin typeface="Times New Roman" pitchFamily="18" charset="0"/>
              </a:rPr>
              <a:t>90-100</a:t>
            </a:r>
            <a:r>
              <a:rPr lang="he-IL" sz="2000">
                <a:latin typeface="Times New Roman" pitchFamily="18" charset="0"/>
              </a:rPr>
              <a:t> מכאן:</a:t>
            </a:r>
          </a:p>
          <a:p>
            <a:pPr marL="914400" lvl="1" indent="-457200">
              <a:buFontTx/>
              <a:buChar char="•"/>
            </a:pPr>
            <a:r>
              <a:rPr lang="en-US" sz="2000">
                <a:latin typeface="Times New Roman" pitchFamily="18" charset="0"/>
              </a:rPr>
              <a:t>f1 = f2</a:t>
            </a:r>
          </a:p>
          <a:p>
            <a:pPr marL="914400" lvl="1" indent="-457200">
              <a:buFontTx/>
              <a:buChar char="•"/>
            </a:pPr>
            <a:r>
              <a:rPr lang="en-US" sz="2000">
                <a:latin typeface="Times New Roman" pitchFamily="18" charset="0"/>
              </a:rPr>
              <a:t>f1 &gt; f2</a:t>
            </a:r>
          </a:p>
          <a:p>
            <a:pPr marL="914400" lvl="1" indent="-457200">
              <a:buFontTx/>
              <a:buChar char="•"/>
            </a:pPr>
            <a:r>
              <a:rPr lang="en-US" sz="2000">
                <a:latin typeface="Times New Roman" pitchFamily="18" charset="0"/>
              </a:rPr>
              <a:t>f1 &lt; f2</a:t>
            </a:r>
          </a:p>
          <a:p>
            <a:pPr marL="914400" lvl="1" indent="-457200">
              <a:buFontTx/>
              <a:buChar char="•"/>
            </a:pPr>
            <a:r>
              <a:rPr lang="he-IL" sz="2000">
                <a:latin typeface="Times New Roman" pitchFamily="18" charset="0"/>
              </a:rPr>
              <a:t>לא ניתן לדעת.</a:t>
            </a:r>
            <a:endParaRPr lang="en-US" sz="2000">
              <a:latin typeface="Times New Roman" pitchFamily="18" charset="0"/>
            </a:endParaRPr>
          </a:p>
        </p:txBody>
      </p:sp>
      <p:grpSp>
        <p:nvGrpSpPr>
          <p:cNvPr id="2" name="Group 118"/>
          <p:cNvGrpSpPr>
            <a:grpSpLocks/>
          </p:cNvGrpSpPr>
          <p:nvPr/>
        </p:nvGrpSpPr>
        <p:grpSpPr bwMode="auto">
          <a:xfrm>
            <a:off x="1000125" y="4005263"/>
            <a:ext cx="7015163" cy="2565400"/>
            <a:chOff x="630" y="2523"/>
            <a:chExt cx="4419" cy="1616"/>
          </a:xfrm>
        </p:grpSpPr>
        <p:sp>
          <p:nvSpPr>
            <p:cNvPr id="112645" name="Rectangle 79"/>
            <p:cNvSpPr>
              <a:spLocks noChangeArrowheads="1"/>
            </p:cNvSpPr>
            <p:nvPr/>
          </p:nvSpPr>
          <p:spPr bwMode="auto">
            <a:xfrm>
              <a:off x="2944" y="3899"/>
              <a:ext cx="1401" cy="24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12646" name="Group 117"/>
            <p:cNvGrpSpPr>
              <a:grpSpLocks/>
            </p:cNvGrpSpPr>
            <p:nvPr/>
          </p:nvGrpSpPr>
          <p:grpSpPr bwMode="auto">
            <a:xfrm>
              <a:off x="630" y="2523"/>
              <a:ext cx="4419" cy="1361"/>
              <a:chOff x="630" y="2523"/>
              <a:chExt cx="4419" cy="1361"/>
            </a:xfrm>
          </p:grpSpPr>
          <p:sp>
            <p:nvSpPr>
              <p:cNvPr id="112647" name="Rectangle 78"/>
              <p:cNvSpPr>
                <a:spLocks noChangeArrowheads="1"/>
              </p:cNvSpPr>
              <p:nvPr/>
            </p:nvSpPr>
            <p:spPr bwMode="auto">
              <a:xfrm>
                <a:off x="630" y="3015"/>
                <a:ext cx="1170" cy="24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12648" name="Line 80"/>
              <p:cNvSpPr>
                <a:spLocks noChangeShapeType="1"/>
              </p:cNvSpPr>
              <p:nvPr/>
            </p:nvSpPr>
            <p:spPr bwMode="auto">
              <a:xfrm>
                <a:off x="2106" y="3755"/>
                <a:ext cx="2943" cy="0"/>
              </a:xfrm>
              <a:prstGeom prst="line">
                <a:avLst/>
              </a:prstGeom>
              <a:noFill/>
              <a:ln w="9525">
                <a:solidFill>
                  <a:schemeClr val="tx1"/>
                </a:solidFill>
                <a:miter lim="800000"/>
                <a:headEnd/>
                <a:tailEnd type="triangle" w="med" len="med"/>
              </a:ln>
            </p:spPr>
            <p:txBody>
              <a:bodyPr wrap="none"/>
              <a:lstStyle/>
              <a:p>
                <a:endParaRPr lang="he-IL"/>
              </a:p>
            </p:txBody>
          </p:sp>
          <p:sp>
            <p:nvSpPr>
              <p:cNvPr id="112649" name="Line 81"/>
              <p:cNvSpPr>
                <a:spLocks noChangeShapeType="1"/>
              </p:cNvSpPr>
              <p:nvPr/>
            </p:nvSpPr>
            <p:spPr bwMode="auto">
              <a:xfrm>
                <a:off x="2106" y="2699"/>
                <a:ext cx="0" cy="1056"/>
              </a:xfrm>
              <a:prstGeom prst="line">
                <a:avLst/>
              </a:prstGeom>
              <a:noFill/>
              <a:ln w="9525">
                <a:solidFill>
                  <a:schemeClr val="tx1"/>
                </a:solidFill>
                <a:miter lim="800000"/>
                <a:headEnd type="triangle" w="med" len="med"/>
                <a:tailEnd type="oval" w="med" len="med"/>
              </a:ln>
            </p:spPr>
            <p:txBody>
              <a:bodyPr wrap="none"/>
              <a:lstStyle/>
              <a:p>
                <a:endParaRPr lang="he-IL"/>
              </a:p>
            </p:txBody>
          </p:sp>
          <p:grpSp>
            <p:nvGrpSpPr>
              <p:cNvPr id="112650" name="Group 82"/>
              <p:cNvGrpSpPr>
                <a:grpSpLocks/>
              </p:cNvGrpSpPr>
              <p:nvPr/>
            </p:nvGrpSpPr>
            <p:grpSpPr bwMode="auto">
              <a:xfrm>
                <a:off x="2246" y="2891"/>
                <a:ext cx="2733" cy="720"/>
                <a:chOff x="3360" y="3072"/>
                <a:chExt cx="1872" cy="720"/>
              </a:xfrm>
            </p:grpSpPr>
            <p:sp>
              <p:nvSpPr>
                <p:cNvPr id="112671" name="Freeform 8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sp>
              <p:nvSpPr>
                <p:cNvPr id="112672" name="Freeform 8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grpSp>
          <p:sp>
            <p:nvSpPr>
              <p:cNvPr id="112651" name="Rectangle 86"/>
              <p:cNvSpPr>
                <a:spLocks noChangeArrowheads="1"/>
              </p:cNvSpPr>
              <p:nvPr/>
            </p:nvSpPr>
            <p:spPr bwMode="auto">
              <a:xfrm>
                <a:off x="1686" y="2705"/>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12652" name="Rectangle 87"/>
              <p:cNvSpPr>
                <a:spLocks noChangeArrowheads="1"/>
              </p:cNvSpPr>
              <p:nvPr/>
            </p:nvSpPr>
            <p:spPr bwMode="auto">
              <a:xfrm>
                <a:off x="1686" y="2886"/>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12653" name="Rectangle 88"/>
              <p:cNvSpPr>
                <a:spLocks noChangeArrowheads="1"/>
              </p:cNvSpPr>
              <p:nvPr/>
            </p:nvSpPr>
            <p:spPr bwMode="auto">
              <a:xfrm>
                <a:off x="1686" y="3068"/>
                <a:ext cx="331"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12654" name="Rectangle 89"/>
              <p:cNvSpPr>
                <a:spLocks noChangeArrowheads="1"/>
              </p:cNvSpPr>
              <p:nvPr/>
            </p:nvSpPr>
            <p:spPr bwMode="auto">
              <a:xfrm>
                <a:off x="1686" y="3249"/>
                <a:ext cx="331"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12655" name="Rectangle 90"/>
              <p:cNvSpPr>
                <a:spLocks noChangeArrowheads="1"/>
              </p:cNvSpPr>
              <p:nvPr/>
            </p:nvSpPr>
            <p:spPr bwMode="auto">
              <a:xfrm>
                <a:off x="1686" y="3431"/>
                <a:ext cx="331"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12656" name="Rectangle 91"/>
              <p:cNvSpPr>
                <a:spLocks noChangeArrowheads="1"/>
              </p:cNvSpPr>
              <p:nvPr/>
            </p:nvSpPr>
            <p:spPr bwMode="auto">
              <a:xfrm>
                <a:off x="1686" y="3612"/>
                <a:ext cx="331" cy="136"/>
              </a:xfrm>
              <a:prstGeom prst="rect">
                <a:avLst/>
              </a:prstGeom>
              <a:noFill/>
              <a:ln w="9525">
                <a:noFill/>
                <a:miter lim="800000"/>
                <a:headEnd/>
                <a:tailEnd/>
              </a:ln>
            </p:spPr>
            <p:txBody>
              <a:bodyPr wrap="none" anchor="ctr"/>
              <a:lstStyle/>
              <a:p>
                <a:pPr algn="ctr"/>
                <a:r>
                  <a:rPr lang="he-IL" sz="1400"/>
                  <a:t>0</a:t>
                </a:r>
                <a:endParaRPr lang="en-US" sz="1400"/>
              </a:p>
            </p:txBody>
          </p:sp>
          <p:sp>
            <p:nvSpPr>
              <p:cNvPr id="112657" name="Rectangle 92"/>
              <p:cNvSpPr>
                <a:spLocks noChangeArrowheads="1"/>
              </p:cNvSpPr>
              <p:nvPr/>
            </p:nvSpPr>
            <p:spPr bwMode="auto">
              <a:xfrm>
                <a:off x="2109" y="3748"/>
                <a:ext cx="331"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12658" name="Rectangle 93"/>
              <p:cNvSpPr>
                <a:spLocks noChangeArrowheads="1"/>
              </p:cNvSpPr>
              <p:nvPr/>
            </p:nvSpPr>
            <p:spPr bwMode="auto">
              <a:xfrm>
                <a:off x="2699" y="3748"/>
                <a:ext cx="331" cy="136"/>
              </a:xfrm>
              <a:prstGeom prst="rect">
                <a:avLst/>
              </a:prstGeom>
              <a:noFill/>
              <a:ln w="9525">
                <a:noFill/>
                <a:miter lim="800000"/>
                <a:headEnd/>
                <a:tailEnd/>
              </a:ln>
            </p:spPr>
            <p:txBody>
              <a:bodyPr wrap="none" anchor="ctr"/>
              <a:lstStyle/>
              <a:p>
                <a:pPr algn="ctr"/>
                <a:r>
                  <a:rPr lang="he-IL" sz="1400"/>
                  <a:t>90</a:t>
                </a:r>
                <a:endParaRPr lang="en-US" sz="1400"/>
              </a:p>
            </p:txBody>
          </p:sp>
          <p:sp>
            <p:nvSpPr>
              <p:cNvPr id="112659" name="Rectangle 94"/>
              <p:cNvSpPr>
                <a:spLocks noChangeArrowheads="1"/>
              </p:cNvSpPr>
              <p:nvPr/>
            </p:nvSpPr>
            <p:spPr bwMode="auto">
              <a:xfrm>
                <a:off x="3424" y="3748"/>
                <a:ext cx="331"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12660" name="Rectangle 95"/>
              <p:cNvSpPr>
                <a:spLocks noChangeArrowheads="1"/>
              </p:cNvSpPr>
              <p:nvPr/>
            </p:nvSpPr>
            <p:spPr bwMode="auto">
              <a:xfrm>
                <a:off x="4694" y="3748"/>
                <a:ext cx="331" cy="136"/>
              </a:xfrm>
              <a:prstGeom prst="rect">
                <a:avLst/>
              </a:prstGeom>
              <a:noFill/>
              <a:ln w="9525">
                <a:noFill/>
                <a:miter lim="800000"/>
                <a:headEnd/>
                <a:tailEnd/>
              </a:ln>
            </p:spPr>
            <p:txBody>
              <a:bodyPr wrap="none" anchor="ctr"/>
              <a:lstStyle/>
              <a:p>
                <a:pPr algn="ctr"/>
                <a:r>
                  <a:rPr lang="he-IL" sz="1400"/>
                  <a:t>120</a:t>
                </a:r>
                <a:endParaRPr lang="en-US" sz="1400"/>
              </a:p>
            </p:txBody>
          </p:sp>
          <p:sp>
            <p:nvSpPr>
              <p:cNvPr id="112661" name="Rectangle 96"/>
              <p:cNvSpPr>
                <a:spLocks noChangeArrowheads="1"/>
              </p:cNvSpPr>
              <p:nvPr/>
            </p:nvSpPr>
            <p:spPr bwMode="auto">
              <a:xfrm>
                <a:off x="4150" y="3748"/>
                <a:ext cx="332" cy="136"/>
              </a:xfrm>
              <a:prstGeom prst="rect">
                <a:avLst/>
              </a:prstGeom>
              <a:noFill/>
              <a:ln w="9525">
                <a:noFill/>
                <a:miter lim="800000"/>
                <a:headEnd/>
                <a:tailEnd/>
              </a:ln>
            </p:spPr>
            <p:txBody>
              <a:bodyPr wrap="none" anchor="ctr"/>
              <a:lstStyle/>
              <a:p>
                <a:pPr algn="ctr"/>
                <a:r>
                  <a:rPr lang="he-IL" sz="1400"/>
                  <a:t>110</a:t>
                </a:r>
                <a:endParaRPr lang="en-US" sz="1400"/>
              </a:p>
            </p:txBody>
          </p:sp>
          <p:sp>
            <p:nvSpPr>
              <p:cNvPr id="112662" name="Line 98"/>
              <p:cNvSpPr>
                <a:spLocks noChangeShapeType="1"/>
              </p:cNvSpPr>
              <p:nvPr/>
            </p:nvSpPr>
            <p:spPr bwMode="auto">
              <a:xfrm>
                <a:off x="3605" y="2795"/>
                <a:ext cx="0" cy="953"/>
              </a:xfrm>
              <a:prstGeom prst="line">
                <a:avLst/>
              </a:prstGeom>
              <a:noFill/>
              <a:ln w="25400">
                <a:solidFill>
                  <a:schemeClr val="tx1"/>
                </a:solidFill>
                <a:miter lim="800000"/>
                <a:headEnd/>
                <a:tailEnd/>
              </a:ln>
            </p:spPr>
            <p:txBody>
              <a:bodyPr wrap="none"/>
              <a:lstStyle/>
              <a:p>
                <a:endParaRPr lang="he-IL"/>
              </a:p>
            </p:txBody>
          </p:sp>
          <p:sp>
            <p:nvSpPr>
              <p:cNvPr id="112663" name="Line 99"/>
              <p:cNvSpPr>
                <a:spLocks noChangeShapeType="1"/>
              </p:cNvSpPr>
              <p:nvPr/>
            </p:nvSpPr>
            <p:spPr bwMode="auto">
              <a:xfrm flipV="1">
                <a:off x="2877" y="3476"/>
                <a:ext cx="0" cy="272"/>
              </a:xfrm>
              <a:prstGeom prst="line">
                <a:avLst/>
              </a:prstGeom>
              <a:noFill/>
              <a:ln w="9525">
                <a:solidFill>
                  <a:schemeClr val="tx1"/>
                </a:solidFill>
                <a:miter lim="800000"/>
                <a:headEnd/>
                <a:tailEnd/>
              </a:ln>
            </p:spPr>
            <p:txBody>
              <a:bodyPr wrap="none"/>
              <a:lstStyle/>
              <a:p>
                <a:endParaRPr lang="he-IL"/>
              </a:p>
            </p:txBody>
          </p:sp>
          <p:sp>
            <p:nvSpPr>
              <p:cNvPr id="112664" name="Line 100"/>
              <p:cNvSpPr>
                <a:spLocks noChangeShapeType="1"/>
              </p:cNvSpPr>
              <p:nvPr/>
            </p:nvSpPr>
            <p:spPr bwMode="auto">
              <a:xfrm flipV="1">
                <a:off x="4334" y="3476"/>
                <a:ext cx="0" cy="272"/>
              </a:xfrm>
              <a:prstGeom prst="line">
                <a:avLst/>
              </a:prstGeom>
              <a:noFill/>
              <a:ln w="9525">
                <a:solidFill>
                  <a:schemeClr val="tx1"/>
                </a:solidFill>
                <a:miter lim="800000"/>
                <a:headEnd/>
                <a:tailEnd/>
              </a:ln>
            </p:spPr>
            <p:txBody>
              <a:bodyPr wrap="none"/>
              <a:lstStyle/>
              <a:p>
                <a:endParaRPr lang="he-IL"/>
              </a:p>
            </p:txBody>
          </p:sp>
          <p:sp>
            <p:nvSpPr>
              <p:cNvPr id="112665" name="Rectangle 102"/>
              <p:cNvSpPr>
                <a:spLocks noChangeArrowheads="1"/>
              </p:cNvSpPr>
              <p:nvPr/>
            </p:nvSpPr>
            <p:spPr bwMode="auto">
              <a:xfrm>
                <a:off x="3077" y="3567"/>
                <a:ext cx="331" cy="182"/>
              </a:xfrm>
              <a:prstGeom prst="rect">
                <a:avLst/>
              </a:prstGeom>
              <a:noFill/>
              <a:ln w="9525">
                <a:noFill/>
                <a:miter lim="800000"/>
                <a:headEnd/>
                <a:tailEnd/>
              </a:ln>
            </p:spPr>
            <p:txBody>
              <a:bodyPr wrap="none" anchor="ctr"/>
              <a:lstStyle/>
              <a:p>
                <a:pPr algn="ctr"/>
                <a:r>
                  <a:rPr lang="en-US" sz="1800"/>
                  <a:t>f(1)</a:t>
                </a:r>
              </a:p>
            </p:txBody>
          </p:sp>
          <p:sp>
            <p:nvSpPr>
              <p:cNvPr id="112666" name="Rectangle 103"/>
              <p:cNvSpPr>
                <a:spLocks noChangeArrowheads="1"/>
              </p:cNvSpPr>
              <p:nvPr/>
            </p:nvSpPr>
            <p:spPr bwMode="auto">
              <a:xfrm>
                <a:off x="3805" y="3567"/>
                <a:ext cx="332" cy="182"/>
              </a:xfrm>
              <a:prstGeom prst="rect">
                <a:avLst/>
              </a:prstGeom>
              <a:noFill/>
              <a:ln w="9525">
                <a:noFill/>
                <a:miter lim="800000"/>
                <a:headEnd/>
                <a:tailEnd/>
              </a:ln>
            </p:spPr>
            <p:txBody>
              <a:bodyPr wrap="none" anchor="ctr"/>
              <a:lstStyle/>
              <a:p>
                <a:pPr algn="ctr"/>
                <a:r>
                  <a:rPr lang="en-US" sz="1800"/>
                  <a:t>f(2)</a:t>
                </a:r>
              </a:p>
            </p:txBody>
          </p:sp>
          <p:sp>
            <p:nvSpPr>
              <p:cNvPr id="112667" name="AutoShape 105"/>
              <p:cNvSpPr>
                <a:spLocks/>
              </p:cNvSpPr>
              <p:nvPr/>
            </p:nvSpPr>
            <p:spPr bwMode="auto">
              <a:xfrm rot="-5400000">
                <a:off x="3936" y="2396"/>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12668" name="AutoShape 108"/>
              <p:cNvSpPr>
                <a:spLocks/>
              </p:cNvSpPr>
              <p:nvPr/>
            </p:nvSpPr>
            <p:spPr bwMode="auto">
              <a:xfrm rot="-5400000">
                <a:off x="3140" y="2396"/>
                <a:ext cx="136" cy="661"/>
              </a:xfrm>
              <a:prstGeom prst="rightBrace">
                <a:avLst>
                  <a:gd name="adj1" fmla="val 40502"/>
                  <a:gd name="adj2" fmla="val 50000"/>
                </a:avLst>
              </a:prstGeom>
              <a:noFill/>
              <a:ln w="9525">
                <a:solidFill>
                  <a:schemeClr val="tx1"/>
                </a:solidFill>
                <a:miter lim="800000"/>
                <a:headEnd/>
                <a:tailEnd/>
              </a:ln>
            </p:spPr>
            <p:txBody>
              <a:bodyPr wrap="none" anchor="ctr"/>
              <a:lstStyle/>
              <a:p>
                <a:endParaRPr lang="he-IL"/>
              </a:p>
            </p:txBody>
          </p:sp>
          <p:sp>
            <p:nvSpPr>
              <p:cNvPr id="112669" name="Rectangle 109"/>
              <p:cNvSpPr>
                <a:spLocks noChangeArrowheads="1"/>
              </p:cNvSpPr>
              <p:nvPr/>
            </p:nvSpPr>
            <p:spPr bwMode="auto">
              <a:xfrm>
                <a:off x="3738" y="2523"/>
                <a:ext cx="464" cy="136"/>
              </a:xfrm>
              <a:prstGeom prst="rect">
                <a:avLst/>
              </a:prstGeom>
              <a:noFill/>
              <a:ln w="9525">
                <a:noFill/>
                <a:miter lim="800000"/>
                <a:headEnd/>
                <a:tailEnd/>
              </a:ln>
            </p:spPr>
            <p:txBody>
              <a:bodyPr wrap="none" anchor="ctr"/>
              <a:lstStyle/>
              <a:p>
                <a:pPr algn="ctr"/>
                <a:r>
                  <a:rPr lang="he-IL" b="1"/>
                  <a:t>10</a:t>
                </a:r>
                <a:endParaRPr lang="en-US" b="1"/>
              </a:p>
            </p:txBody>
          </p:sp>
          <p:sp>
            <p:nvSpPr>
              <p:cNvPr id="112670" name="Rectangle 111"/>
              <p:cNvSpPr>
                <a:spLocks noChangeArrowheads="1"/>
              </p:cNvSpPr>
              <p:nvPr/>
            </p:nvSpPr>
            <p:spPr bwMode="auto">
              <a:xfrm>
                <a:off x="2943" y="2523"/>
                <a:ext cx="464" cy="136"/>
              </a:xfrm>
              <a:prstGeom prst="rect">
                <a:avLst/>
              </a:prstGeom>
              <a:noFill/>
              <a:ln w="9525">
                <a:noFill/>
                <a:miter lim="800000"/>
                <a:headEnd/>
                <a:tailEnd/>
              </a:ln>
            </p:spPr>
            <p:txBody>
              <a:bodyPr wrap="none" anchor="ctr"/>
              <a:lstStyle/>
              <a:p>
                <a:pPr algn="ctr"/>
                <a:r>
                  <a:rPr lang="he-IL" b="1"/>
                  <a:t>10</a:t>
                </a:r>
                <a:endParaRPr lang="en-US" b="1"/>
              </a:p>
            </p:txBody>
          </p:sp>
        </p:gr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0338"/>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270339">
                                            <p:txEl>
                                              <p:pRg st="0" end="0"/>
                                            </p:txEl>
                                          </p:spTgt>
                                        </p:tgtEl>
                                        <p:attrNameLst>
                                          <p:attrName>style.visibility</p:attrName>
                                        </p:attrNameLst>
                                      </p:cBhvr>
                                      <p:to>
                                        <p:strVal val="visible"/>
                                      </p:to>
                                    </p:set>
                                    <p:anim calcmode="lin" valueType="num">
                                      <p:cBhvr>
                                        <p:cTn id="10" dur="1000" fill="hold"/>
                                        <p:tgtEl>
                                          <p:spTgt spid="270339">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270339">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270339">
                                            <p:txEl>
                                              <p:pRg st="0" end="0"/>
                                            </p:txEl>
                                          </p:spTgt>
                                        </p:tgtEl>
                                      </p:cBhvr>
                                    </p:animEffect>
                                  </p:childTnLst>
                                </p:cTn>
                              </p:par>
                              <p:par>
                                <p:cTn id="13" presetID="55" presetClass="entr" presetSubtype="0" fill="hold" grpId="0" nodeType="withEffect">
                                  <p:stCondLst>
                                    <p:cond delay="0"/>
                                  </p:stCondLst>
                                  <p:iterate type="lt">
                                    <p:tmPct val="0"/>
                                  </p:iterate>
                                  <p:childTnLst>
                                    <p:set>
                                      <p:cBhvr>
                                        <p:cTn id="14" dur="1" fill="hold">
                                          <p:stCondLst>
                                            <p:cond delay="0"/>
                                          </p:stCondLst>
                                        </p:cTn>
                                        <p:tgtEl>
                                          <p:spTgt spid="270339">
                                            <p:txEl>
                                              <p:pRg st="1" end="1"/>
                                            </p:txEl>
                                          </p:spTgt>
                                        </p:tgtEl>
                                        <p:attrNameLst>
                                          <p:attrName>style.visibility</p:attrName>
                                        </p:attrNameLst>
                                      </p:cBhvr>
                                      <p:to>
                                        <p:strVal val="visible"/>
                                      </p:to>
                                    </p:set>
                                    <p:anim calcmode="lin" valueType="num">
                                      <p:cBhvr>
                                        <p:cTn id="15" dur="1000" fill="hold"/>
                                        <p:tgtEl>
                                          <p:spTgt spid="270339">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270339">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270339">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70339">
                                            <p:txEl>
                                              <p:pRg st="2" end="2"/>
                                            </p:txEl>
                                          </p:spTgt>
                                        </p:tgtEl>
                                        <p:attrNameLst>
                                          <p:attrName>style.visibility</p:attrName>
                                        </p:attrNameLst>
                                      </p:cBhvr>
                                      <p:to>
                                        <p:strVal val="visible"/>
                                      </p:to>
                                    </p:set>
                                    <p:anim calcmode="lin" valueType="num">
                                      <p:cBhvr>
                                        <p:cTn id="20" dur="1000" fill="hold"/>
                                        <p:tgtEl>
                                          <p:spTgt spid="270339">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270339">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70339">
                                            <p:txEl>
                                              <p:pRg st="2" end="2"/>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p:cTn id="25" dur="1000" fill="hold"/>
                                        <p:tgtEl>
                                          <p:spTgt spid="27033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7033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70339">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70339">
                                            <p:txEl>
                                              <p:pRg st="4" end="4"/>
                                            </p:txEl>
                                          </p:spTgt>
                                        </p:tgtEl>
                                        <p:attrNameLst>
                                          <p:attrName>style.visibility</p:attrName>
                                        </p:attrNameLst>
                                      </p:cBhvr>
                                      <p:to>
                                        <p:strVal val="visible"/>
                                      </p:to>
                                    </p:set>
                                    <p:anim calcmode="lin" valueType="num">
                                      <p:cBhvr>
                                        <p:cTn id="30" dur="1000" fill="hold"/>
                                        <p:tgtEl>
                                          <p:spTgt spid="270339">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270339">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70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mph" presetSubtype="0" fill="hold" nodeType="clickEffect">
                                  <p:stCondLst>
                                    <p:cond delay="0"/>
                                  </p:stCondLst>
                                  <p:iterate type="lt">
                                    <p:tmPct val="10000"/>
                                  </p:iterate>
                                  <p:childTnLst>
                                    <p:set>
                                      <p:cBhvr override="childStyle">
                                        <p:cTn id="43" dur="500" autoRev="1" fill="hold"/>
                                        <p:tgtEl>
                                          <p:spTgt spid="270339">
                                            <p:txEl>
                                              <p:pRg st="1" end="1"/>
                                            </p:txEl>
                                          </p:spTgt>
                                        </p:tgtEl>
                                        <p:attrNameLst>
                                          <p:attrName>style.color</p:attrName>
                                        </p:attrNameLst>
                                      </p:cBhvr>
                                      <p:to>
                                        <p:clrVal>
                                          <a:schemeClr val="accent2"/>
                                        </p:clrVal>
                                      </p:to>
                                    </p:set>
                                    <p:set>
                                      <p:cBhvr>
                                        <p:cTn id="44" dur="500" autoRev="1" fill="hold"/>
                                        <p:tgtEl>
                                          <p:spTgt spid="270339">
                                            <p:txEl>
                                              <p:pRg st="1" end="1"/>
                                            </p:txEl>
                                          </p:spTgt>
                                        </p:tgtEl>
                                        <p:attrNameLst>
                                          <p:attrName>fillcolor</p:attrName>
                                        </p:attrNameLst>
                                      </p:cBhvr>
                                      <p:to>
                                        <p:clrVal>
                                          <a:schemeClr val="accent2"/>
                                        </p:clrVal>
                                      </p:to>
                                    </p:set>
                                    <p:set>
                                      <p:cBhvr>
                                        <p:cTn id="45" dur="500" autoRev="1" fill="hold"/>
                                        <p:tgtEl>
                                          <p:spTgt spid="27033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utoUpdateAnimBg="0"/>
      <p:bldP spid="27033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lgn="r" eaLnBrk="1" hangingPunct="1"/>
            <a:r>
              <a:rPr lang="he-IL" altLang="en-US" smtClean="0">
                <a:solidFill>
                  <a:schemeClr val="hlink"/>
                </a:solidFill>
              </a:rPr>
              <a:t>תרגיל (4)</a:t>
            </a:r>
            <a:endParaRPr lang="en-US" smtClean="0">
              <a:solidFill>
                <a:schemeClr val="hlink"/>
              </a:solidFill>
            </a:endParaRPr>
          </a:p>
        </p:txBody>
      </p:sp>
      <p:sp>
        <p:nvSpPr>
          <p:cNvPr id="268325" name="Text Box 37"/>
          <p:cNvSpPr txBox="1">
            <a:spLocks noChangeArrowheads="1"/>
          </p:cNvSpPr>
          <p:nvPr/>
        </p:nvSpPr>
        <p:spPr bwMode="auto">
          <a:xfrm>
            <a:off x="1258888" y="1857375"/>
            <a:ext cx="7581900" cy="1920875"/>
          </a:xfrm>
          <a:prstGeom prst="rect">
            <a:avLst/>
          </a:prstGeom>
          <a:noFill/>
          <a:ln w="9525">
            <a:noFill/>
            <a:miter lim="800000"/>
            <a:headEnd/>
            <a:tailEnd/>
          </a:ln>
        </p:spPr>
        <p:txBody>
          <a:bodyPr>
            <a:spAutoFit/>
          </a:bodyPr>
          <a:lstStyle/>
          <a:p>
            <a:pPr marL="457200" indent="-457200"/>
            <a:r>
              <a:rPr lang="he-IL" sz="2000">
                <a:latin typeface="Times New Roman" pitchFamily="18" charset="0"/>
              </a:rPr>
              <a:t>נתון: בהתפלגות א-סימטרית שמאלית הממוצע שווה 100 והשכיח 120. </a:t>
            </a:r>
            <a:r>
              <a:rPr lang="en-US" sz="2000">
                <a:latin typeface="Times New Roman" pitchFamily="18" charset="0"/>
              </a:rPr>
              <a:t> f2</a:t>
            </a:r>
            <a:r>
              <a:rPr lang="he-IL" sz="2000">
                <a:latin typeface="Times New Roman" pitchFamily="18" charset="0"/>
              </a:rPr>
              <a:t>= השכיחות בתחום שבין 100-110 ו – </a:t>
            </a:r>
            <a:r>
              <a:rPr lang="en-US" sz="2000">
                <a:latin typeface="Times New Roman" pitchFamily="18" charset="0"/>
              </a:rPr>
              <a:t>f1</a:t>
            </a:r>
            <a:r>
              <a:rPr lang="he-IL" sz="2000">
                <a:latin typeface="Times New Roman" pitchFamily="18" charset="0"/>
              </a:rPr>
              <a:t> השכיחות בתחום שבין </a:t>
            </a:r>
            <a:r>
              <a:rPr lang="en-US" sz="2000">
                <a:latin typeface="Times New Roman" pitchFamily="18" charset="0"/>
              </a:rPr>
              <a:t>90-100</a:t>
            </a:r>
            <a:r>
              <a:rPr lang="he-IL" sz="2000">
                <a:latin typeface="Times New Roman" pitchFamily="18" charset="0"/>
              </a:rPr>
              <a:t> מכאן:</a:t>
            </a:r>
          </a:p>
          <a:p>
            <a:pPr marL="914400" lvl="1" indent="-457200">
              <a:buFontTx/>
              <a:buChar char="•"/>
            </a:pPr>
            <a:r>
              <a:rPr lang="en-US" sz="2000">
                <a:latin typeface="Times New Roman" pitchFamily="18" charset="0"/>
              </a:rPr>
              <a:t>f1 = f2</a:t>
            </a:r>
          </a:p>
          <a:p>
            <a:pPr marL="914400" lvl="1" indent="-457200">
              <a:buFontTx/>
              <a:buChar char="•"/>
            </a:pPr>
            <a:r>
              <a:rPr lang="en-US" sz="2000">
                <a:latin typeface="Times New Roman" pitchFamily="18" charset="0"/>
              </a:rPr>
              <a:t>f1 &gt; f2</a:t>
            </a:r>
          </a:p>
          <a:p>
            <a:pPr marL="914400" lvl="1" indent="-457200">
              <a:buFontTx/>
              <a:buChar char="•"/>
            </a:pPr>
            <a:r>
              <a:rPr lang="en-US" sz="2000">
                <a:latin typeface="Times New Roman" pitchFamily="18" charset="0"/>
              </a:rPr>
              <a:t>f1 &lt; f2</a:t>
            </a:r>
          </a:p>
          <a:p>
            <a:pPr marL="914400" lvl="1" indent="-457200">
              <a:buFontTx/>
              <a:buChar char="•"/>
            </a:pPr>
            <a:r>
              <a:rPr lang="he-IL" sz="2000">
                <a:latin typeface="Times New Roman" pitchFamily="18" charset="0"/>
              </a:rPr>
              <a:t>לא ניתן לדעת.</a:t>
            </a:r>
            <a:endParaRPr lang="en-US" sz="2000">
              <a:latin typeface="Times New Roman" pitchFamily="18" charset="0"/>
            </a:endParaRPr>
          </a:p>
        </p:txBody>
      </p:sp>
      <p:grpSp>
        <p:nvGrpSpPr>
          <p:cNvPr id="2" name="Group 87"/>
          <p:cNvGrpSpPr>
            <a:grpSpLocks/>
          </p:cNvGrpSpPr>
          <p:nvPr/>
        </p:nvGrpSpPr>
        <p:grpSpPr bwMode="auto">
          <a:xfrm>
            <a:off x="500063" y="3471863"/>
            <a:ext cx="6553200" cy="3125787"/>
            <a:chOff x="315" y="2187"/>
            <a:chExt cx="4128" cy="1969"/>
          </a:xfrm>
        </p:grpSpPr>
        <p:sp>
          <p:nvSpPr>
            <p:cNvPr id="113675" name="Line 67"/>
            <p:cNvSpPr>
              <a:spLocks noChangeShapeType="1"/>
            </p:cNvSpPr>
            <p:nvPr/>
          </p:nvSpPr>
          <p:spPr bwMode="auto">
            <a:xfrm>
              <a:off x="2948" y="2931"/>
              <a:ext cx="0" cy="635"/>
            </a:xfrm>
            <a:prstGeom prst="line">
              <a:avLst/>
            </a:prstGeom>
            <a:noFill/>
            <a:ln w="19050">
              <a:solidFill>
                <a:schemeClr val="tx1"/>
              </a:solidFill>
              <a:miter lim="800000"/>
              <a:headEnd/>
              <a:tailEnd/>
            </a:ln>
          </p:spPr>
          <p:txBody>
            <a:bodyPr wrap="none"/>
            <a:lstStyle/>
            <a:p>
              <a:endParaRPr lang="he-IL"/>
            </a:p>
          </p:txBody>
        </p:sp>
        <p:grpSp>
          <p:nvGrpSpPr>
            <p:cNvPr id="113676" name="Group 86"/>
            <p:cNvGrpSpPr>
              <a:grpSpLocks/>
            </p:cNvGrpSpPr>
            <p:nvPr/>
          </p:nvGrpSpPr>
          <p:grpSpPr bwMode="auto">
            <a:xfrm>
              <a:off x="315" y="2187"/>
              <a:ext cx="4128" cy="1969"/>
              <a:chOff x="315" y="2187"/>
              <a:chExt cx="4128" cy="1969"/>
            </a:xfrm>
          </p:grpSpPr>
          <p:sp>
            <p:nvSpPr>
              <p:cNvPr id="113679" name="AutoShape 68" descr="קלף"/>
              <p:cNvSpPr>
                <a:spLocks noChangeArrowheads="1"/>
              </p:cNvSpPr>
              <p:nvPr/>
            </p:nvSpPr>
            <p:spPr bwMode="auto">
              <a:xfrm>
                <a:off x="3447" y="2187"/>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שכיח</a:t>
                </a:r>
                <a:endParaRPr lang="en-US" b="1">
                  <a:latin typeface="Times New Roman" pitchFamily="18" charset="0"/>
                </a:endParaRPr>
              </a:p>
            </p:txBody>
          </p:sp>
          <p:sp>
            <p:nvSpPr>
              <p:cNvPr id="113680" name="AutoShape 70" descr="קלף"/>
              <p:cNvSpPr>
                <a:spLocks noChangeArrowheads="1"/>
              </p:cNvSpPr>
              <p:nvPr/>
            </p:nvSpPr>
            <p:spPr bwMode="auto">
              <a:xfrm>
                <a:off x="2812" y="2460"/>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rtl="0">
                  <a:lnSpc>
                    <a:spcPct val="80000"/>
                  </a:lnSpc>
                </a:pPr>
                <a:r>
                  <a:rPr lang="he-IL" b="1">
                    <a:latin typeface="Times New Roman" pitchFamily="18" charset="0"/>
                  </a:rPr>
                  <a:t>ממוצע</a:t>
                </a:r>
                <a:endParaRPr lang="en-US" b="1">
                  <a:latin typeface="Times New Roman" pitchFamily="18" charset="0"/>
                </a:endParaRPr>
              </a:p>
            </p:txBody>
          </p:sp>
          <p:grpSp>
            <p:nvGrpSpPr>
              <p:cNvPr id="113681" name="Group 85"/>
              <p:cNvGrpSpPr>
                <a:grpSpLocks/>
              </p:cNvGrpSpPr>
              <p:nvPr/>
            </p:nvGrpSpPr>
            <p:grpSpPr bwMode="auto">
              <a:xfrm>
                <a:off x="315" y="2499"/>
                <a:ext cx="4128" cy="1657"/>
                <a:chOff x="315" y="2499"/>
                <a:chExt cx="4128" cy="1657"/>
              </a:xfrm>
            </p:grpSpPr>
            <p:sp>
              <p:nvSpPr>
                <p:cNvPr id="113682" name="Line 48"/>
                <p:cNvSpPr>
                  <a:spLocks noChangeShapeType="1"/>
                </p:cNvSpPr>
                <p:nvPr/>
              </p:nvSpPr>
              <p:spPr bwMode="auto">
                <a:xfrm>
                  <a:off x="1653" y="3555"/>
                  <a:ext cx="2790" cy="0"/>
                </a:xfrm>
                <a:prstGeom prst="line">
                  <a:avLst/>
                </a:prstGeom>
                <a:noFill/>
                <a:ln w="9525">
                  <a:solidFill>
                    <a:schemeClr val="tx1"/>
                  </a:solidFill>
                  <a:miter lim="800000"/>
                  <a:headEnd/>
                  <a:tailEnd/>
                </a:ln>
              </p:spPr>
              <p:txBody>
                <a:bodyPr wrap="none"/>
                <a:lstStyle/>
                <a:p>
                  <a:endParaRPr lang="he-IL"/>
                </a:p>
              </p:txBody>
            </p:sp>
            <p:sp>
              <p:nvSpPr>
                <p:cNvPr id="113683" name="Line 49"/>
                <p:cNvSpPr>
                  <a:spLocks noChangeShapeType="1"/>
                </p:cNvSpPr>
                <p:nvPr/>
              </p:nvSpPr>
              <p:spPr bwMode="auto">
                <a:xfrm>
                  <a:off x="1653" y="2499"/>
                  <a:ext cx="0" cy="1056"/>
                </a:xfrm>
                <a:prstGeom prst="line">
                  <a:avLst/>
                </a:prstGeom>
                <a:noFill/>
                <a:ln w="9525">
                  <a:solidFill>
                    <a:schemeClr val="tx1"/>
                  </a:solidFill>
                  <a:miter lim="800000"/>
                  <a:headEnd/>
                  <a:tailEnd/>
                </a:ln>
              </p:spPr>
              <p:txBody>
                <a:bodyPr wrap="none"/>
                <a:lstStyle/>
                <a:p>
                  <a:endParaRPr lang="he-IL"/>
                </a:p>
              </p:txBody>
            </p:sp>
            <p:sp>
              <p:nvSpPr>
                <p:cNvPr id="113684" name="Rectangle 50"/>
                <p:cNvSpPr>
                  <a:spLocks noChangeArrowheads="1"/>
                </p:cNvSpPr>
                <p:nvPr/>
              </p:nvSpPr>
              <p:spPr bwMode="auto">
                <a:xfrm>
                  <a:off x="315" y="2835"/>
                  <a:ext cx="945" cy="240"/>
                </a:xfrm>
                <a:prstGeom prst="rect">
                  <a:avLst/>
                </a:prstGeom>
                <a:noFill/>
                <a:ln w="9525">
                  <a:noFill/>
                  <a:miter lim="800000"/>
                  <a:headEnd/>
                  <a:tailEnd/>
                </a:ln>
              </p:spPr>
              <p:txBody>
                <a:bodyPr wrap="none" anchor="ctr"/>
                <a:lstStyle/>
                <a:p>
                  <a:pPr algn="ctr" rtl="0"/>
                  <a:r>
                    <a:rPr lang="he-IL" sz="1600"/>
                    <a:t>שכיחות מקרים</a:t>
                  </a:r>
                  <a:endParaRPr lang="en-US" sz="1600"/>
                </a:p>
              </p:txBody>
            </p:sp>
            <p:sp>
              <p:nvSpPr>
                <p:cNvPr id="113685" name="Rectangle 51"/>
                <p:cNvSpPr>
                  <a:spLocks noChangeArrowheads="1"/>
                </p:cNvSpPr>
                <p:nvPr/>
              </p:nvSpPr>
              <p:spPr bwMode="auto">
                <a:xfrm>
                  <a:off x="2448" y="3699"/>
                  <a:ext cx="1328" cy="240"/>
                </a:xfrm>
                <a:prstGeom prst="rect">
                  <a:avLst/>
                </a:prstGeom>
                <a:noFill/>
                <a:ln w="9525">
                  <a:noFill/>
                  <a:miter lim="800000"/>
                  <a:headEnd/>
                  <a:tailEnd/>
                </a:ln>
              </p:spPr>
              <p:txBody>
                <a:bodyPr wrap="none" anchor="ctr"/>
                <a:lstStyle/>
                <a:p>
                  <a:pPr algn="ctr" rtl="0"/>
                  <a:r>
                    <a:rPr lang="he-IL" sz="1600"/>
                    <a:t>ערכים</a:t>
                  </a:r>
                  <a:endParaRPr lang="en-US" sz="1600"/>
                </a:p>
              </p:txBody>
            </p:sp>
            <p:grpSp>
              <p:nvGrpSpPr>
                <p:cNvPr id="113686" name="Group 83"/>
                <p:cNvGrpSpPr>
                  <a:grpSpLocks/>
                </p:cNvGrpSpPr>
                <p:nvPr/>
              </p:nvGrpSpPr>
              <p:grpSpPr bwMode="auto">
                <a:xfrm>
                  <a:off x="1255" y="2505"/>
                  <a:ext cx="2801" cy="1197"/>
                  <a:chOff x="1255" y="2505"/>
                  <a:chExt cx="2801" cy="1197"/>
                </a:xfrm>
              </p:grpSpPr>
              <p:sp>
                <p:nvSpPr>
                  <p:cNvPr id="113691" name="Rectangle 53"/>
                  <p:cNvSpPr>
                    <a:spLocks noChangeArrowheads="1"/>
                  </p:cNvSpPr>
                  <p:nvPr/>
                </p:nvSpPr>
                <p:spPr bwMode="auto">
                  <a:xfrm>
                    <a:off x="1255" y="2505"/>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13692" name="Rectangle 54"/>
                  <p:cNvSpPr>
                    <a:spLocks noChangeArrowheads="1"/>
                  </p:cNvSpPr>
                  <p:nvPr/>
                </p:nvSpPr>
                <p:spPr bwMode="auto">
                  <a:xfrm>
                    <a:off x="1255" y="268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13693" name="Rectangle 55"/>
                  <p:cNvSpPr>
                    <a:spLocks noChangeArrowheads="1"/>
                  </p:cNvSpPr>
                  <p:nvPr/>
                </p:nvSpPr>
                <p:spPr bwMode="auto">
                  <a:xfrm>
                    <a:off x="1255" y="2868"/>
                    <a:ext cx="314" cy="136"/>
                  </a:xfrm>
                  <a:prstGeom prst="rect">
                    <a:avLst/>
                  </a:prstGeom>
                  <a:noFill/>
                  <a:ln w="9525">
                    <a:noFill/>
                    <a:miter lim="800000"/>
                    <a:headEnd/>
                    <a:tailEnd/>
                  </a:ln>
                </p:spPr>
                <p:txBody>
                  <a:bodyPr wrap="none" anchor="ctr"/>
                  <a:lstStyle/>
                  <a:p>
                    <a:pPr algn="ctr" rtl="0"/>
                    <a:r>
                      <a:rPr lang="he-IL" sz="1400"/>
                      <a:t>60</a:t>
                    </a:r>
                    <a:endParaRPr lang="en-US" sz="1400"/>
                  </a:p>
                </p:txBody>
              </p:sp>
              <p:sp>
                <p:nvSpPr>
                  <p:cNvPr id="113694" name="Rectangle 56"/>
                  <p:cNvSpPr>
                    <a:spLocks noChangeArrowheads="1"/>
                  </p:cNvSpPr>
                  <p:nvPr/>
                </p:nvSpPr>
                <p:spPr bwMode="auto">
                  <a:xfrm>
                    <a:off x="1255" y="3049"/>
                    <a:ext cx="314" cy="136"/>
                  </a:xfrm>
                  <a:prstGeom prst="rect">
                    <a:avLst/>
                  </a:prstGeom>
                  <a:noFill/>
                  <a:ln w="9525">
                    <a:noFill/>
                    <a:miter lim="800000"/>
                    <a:headEnd/>
                    <a:tailEnd/>
                  </a:ln>
                </p:spPr>
                <p:txBody>
                  <a:bodyPr wrap="none" anchor="ctr"/>
                  <a:lstStyle/>
                  <a:p>
                    <a:pPr algn="ctr" rtl="0"/>
                    <a:r>
                      <a:rPr lang="he-IL" sz="1400"/>
                      <a:t>40</a:t>
                    </a:r>
                    <a:endParaRPr lang="en-US" sz="1400"/>
                  </a:p>
                </p:txBody>
              </p:sp>
              <p:sp>
                <p:nvSpPr>
                  <p:cNvPr id="113695" name="Rectangle 57"/>
                  <p:cNvSpPr>
                    <a:spLocks noChangeArrowheads="1"/>
                  </p:cNvSpPr>
                  <p:nvPr/>
                </p:nvSpPr>
                <p:spPr bwMode="auto">
                  <a:xfrm>
                    <a:off x="1255" y="3231"/>
                    <a:ext cx="314" cy="136"/>
                  </a:xfrm>
                  <a:prstGeom prst="rect">
                    <a:avLst/>
                  </a:prstGeom>
                  <a:noFill/>
                  <a:ln w="9525">
                    <a:noFill/>
                    <a:miter lim="800000"/>
                    <a:headEnd/>
                    <a:tailEnd/>
                  </a:ln>
                </p:spPr>
                <p:txBody>
                  <a:bodyPr wrap="none" anchor="ctr"/>
                  <a:lstStyle/>
                  <a:p>
                    <a:pPr algn="ctr" rtl="0"/>
                    <a:r>
                      <a:rPr lang="he-IL" sz="1400"/>
                      <a:t>20</a:t>
                    </a:r>
                    <a:endParaRPr lang="en-US" sz="1400"/>
                  </a:p>
                </p:txBody>
              </p:sp>
              <p:sp>
                <p:nvSpPr>
                  <p:cNvPr id="113696" name="Rectangle 58"/>
                  <p:cNvSpPr>
                    <a:spLocks noChangeArrowheads="1"/>
                  </p:cNvSpPr>
                  <p:nvPr/>
                </p:nvSpPr>
                <p:spPr bwMode="auto">
                  <a:xfrm>
                    <a:off x="1255" y="3412"/>
                    <a:ext cx="314" cy="136"/>
                  </a:xfrm>
                  <a:prstGeom prst="rect">
                    <a:avLst/>
                  </a:prstGeom>
                  <a:noFill/>
                  <a:ln w="9525">
                    <a:noFill/>
                    <a:miter lim="800000"/>
                    <a:headEnd/>
                    <a:tailEnd/>
                  </a:ln>
                </p:spPr>
                <p:txBody>
                  <a:bodyPr wrap="none" anchor="ctr"/>
                  <a:lstStyle/>
                  <a:p>
                    <a:pPr algn="ctr" rtl="0"/>
                    <a:r>
                      <a:rPr lang="he-IL" sz="1400"/>
                      <a:t>0</a:t>
                    </a:r>
                    <a:endParaRPr lang="en-US" sz="1400"/>
                  </a:p>
                </p:txBody>
              </p:sp>
              <p:sp>
                <p:nvSpPr>
                  <p:cNvPr id="113697" name="Rectangle 59"/>
                  <p:cNvSpPr>
                    <a:spLocks noChangeArrowheads="1"/>
                  </p:cNvSpPr>
                  <p:nvPr/>
                </p:nvSpPr>
                <p:spPr bwMode="auto">
                  <a:xfrm>
                    <a:off x="2472" y="3566"/>
                    <a:ext cx="314" cy="136"/>
                  </a:xfrm>
                  <a:prstGeom prst="rect">
                    <a:avLst/>
                  </a:prstGeom>
                  <a:noFill/>
                  <a:ln w="9525">
                    <a:noFill/>
                    <a:miter lim="800000"/>
                    <a:headEnd/>
                    <a:tailEnd/>
                  </a:ln>
                </p:spPr>
                <p:txBody>
                  <a:bodyPr wrap="none" anchor="ctr"/>
                  <a:lstStyle/>
                  <a:p>
                    <a:pPr algn="ctr" rtl="0"/>
                    <a:r>
                      <a:rPr lang="he-IL" sz="1400"/>
                      <a:t>90</a:t>
                    </a:r>
                    <a:endParaRPr lang="en-US" sz="1400"/>
                  </a:p>
                </p:txBody>
              </p:sp>
              <p:sp>
                <p:nvSpPr>
                  <p:cNvPr id="113698" name="Rectangle 60"/>
                  <p:cNvSpPr>
                    <a:spLocks noChangeArrowheads="1"/>
                  </p:cNvSpPr>
                  <p:nvPr/>
                </p:nvSpPr>
                <p:spPr bwMode="auto">
                  <a:xfrm>
                    <a:off x="2154" y="3566"/>
                    <a:ext cx="314" cy="136"/>
                  </a:xfrm>
                  <a:prstGeom prst="rect">
                    <a:avLst/>
                  </a:prstGeom>
                  <a:noFill/>
                  <a:ln w="9525">
                    <a:noFill/>
                    <a:miter lim="800000"/>
                    <a:headEnd/>
                    <a:tailEnd/>
                  </a:ln>
                </p:spPr>
                <p:txBody>
                  <a:bodyPr wrap="none" anchor="ctr"/>
                  <a:lstStyle/>
                  <a:p>
                    <a:pPr algn="ctr" rtl="0"/>
                    <a:r>
                      <a:rPr lang="he-IL" sz="1400"/>
                      <a:t>80</a:t>
                    </a:r>
                    <a:endParaRPr lang="en-US" sz="1400"/>
                  </a:p>
                </p:txBody>
              </p:sp>
              <p:sp>
                <p:nvSpPr>
                  <p:cNvPr id="113699" name="Rectangle 61"/>
                  <p:cNvSpPr>
                    <a:spLocks noChangeArrowheads="1"/>
                  </p:cNvSpPr>
                  <p:nvPr/>
                </p:nvSpPr>
                <p:spPr bwMode="auto">
                  <a:xfrm>
                    <a:off x="2789" y="3566"/>
                    <a:ext cx="314" cy="136"/>
                  </a:xfrm>
                  <a:prstGeom prst="rect">
                    <a:avLst/>
                  </a:prstGeom>
                  <a:noFill/>
                  <a:ln w="9525">
                    <a:noFill/>
                    <a:miter lim="800000"/>
                    <a:headEnd/>
                    <a:tailEnd/>
                  </a:ln>
                </p:spPr>
                <p:txBody>
                  <a:bodyPr wrap="none" anchor="ctr"/>
                  <a:lstStyle/>
                  <a:p>
                    <a:pPr algn="ctr" rtl="0"/>
                    <a:r>
                      <a:rPr lang="he-IL" sz="1400"/>
                      <a:t>100</a:t>
                    </a:r>
                    <a:endParaRPr lang="en-US" sz="1400"/>
                  </a:p>
                </p:txBody>
              </p:sp>
              <p:sp>
                <p:nvSpPr>
                  <p:cNvPr id="113700" name="Rectangle 62"/>
                  <p:cNvSpPr>
                    <a:spLocks noChangeArrowheads="1"/>
                  </p:cNvSpPr>
                  <p:nvPr/>
                </p:nvSpPr>
                <p:spPr bwMode="auto">
                  <a:xfrm>
                    <a:off x="3107" y="3566"/>
                    <a:ext cx="314" cy="136"/>
                  </a:xfrm>
                  <a:prstGeom prst="rect">
                    <a:avLst/>
                  </a:prstGeom>
                  <a:noFill/>
                  <a:ln w="9525">
                    <a:noFill/>
                    <a:miter lim="800000"/>
                    <a:headEnd/>
                    <a:tailEnd/>
                  </a:ln>
                </p:spPr>
                <p:txBody>
                  <a:bodyPr wrap="none" anchor="ctr"/>
                  <a:lstStyle/>
                  <a:p>
                    <a:pPr algn="ctr" rtl="0"/>
                    <a:r>
                      <a:rPr lang="he-IL" sz="1400"/>
                      <a:t>110</a:t>
                    </a:r>
                    <a:endParaRPr lang="en-US" sz="1400"/>
                  </a:p>
                </p:txBody>
              </p:sp>
              <p:sp>
                <p:nvSpPr>
                  <p:cNvPr id="113701" name="Rectangle 63"/>
                  <p:cNvSpPr>
                    <a:spLocks noChangeArrowheads="1"/>
                  </p:cNvSpPr>
                  <p:nvPr/>
                </p:nvSpPr>
                <p:spPr bwMode="auto">
                  <a:xfrm>
                    <a:off x="3424" y="3566"/>
                    <a:ext cx="314" cy="136"/>
                  </a:xfrm>
                  <a:prstGeom prst="rect">
                    <a:avLst/>
                  </a:prstGeom>
                  <a:noFill/>
                  <a:ln w="9525">
                    <a:noFill/>
                    <a:miter lim="800000"/>
                    <a:headEnd/>
                    <a:tailEnd/>
                  </a:ln>
                </p:spPr>
                <p:txBody>
                  <a:bodyPr wrap="none" anchor="ctr"/>
                  <a:lstStyle/>
                  <a:p>
                    <a:pPr algn="ctr" rtl="0"/>
                    <a:r>
                      <a:rPr lang="he-IL" sz="1400"/>
                      <a:t>120</a:t>
                    </a:r>
                    <a:endParaRPr lang="en-US" sz="1400"/>
                  </a:p>
                </p:txBody>
              </p:sp>
              <p:sp>
                <p:nvSpPr>
                  <p:cNvPr id="113702" name="Rectangle 64"/>
                  <p:cNvSpPr>
                    <a:spLocks noChangeArrowheads="1"/>
                  </p:cNvSpPr>
                  <p:nvPr/>
                </p:nvSpPr>
                <p:spPr bwMode="auto">
                  <a:xfrm>
                    <a:off x="3742" y="3566"/>
                    <a:ext cx="314" cy="136"/>
                  </a:xfrm>
                  <a:prstGeom prst="rect">
                    <a:avLst/>
                  </a:prstGeom>
                  <a:noFill/>
                  <a:ln w="9525">
                    <a:noFill/>
                    <a:miter lim="800000"/>
                    <a:headEnd/>
                    <a:tailEnd/>
                  </a:ln>
                </p:spPr>
                <p:txBody>
                  <a:bodyPr wrap="none" anchor="ctr"/>
                  <a:lstStyle/>
                  <a:p>
                    <a:pPr algn="ctr" rtl="0"/>
                    <a:r>
                      <a:rPr lang="he-IL" sz="1400"/>
                      <a:t>130</a:t>
                    </a:r>
                    <a:endParaRPr lang="en-US" sz="1400"/>
                  </a:p>
                </p:txBody>
              </p:sp>
            </p:grpSp>
            <p:grpSp>
              <p:nvGrpSpPr>
                <p:cNvPr id="113687" name="Group 84"/>
                <p:cNvGrpSpPr>
                  <a:grpSpLocks/>
                </p:cNvGrpSpPr>
                <p:nvPr/>
              </p:nvGrpSpPr>
              <p:grpSpPr bwMode="auto">
                <a:xfrm>
                  <a:off x="1814" y="2641"/>
                  <a:ext cx="2450" cy="907"/>
                  <a:chOff x="1814" y="2641"/>
                  <a:chExt cx="2450" cy="907"/>
                </a:xfrm>
              </p:grpSpPr>
              <p:sp>
                <p:nvSpPr>
                  <p:cNvPr id="113689" name="Freeform 47"/>
                  <p:cNvSpPr>
                    <a:spLocks/>
                  </p:cNvSpPr>
                  <p:nvPr/>
                </p:nvSpPr>
                <p:spPr bwMode="auto">
                  <a:xfrm flipH="1">
                    <a:off x="1814" y="2641"/>
                    <a:ext cx="2450" cy="823"/>
                  </a:xfrm>
                  <a:custGeom>
                    <a:avLst/>
                    <a:gdLst>
                      <a:gd name="T0" fmla="*/ 0 w 1950"/>
                      <a:gd name="T1" fmla="*/ 823 h 823"/>
                      <a:gd name="T2" fmla="*/ 905 w 1950"/>
                      <a:gd name="T3" fmla="*/ 143 h 823"/>
                      <a:gd name="T4" fmla="*/ 1467 w 1950"/>
                      <a:gd name="T5" fmla="*/ 7 h 823"/>
                      <a:gd name="T6" fmla="*/ 2148 w 1950"/>
                      <a:gd name="T7" fmla="*/ 188 h 823"/>
                      <a:gd name="T8" fmla="*/ 4859 w 1950"/>
                      <a:gd name="T9" fmla="*/ 823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sp>
                <p:nvSpPr>
                  <p:cNvPr id="113690" name="Line 65"/>
                  <p:cNvSpPr>
                    <a:spLocks noChangeShapeType="1"/>
                  </p:cNvSpPr>
                  <p:nvPr/>
                </p:nvSpPr>
                <p:spPr bwMode="auto">
                  <a:xfrm>
                    <a:off x="3583" y="2641"/>
                    <a:ext cx="0" cy="907"/>
                  </a:xfrm>
                  <a:prstGeom prst="line">
                    <a:avLst/>
                  </a:prstGeom>
                  <a:noFill/>
                  <a:ln w="19050">
                    <a:solidFill>
                      <a:schemeClr val="tx1"/>
                    </a:solidFill>
                    <a:miter lim="800000"/>
                    <a:headEnd/>
                    <a:tailEnd/>
                  </a:ln>
                </p:spPr>
                <p:txBody>
                  <a:bodyPr wrap="none"/>
                  <a:lstStyle/>
                  <a:p>
                    <a:endParaRPr lang="he-IL"/>
                  </a:p>
                </p:txBody>
              </p:sp>
            </p:grpSp>
            <p:sp>
              <p:nvSpPr>
                <p:cNvPr id="113688" name="Rectangle 71"/>
                <p:cNvSpPr>
                  <a:spLocks noChangeArrowheads="1"/>
                </p:cNvSpPr>
                <p:nvPr/>
              </p:nvSpPr>
              <p:spPr bwMode="auto">
                <a:xfrm>
                  <a:off x="2495" y="3929"/>
                  <a:ext cx="1407" cy="227"/>
                </a:xfrm>
                <a:prstGeom prst="rect">
                  <a:avLst/>
                </a:prstGeom>
                <a:solidFill>
                  <a:srgbClr val="FFFF99"/>
                </a:solidFill>
                <a:ln w="9525">
                  <a:solidFill>
                    <a:schemeClr val="tx1"/>
                  </a:solidFill>
                  <a:miter lim="800000"/>
                  <a:headEnd/>
                  <a:tailEnd/>
                </a:ln>
              </p:spPr>
              <p:txBody>
                <a:bodyPr wrap="none" anchor="ctr"/>
                <a:lstStyle/>
                <a:p>
                  <a:pPr algn="ctr" rtl="0"/>
                  <a:r>
                    <a:rPr lang="he-IL" sz="1600" b="1">
                      <a:latin typeface="Times New Roman" pitchFamily="18" charset="0"/>
                    </a:rPr>
                    <a:t>שכיח &gt; חציון &gt; ממוצע</a:t>
                  </a:r>
                  <a:endParaRPr lang="en-US" sz="1600" b="1">
                    <a:latin typeface="Times New Roman" pitchFamily="18" charset="0"/>
                  </a:endParaRPr>
                </a:p>
              </p:txBody>
            </p:sp>
          </p:grpSp>
        </p:grpSp>
        <p:sp>
          <p:nvSpPr>
            <p:cNvPr id="113677" name="Line 72"/>
            <p:cNvSpPr>
              <a:spLocks noChangeShapeType="1"/>
            </p:cNvSpPr>
            <p:nvPr/>
          </p:nvSpPr>
          <p:spPr bwMode="auto">
            <a:xfrm>
              <a:off x="2653" y="3067"/>
              <a:ext cx="0" cy="499"/>
            </a:xfrm>
            <a:prstGeom prst="line">
              <a:avLst/>
            </a:prstGeom>
            <a:noFill/>
            <a:ln w="38100" cmpd="dbl">
              <a:solidFill>
                <a:schemeClr val="tx1"/>
              </a:solidFill>
              <a:miter lim="800000"/>
              <a:headEnd/>
              <a:tailEnd/>
            </a:ln>
          </p:spPr>
          <p:txBody>
            <a:bodyPr wrap="none"/>
            <a:lstStyle/>
            <a:p>
              <a:endParaRPr lang="he-IL"/>
            </a:p>
          </p:txBody>
        </p:sp>
        <p:sp>
          <p:nvSpPr>
            <p:cNvPr id="113678" name="Line 73"/>
            <p:cNvSpPr>
              <a:spLocks noChangeShapeType="1"/>
            </p:cNvSpPr>
            <p:nvPr/>
          </p:nvSpPr>
          <p:spPr bwMode="auto">
            <a:xfrm flipV="1">
              <a:off x="3243" y="2795"/>
              <a:ext cx="0" cy="771"/>
            </a:xfrm>
            <a:prstGeom prst="line">
              <a:avLst/>
            </a:prstGeom>
            <a:noFill/>
            <a:ln w="38100" cmpd="dbl">
              <a:solidFill>
                <a:schemeClr val="tx1"/>
              </a:solidFill>
              <a:miter lim="800000"/>
              <a:headEnd/>
              <a:tailEnd/>
            </a:ln>
          </p:spPr>
          <p:txBody>
            <a:bodyPr wrap="none"/>
            <a:lstStyle/>
            <a:p>
              <a:endParaRPr lang="he-IL"/>
            </a:p>
          </p:txBody>
        </p:sp>
      </p:grpSp>
      <p:grpSp>
        <p:nvGrpSpPr>
          <p:cNvPr id="7" name="Group 89"/>
          <p:cNvGrpSpPr>
            <a:grpSpLocks/>
          </p:cNvGrpSpPr>
          <p:nvPr/>
        </p:nvGrpSpPr>
        <p:grpSpPr bwMode="auto">
          <a:xfrm>
            <a:off x="4211638" y="4652963"/>
            <a:ext cx="498475" cy="1008062"/>
            <a:chOff x="2653" y="2931"/>
            <a:chExt cx="314" cy="635"/>
          </a:xfrm>
        </p:grpSpPr>
        <p:sp>
          <p:nvSpPr>
            <p:cNvPr id="113673" name="Freeform 82"/>
            <p:cNvSpPr>
              <a:spLocks/>
            </p:cNvSpPr>
            <p:nvPr/>
          </p:nvSpPr>
          <p:spPr bwMode="auto">
            <a:xfrm>
              <a:off x="2653" y="2931"/>
              <a:ext cx="272" cy="635"/>
            </a:xfrm>
            <a:custGeom>
              <a:avLst/>
              <a:gdLst>
                <a:gd name="T0" fmla="*/ 272 w 272"/>
                <a:gd name="T1" fmla="*/ 0 h 635"/>
                <a:gd name="T2" fmla="*/ 0 w 272"/>
                <a:gd name="T3" fmla="*/ 136 h 635"/>
                <a:gd name="T4" fmla="*/ 0 w 272"/>
                <a:gd name="T5" fmla="*/ 635 h 635"/>
                <a:gd name="T6" fmla="*/ 272 w 272"/>
                <a:gd name="T7" fmla="*/ 635 h 635"/>
                <a:gd name="T8" fmla="*/ 272 w 272"/>
                <a:gd name="T9" fmla="*/ 0 h 635"/>
                <a:gd name="T10" fmla="*/ 0 60000 65536"/>
                <a:gd name="T11" fmla="*/ 0 60000 65536"/>
                <a:gd name="T12" fmla="*/ 0 60000 65536"/>
                <a:gd name="T13" fmla="*/ 0 60000 65536"/>
                <a:gd name="T14" fmla="*/ 0 60000 65536"/>
                <a:gd name="T15" fmla="*/ 0 w 272"/>
                <a:gd name="T16" fmla="*/ 0 h 635"/>
                <a:gd name="T17" fmla="*/ 272 w 272"/>
                <a:gd name="T18" fmla="*/ 635 h 635"/>
              </a:gdLst>
              <a:ahLst/>
              <a:cxnLst>
                <a:cxn ang="T10">
                  <a:pos x="T0" y="T1"/>
                </a:cxn>
                <a:cxn ang="T11">
                  <a:pos x="T2" y="T3"/>
                </a:cxn>
                <a:cxn ang="T12">
                  <a:pos x="T4" y="T5"/>
                </a:cxn>
                <a:cxn ang="T13">
                  <a:pos x="T6" y="T7"/>
                </a:cxn>
                <a:cxn ang="T14">
                  <a:pos x="T8" y="T9"/>
                </a:cxn>
              </a:cxnLst>
              <a:rect l="T15" t="T16" r="T17" b="T18"/>
              <a:pathLst>
                <a:path w="272" h="635">
                  <a:moveTo>
                    <a:pt x="272" y="0"/>
                  </a:moveTo>
                  <a:lnTo>
                    <a:pt x="0" y="136"/>
                  </a:lnTo>
                  <a:lnTo>
                    <a:pt x="0" y="635"/>
                  </a:lnTo>
                  <a:lnTo>
                    <a:pt x="272" y="635"/>
                  </a:lnTo>
                  <a:lnTo>
                    <a:pt x="272" y="0"/>
                  </a:lnTo>
                  <a:close/>
                </a:path>
              </a:pathLst>
            </a:custGeom>
            <a:solidFill>
              <a:srgbClr val="FFFF99"/>
            </a:solidFill>
            <a:ln w="9525">
              <a:solidFill>
                <a:schemeClr val="tx1"/>
              </a:solidFill>
              <a:miter lim="800000"/>
              <a:headEnd/>
              <a:tailEnd/>
            </a:ln>
          </p:spPr>
          <p:txBody>
            <a:bodyPr wrap="none"/>
            <a:lstStyle/>
            <a:p>
              <a:endParaRPr lang="he-IL"/>
            </a:p>
          </p:txBody>
        </p:sp>
        <p:sp>
          <p:nvSpPr>
            <p:cNvPr id="113674" name="Rectangle 75"/>
            <p:cNvSpPr>
              <a:spLocks noChangeArrowheads="1"/>
            </p:cNvSpPr>
            <p:nvPr/>
          </p:nvSpPr>
          <p:spPr bwMode="auto">
            <a:xfrm>
              <a:off x="2653" y="3249"/>
              <a:ext cx="314" cy="136"/>
            </a:xfrm>
            <a:prstGeom prst="rect">
              <a:avLst/>
            </a:prstGeom>
            <a:noFill/>
            <a:ln w="9525">
              <a:noFill/>
              <a:miter lim="800000"/>
              <a:headEnd/>
              <a:tailEnd/>
            </a:ln>
          </p:spPr>
          <p:txBody>
            <a:bodyPr wrap="none" anchor="ctr"/>
            <a:lstStyle/>
            <a:p>
              <a:pPr algn="ctr"/>
              <a:r>
                <a:rPr lang="en-US" sz="1400" b="1"/>
                <a:t>f1</a:t>
              </a:r>
            </a:p>
          </p:txBody>
        </p:sp>
      </p:grpSp>
      <p:grpSp>
        <p:nvGrpSpPr>
          <p:cNvPr id="8" name="Group 88"/>
          <p:cNvGrpSpPr>
            <a:grpSpLocks/>
          </p:cNvGrpSpPr>
          <p:nvPr/>
        </p:nvGrpSpPr>
        <p:grpSpPr bwMode="auto">
          <a:xfrm>
            <a:off x="4643438" y="4437063"/>
            <a:ext cx="504825" cy="1223962"/>
            <a:chOff x="2925" y="2795"/>
            <a:chExt cx="318" cy="771"/>
          </a:xfrm>
        </p:grpSpPr>
        <p:sp>
          <p:nvSpPr>
            <p:cNvPr id="113671" name="Freeform 81"/>
            <p:cNvSpPr>
              <a:spLocks/>
            </p:cNvSpPr>
            <p:nvPr/>
          </p:nvSpPr>
          <p:spPr bwMode="auto">
            <a:xfrm>
              <a:off x="2925" y="2795"/>
              <a:ext cx="318" cy="771"/>
            </a:xfrm>
            <a:custGeom>
              <a:avLst/>
              <a:gdLst>
                <a:gd name="T0" fmla="*/ 318 w 318"/>
                <a:gd name="T1" fmla="*/ 0 h 771"/>
                <a:gd name="T2" fmla="*/ 0 w 318"/>
                <a:gd name="T3" fmla="*/ 136 h 771"/>
                <a:gd name="T4" fmla="*/ 0 w 318"/>
                <a:gd name="T5" fmla="*/ 726 h 771"/>
                <a:gd name="T6" fmla="*/ 0 w 318"/>
                <a:gd name="T7" fmla="*/ 771 h 771"/>
                <a:gd name="T8" fmla="*/ 318 w 318"/>
                <a:gd name="T9" fmla="*/ 771 h 771"/>
                <a:gd name="T10" fmla="*/ 318 w 318"/>
                <a:gd name="T11" fmla="*/ 0 h 771"/>
                <a:gd name="T12" fmla="*/ 0 60000 65536"/>
                <a:gd name="T13" fmla="*/ 0 60000 65536"/>
                <a:gd name="T14" fmla="*/ 0 60000 65536"/>
                <a:gd name="T15" fmla="*/ 0 60000 65536"/>
                <a:gd name="T16" fmla="*/ 0 60000 65536"/>
                <a:gd name="T17" fmla="*/ 0 60000 65536"/>
                <a:gd name="T18" fmla="*/ 0 w 318"/>
                <a:gd name="T19" fmla="*/ 0 h 771"/>
                <a:gd name="T20" fmla="*/ 318 w 318"/>
                <a:gd name="T21" fmla="*/ 771 h 771"/>
              </a:gdLst>
              <a:ahLst/>
              <a:cxnLst>
                <a:cxn ang="T12">
                  <a:pos x="T0" y="T1"/>
                </a:cxn>
                <a:cxn ang="T13">
                  <a:pos x="T2" y="T3"/>
                </a:cxn>
                <a:cxn ang="T14">
                  <a:pos x="T4" y="T5"/>
                </a:cxn>
                <a:cxn ang="T15">
                  <a:pos x="T6" y="T7"/>
                </a:cxn>
                <a:cxn ang="T16">
                  <a:pos x="T8" y="T9"/>
                </a:cxn>
                <a:cxn ang="T17">
                  <a:pos x="T10" y="T11"/>
                </a:cxn>
              </a:cxnLst>
              <a:rect l="T18" t="T19" r="T20" b="T21"/>
              <a:pathLst>
                <a:path w="318" h="771">
                  <a:moveTo>
                    <a:pt x="318" y="0"/>
                  </a:moveTo>
                  <a:lnTo>
                    <a:pt x="0" y="136"/>
                  </a:lnTo>
                  <a:lnTo>
                    <a:pt x="0" y="726"/>
                  </a:lnTo>
                  <a:lnTo>
                    <a:pt x="0" y="771"/>
                  </a:lnTo>
                  <a:lnTo>
                    <a:pt x="318" y="771"/>
                  </a:lnTo>
                  <a:lnTo>
                    <a:pt x="318" y="0"/>
                  </a:lnTo>
                  <a:close/>
                </a:path>
              </a:pathLst>
            </a:custGeom>
            <a:solidFill>
              <a:srgbClr val="CCFFCC"/>
            </a:solidFill>
            <a:ln w="9525">
              <a:solidFill>
                <a:schemeClr val="tx1"/>
              </a:solidFill>
              <a:miter lim="800000"/>
              <a:headEnd/>
              <a:tailEnd/>
            </a:ln>
          </p:spPr>
          <p:txBody>
            <a:bodyPr wrap="none"/>
            <a:lstStyle/>
            <a:p>
              <a:endParaRPr lang="he-IL"/>
            </a:p>
          </p:txBody>
        </p:sp>
        <p:sp>
          <p:nvSpPr>
            <p:cNvPr id="113672" name="Rectangle 76"/>
            <p:cNvSpPr>
              <a:spLocks noChangeArrowheads="1"/>
            </p:cNvSpPr>
            <p:nvPr/>
          </p:nvSpPr>
          <p:spPr bwMode="auto">
            <a:xfrm>
              <a:off x="2925" y="3249"/>
              <a:ext cx="314" cy="136"/>
            </a:xfrm>
            <a:prstGeom prst="rect">
              <a:avLst/>
            </a:prstGeom>
            <a:noFill/>
            <a:ln w="9525">
              <a:noFill/>
              <a:miter lim="800000"/>
              <a:headEnd/>
              <a:tailEnd/>
            </a:ln>
          </p:spPr>
          <p:txBody>
            <a:bodyPr wrap="none" anchor="ctr"/>
            <a:lstStyle/>
            <a:p>
              <a:pPr algn="ctr"/>
              <a:r>
                <a:rPr lang="en-US" sz="1400" b="1"/>
                <a:t>f2</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8290"/>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0"/>
                                  </p:stCondLst>
                                  <p:childTnLst>
                                    <p:set>
                                      <p:cBhvr>
                                        <p:cTn id="9" dur="1" fill="hold">
                                          <p:stCondLst>
                                            <p:cond delay="0"/>
                                          </p:stCondLst>
                                        </p:cTn>
                                        <p:tgtEl>
                                          <p:spTgt spid="268325">
                                            <p:txEl>
                                              <p:pRg st="0" end="0"/>
                                            </p:txEl>
                                          </p:spTgt>
                                        </p:tgtEl>
                                        <p:attrNameLst>
                                          <p:attrName>style.visibility</p:attrName>
                                        </p:attrNameLst>
                                      </p:cBhvr>
                                      <p:to>
                                        <p:strVal val="visible"/>
                                      </p:to>
                                    </p:set>
                                    <p:anim calcmode="lin" valueType="num">
                                      <p:cBhvr>
                                        <p:cTn id="10" dur="1000" fill="hold"/>
                                        <p:tgtEl>
                                          <p:spTgt spid="268325">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268325">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268325">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68325">
                                            <p:txEl>
                                              <p:pRg st="1" end="1"/>
                                            </p:txEl>
                                          </p:spTgt>
                                        </p:tgtEl>
                                        <p:attrNameLst>
                                          <p:attrName>style.visibility</p:attrName>
                                        </p:attrNameLst>
                                      </p:cBhvr>
                                      <p:to>
                                        <p:strVal val="visible"/>
                                      </p:to>
                                    </p:set>
                                    <p:anim calcmode="lin" valueType="num">
                                      <p:cBhvr>
                                        <p:cTn id="15" dur="1000" fill="hold"/>
                                        <p:tgtEl>
                                          <p:spTgt spid="268325">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268325">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268325">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68325">
                                            <p:txEl>
                                              <p:pRg st="2" end="2"/>
                                            </p:txEl>
                                          </p:spTgt>
                                        </p:tgtEl>
                                        <p:attrNameLst>
                                          <p:attrName>style.visibility</p:attrName>
                                        </p:attrNameLst>
                                      </p:cBhvr>
                                      <p:to>
                                        <p:strVal val="visible"/>
                                      </p:to>
                                    </p:set>
                                    <p:anim calcmode="lin" valueType="num">
                                      <p:cBhvr>
                                        <p:cTn id="20" dur="1000" fill="hold"/>
                                        <p:tgtEl>
                                          <p:spTgt spid="26832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26832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68325">
                                            <p:txEl>
                                              <p:pRg st="2" end="2"/>
                                            </p:txEl>
                                          </p:spTgt>
                                        </p:tgtEl>
                                      </p:cBhvr>
                                    </p:animEffect>
                                  </p:childTnLst>
                                </p:cTn>
                              </p:par>
                              <p:par>
                                <p:cTn id="23" presetID="55" presetClass="entr" presetSubtype="0" fill="hold" grpId="0" nodeType="withEffect">
                                  <p:stCondLst>
                                    <p:cond delay="0"/>
                                  </p:stCondLst>
                                  <p:iterate type="lt">
                                    <p:tmPct val="0"/>
                                  </p:iterate>
                                  <p:childTnLst>
                                    <p:set>
                                      <p:cBhvr>
                                        <p:cTn id="24" dur="1" fill="hold">
                                          <p:stCondLst>
                                            <p:cond delay="0"/>
                                          </p:stCondLst>
                                        </p:cTn>
                                        <p:tgtEl>
                                          <p:spTgt spid="268325">
                                            <p:txEl>
                                              <p:pRg st="3" end="3"/>
                                            </p:txEl>
                                          </p:spTgt>
                                        </p:tgtEl>
                                        <p:attrNameLst>
                                          <p:attrName>style.visibility</p:attrName>
                                        </p:attrNameLst>
                                      </p:cBhvr>
                                      <p:to>
                                        <p:strVal val="visible"/>
                                      </p:to>
                                    </p:set>
                                    <p:anim calcmode="lin" valueType="num">
                                      <p:cBhvr>
                                        <p:cTn id="25" dur="1000" fill="hold"/>
                                        <p:tgtEl>
                                          <p:spTgt spid="26832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6832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68325">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68325">
                                            <p:txEl>
                                              <p:pRg st="4" end="4"/>
                                            </p:txEl>
                                          </p:spTgt>
                                        </p:tgtEl>
                                        <p:attrNameLst>
                                          <p:attrName>style.visibility</p:attrName>
                                        </p:attrNameLst>
                                      </p:cBhvr>
                                      <p:to>
                                        <p:strVal val="visible"/>
                                      </p:to>
                                    </p:set>
                                    <p:anim calcmode="lin" valueType="num">
                                      <p:cBhvr>
                                        <p:cTn id="30" dur="1000" fill="hold"/>
                                        <p:tgtEl>
                                          <p:spTgt spid="268325">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268325">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2683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0"/>
                                        <p:tgtEl>
                                          <p:spTgt spid="8"/>
                                        </p:tgtEl>
                                      </p:cBhvr>
                                    </p:animEffect>
                                  </p:childTnLst>
                                </p:cTn>
                              </p:par>
                              <p:par>
                                <p:cTn id="45" presetID="2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0"/>
                                        <p:tgtEl>
                                          <p:spTgt spid="7"/>
                                        </p:tgtEl>
                                      </p:cBhvr>
                                    </p:animEffect>
                                  </p:childTnLst>
                                </p:cTn>
                              </p:par>
                            </p:childTnLst>
                          </p:cTn>
                        </p:par>
                        <p:par>
                          <p:cTn id="48" fill="hold">
                            <p:stCondLst>
                              <p:cond delay="5000"/>
                            </p:stCondLst>
                            <p:childTnLst>
                              <p:par>
                                <p:cTn id="49" presetID="20" presetClass="emph" presetSubtype="0" fill="hold" nodeType="afterEffect">
                                  <p:stCondLst>
                                    <p:cond delay="0"/>
                                  </p:stCondLst>
                                  <p:iterate type="lt">
                                    <p:tmPct val="10000"/>
                                  </p:iterate>
                                  <p:childTnLst>
                                    <p:set>
                                      <p:cBhvr override="childStyle">
                                        <p:cTn id="50" dur="500" autoRev="1" fill="hold"/>
                                        <p:tgtEl>
                                          <p:spTgt spid="268325">
                                            <p:txEl>
                                              <p:pRg st="3" end="3"/>
                                            </p:txEl>
                                          </p:spTgt>
                                        </p:tgtEl>
                                        <p:attrNameLst>
                                          <p:attrName>style.color</p:attrName>
                                        </p:attrNameLst>
                                      </p:cBhvr>
                                      <p:to>
                                        <p:clrVal>
                                          <a:schemeClr val="accent2"/>
                                        </p:clrVal>
                                      </p:to>
                                    </p:set>
                                    <p:set>
                                      <p:cBhvr>
                                        <p:cTn id="51" dur="500" autoRev="1" fill="hold"/>
                                        <p:tgtEl>
                                          <p:spTgt spid="268325">
                                            <p:txEl>
                                              <p:pRg st="3" end="3"/>
                                            </p:txEl>
                                          </p:spTgt>
                                        </p:tgtEl>
                                        <p:attrNameLst>
                                          <p:attrName>fillcolor</p:attrName>
                                        </p:attrNameLst>
                                      </p:cBhvr>
                                      <p:to>
                                        <p:clrVal>
                                          <a:schemeClr val="accent2"/>
                                        </p:clrVal>
                                      </p:to>
                                    </p:set>
                                    <p:set>
                                      <p:cBhvr>
                                        <p:cTn id="52" dur="500" autoRev="1" fill="hold"/>
                                        <p:tgtEl>
                                          <p:spTgt spid="26832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32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95288" y="1844675"/>
            <a:ext cx="7772400" cy="1143000"/>
          </a:xfrm>
        </p:spPr>
        <p:txBody>
          <a:bodyPr/>
          <a:lstStyle/>
          <a:p>
            <a:pPr algn="r" eaLnBrk="1" hangingPunct="1"/>
            <a:r>
              <a:rPr lang="he-IL" smtClean="0"/>
              <a:t>סטטיסטיקה</a:t>
            </a:r>
            <a:endParaRPr lang="en-US" smtClean="0"/>
          </a:p>
        </p:txBody>
      </p:sp>
      <p:sp>
        <p:nvSpPr>
          <p:cNvPr id="108547" name="Rectangle 3"/>
          <p:cNvSpPr>
            <a:spLocks noGrp="1" noChangeArrowheads="1"/>
          </p:cNvSpPr>
          <p:nvPr>
            <p:ph type="subTitle" idx="1"/>
          </p:nvPr>
        </p:nvSpPr>
        <p:spPr>
          <a:xfrm>
            <a:off x="1763713" y="3357563"/>
            <a:ext cx="6400800" cy="1752600"/>
          </a:xfrm>
          <a:noFill/>
        </p:spPr>
        <p:txBody>
          <a:bodyPr/>
          <a:lstStyle/>
          <a:p>
            <a:pPr algn="r" eaLnBrk="1" hangingPunct="1"/>
            <a:r>
              <a:rPr lang="he-IL" sz="2800" smtClean="0">
                <a:solidFill>
                  <a:schemeClr val="tx2"/>
                </a:solidFill>
              </a:rPr>
              <a:t>שיעור 4: מדדי מרכז שכיח וחציון</a:t>
            </a:r>
            <a:endParaRPr lang="en-US" sz="2800" smtClean="0">
              <a:solidFill>
                <a:schemeClr val="tx2"/>
              </a:solidFill>
            </a:endParaRPr>
          </a:p>
        </p:txBody>
      </p:sp>
      <p:sp>
        <p:nvSpPr>
          <p:cNvPr id="114692" name="Text Box 4"/>
          <p:cNvSpPr txBox="1">
            <a:spLocks noChangeArrowheads="1"/>
          </p:cNvSpPr>
          <p:nvPr/>
        </p:nvSpPr>
        <p:spPr bwMode="auto">
          <a:xfrm>
            <a:off x="1476375" y="4221163"/>
            <a:ext cx="7127875" cy="1382712"/>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47-58.</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א' ע"מ 92-100.</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24-29.</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08547">
                                            <p:txEl>
                                              <p:pRg st="0" end="0"/>
                                            </p:txEl>
                                          </p:spTgt>
                                        </p:tgtEl>
                                        <p:attrNameLst>
                                          <p:attrName>style.color</p:attrName>
                                        </p:attrNameLst>
                                      </p:cBhvr>
                                      <p:by>
                                        <p:hsl h="7200000" s="0" l="0"/>
                                      </p:by>
                                    </p:animClr>
                                    <p:animClr clrSpc="hsl" dir="cw">
                                      <p:cBhvr>
                                        <p:cTn id="7" dur="2000" fill="hold"/>
                                        <p:tgtEl>
                                          <p:spTgt spid="108547">
                                            <p:txEl>
                                              <p:pRg st="0" end="0"/>
                                            </p:txEl>
                                          </p:spTgt>
                                        </p:tgtEl>
                                        <p:attrNameLst>
                                          <p:attrName>fillcolor</p:attrName>
                                        </p:attrNameLst>
                                      </p:cBhvr>
                                      <p:by>
                                        <p:hsl h="7200000" s="0" l="0"/>
                                      </p:by>
                                    </p:animClr>
                                    <p:animClr clrSpc="hsl" dir="cw">
                                      <p:cBhvr>
                                        <p:cTn id="8" dur="2000" fill="hold"/>
                                        <p:tgtEl>
                                          <p:spTgt spid="108547">
                                            <p:txEl>
                                              <p:pRg st="0" end="0"/>
                                            </p:txEl>
                                          </p:spTgt>
                                        </p:tgtEl>
                                        <p:attrNameLst>
                                          <p:attrName>stroke.color</p:attrName>
                                        </p:attrNameLst>
                                      </p:cBhvr>
                                      <p:by>
                                        <p:hsl h="7200000" s="0" l="0"/>
                                      </p:by>
                                    </p:animClr>
                                    <p:set>
                                      <p:cBhvr>
                                        <p:cTn id="9" dur="2000" fill="hold"/>
                                        <p:tgtEl>
                                          <p:spTgt spid="10854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0" y="609600"/>
            <a:ext cx="6477000" cy="1143000"/>
          </a:xfrm>
        </p:spPr>
        <p:txBody>
          <a:bodyPr/>
          <a:lstStyle/>
          <a:p>
            <a:pPr algn="r" eaLnBrk="1" hangingPunct="1"/>
            <a:r>
              <a:rPr lang="he-IL" sz="4000" smtClean="0"/>
              <a:t>מדדי מרכז – תיאור מרכז ההתפלגות </a:t>
            </a:r>
            <a:endParaRPr lang="en-US" sz="4000" smtClean="0"/>
          </a:p>
        </p:txBody>
      </p:sp>
      <p:sp>
        <p:nvSpPr>
          <p:cNvPr id="109571" name="Rectangle 3"/>
          <p:cNvSpPr>
            <a:spLocks noGrp="1" noChangeArrowheads="1"/>
          </p:cNvSpPr>
          <p:nvPr>
            <p:ph type="body" idx="1"/>
          </p:nvPr>
        </p:nvSpPr>
        <p:spPr>
          <a:xfrm>
            <a:off x="838200" y="2017713"/>
            <a:ext cx="8116888" cy="2401887"/>
          </a:xfrm>
        </p:spPr>
        <p:txBody>
          <a:bodyPr/>
          <a:lstStyle/>
          <a:p>
            <a:pPr eaLnBrk="1" hangingPunct="1">
              <a:lnSpc>
                <a:spcPct val="110000"/>
              </a:lnSpc>
            </a:pPr>
            <a:r>
              <a:rPr lang="he-IL" sz="2800" smtClean="0"/>
              <a:t>שכיח – הערך בעל השכיחות הרבה ביותר. </a:t>
            </a:r>
          </a:p>
          <a:p>
            <a:pPr eaLnBrk="1" hangingPunct="1">
              <a:lnSpc>
                <a:spcPct val="110000"/>
              </a:lnSpc>
            </a:pPr>
            <a:r>
              <a:rPr lang="he-IL" sz="2800" smtClean="0"/>
              <a:t>חציון – אמצע ההתפלגות, הערך שמחצית המקרים קטנים ממנו (או שווים לו) ומחצית מהמקרים גדולים ממנו (או שווים לו).</a:t>
            </a:r>
          </a:p>
          <a:p>
            <a:pPr eaLnBrk="1" hangingPunct="1">
              <a:lnSpc>
                <a:spcPct val="110000"/>
              </a:lnSpc>
            </a:pPr>
            <a:r>
              <a:rPr lang="he-IL" sz="2800" smtClean="0"/>
              <a:t>ממוצע - סכום הערכים של המשתנה חלקי מספר המקרים. </a:t>
            </a:r>
            <a:endParaRPr lang="en-US" sz="2800" smtClean="0"/>
          </a:p>
        </p:txBody>
      </p:sp>
      <p:graphicFrame>
        <p:nvGraphicFramePr>
          <p:cNvPr id="109610" name="Group 42"/>
          <p:cNvGraphicFramePr>
            <a:graphicFrameLocks noGrp="1"/>
          </p:cNvGraphicFramePr>
          <p:nvPr/>
        </p:nvGraphicFramePr>
        <p:xfrm>
          <a:off x="755650" y="4419600"/>
          <a:ext cx="7931150" cy="2029968"/>
        </p:xfrm>
        <a:graphic>
          <a:graphicData uri="http://schemas.openxmlformats.org/drawingml/2006/table">
            <a:tbl>
              <a:tblPr rtl="1"/>
              <a:tblGrid>
                <a:gridCol w="2463800"/>
                <a:gridCol w="2874962"/>
                <a:gridCol w="2592388"/>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הכנסה חודשית בשקלים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באחוזים רואי חשבון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באחוזים כלכלנים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2000 – 1000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43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3000 – 2001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4000 – 3001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385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5000 – 4001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6000 – 5001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9602" name="Rectangle 34"/>
          <p:cNvSpPr>
            <a:spLocks noChangeArrowheads="1"/>
          </p:cNvSpPr>
          <p:nvPr/>
        </p:nvSpPr>
        <p:spPr bwMode="auto">
          <a:xfrm rot="-1378600">
            <a:off x="2051050" y="5084763"/>
            <a:ext cx="4343400" cy="762000"/>
          </a:xfrm>
          <a:prstGeom prst="rect">
            <a:avLst/>
          </a:prstGeom>
          <a:noFill/>
          <a:ln w="9525">
            <a:noFill/>
            <a:miter lim="800000"/>
            <a:headEnd/>
            <a:tailEnd/>
          </a:ln>
        </p:spPr>
        <p:txBody>
          <a:bodyPr wrap="none" anchor="ctr"/>
          <a:lstStyle/>
          <a:p>
            <a:pPr algn="ctr"/>
            <a:r>
              <a:rPr lang="he-IL" sz="1800" b="1" u="sng">
                <a:solidFill>
                  <a:schemeClr val="hlink"/>
                </a:solidFill>
              </a:rPr>
              <a:t>מי מרוויח יותר, רואי חשבון או כלכלנים</a:t>
            </a:r>
            <a:endParaRPr lang="en-US" sz="1800" b="1" u="sng">
              <a:solidFill>
                <a:schemeClr val="hlink"/>
              </a:solidFill>
            </a:endParaRPr>
          </a:p>
        </p:txBody>
      </p:sp>
      <p:sp>
        <p:nvSpPr>
          <p:cNvPr id="109611" name="AutoShape 4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957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96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2000"/>
                                  </p:stCondLst>
                                  <p:childTnLst>
                                    <p:set>
                                      <p:cBhvr>
                                        <p:cTn id="12" dur="1" fill="hold">
                                          <p:stCondLst>
                                            <p:cond delay="499"/>
                                          </p:stCondLst>
                                        </p:cTn>
                                        <p:tgtEl>
                                          <p:spTgt spid="1096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build="p" autoUpdateAnimBg="0"/>
      <p:bldP spid="10960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0" y="609600"/>
            <a:ext cx="6477000" cy="1143000"/>
          </a:xfrm>
        </p:spPr>
        <p:txBody>
          <a:bodyPr/>
          <a:lstStyle/>
          <a:p>
            <a:pPr algn="r" eaLnBrk="1" hangingPunct="1"/>
            <a:r>
              <a:rPr lang="he-IL" sz="4800" smtClean="0"/>
              <a:t>שכיח </a:t>
            </a:r>
            <a:r>
              <a:rPr lang="en-US" sz="4800" smtClean="0"/>
              <a:t>M</a:t>
            </a:r>
            <a:r>
              <a:rPr lang="en-US" sz="3600" smtClean="0"/>
              <a:t>o</a:t>
            </a:r>
            <a:r>
              <a:rPr lang="he-IL" sz="4800" smtClean="0"/>
              <a:t> </a:t>
            </a:r>
            <a:r>
              <a:rPr lang="en-US" sz="4800" smtClean="0"/>
              <a:t>(Mode)</a:t>
            </a:r>
          </a:p>
        </p:txBody>
      </p:sp>
      <p:sp>
        <p:nvSpPr>
          <p:cNvPr id="110595" name="Rectangle 3"/>
          <p:cNvSpPr>
            <a:spLocks noGrp="1" noChangeArrowheads="1"/>
          </p:cNvSpPr>
          <p:nvPr>
            <p:ph type="body" idx="1"/>
          </p:nvPr>
        </p:nvSpPr>
        <p:spPr>
          <a:xfrm>
            <a:off x="827088" y="1916113"/>
            <a:ext cx="8001000" cy="1487487"/>
          </a:xfrm>
        </p:spPr>
        <p:txBody>
          <a:bodyPr/>
          <a:lstStyle/>
          <a:p>
            <a:pPr eaLnBrk="1" hangingPunct="1">
              <a:lnSpc>
                <a:spcPct val="90000"/>
              </a:lnSpc>
            </a:pPr>
            <a:r>
              <a:rPr lang="he-IL" sz="2400" smtClean="0"/>
              <a:t>הערך בעל השכיחות הרבה ביותר (התדירות הרבה ביותר).</a:t>
            </a:r>
          </a:p>
          <a:p>
            <a:pPr eaLnBrk="1" hangingPunct="1">
              <a:lnSpc>
                <a:spcPct val="90000"/>
              </a:lnSpc>
            </a:pPr>
            <a:r>
              <a:rPr lang="he-IL" sz="2400" smtClean="0"/>
              <a:t>במידה ויש שני שכיחים מציינים את שניהם, מעל שני שכיחים לא מציינים שכיח.</a:t>
            </a:r>
          </a:p>
          <a:p>
            <a:pPr eaLnBrk="1" hangingPunct="1">
              <a:lnSpc>
                <a:spcPct val="90000"/>
              </a:lnSpc>
            </a:pPr>
            <a:r>
              <a:rPr lang="he-IL" sz="2400" smtClean="0"/>
              <a:t>ניתן לחישוב עבור כל סולמות המדידה.</a:t>
            </a:r>
          </a:p>
        </p:txBody>
      </p:sp>
      <p:graphicFrame>
        <p:nvGraphicFramePr>
          <p:cNvPr id="110596" name="Group 4"/>
          <p:cNvGraphicFramePr>
            <a:graphicFrameLocks noGrp="1"/>
          </p:cNvGraphicFramePr>
          <p:nvPr/>
        </p:nvGraphicFramePr>
        <p:xfrm>
          <a:off x="2484438" y="3573463"/>
          <a:ext cx="6096000" cy="1773936"/>
        </p:xfrm>
        <a:graphic>
          <a:graphicData uri="http://schemas.openxmlformats.org/drawingml/2006/table">
            <a:tbl>
              <a:tblPr rtl="1"/>
              <a:tblGrid>
                <a:gridCol w="3048000"/>
                <a:gridCol w="3048000"/>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9 - 0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43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19 – 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hlink"/>
                          </a:solidFill>
                          <a:effectLst/>
                          <a:latin typeface="Times New Roman" pitchFamily="18" charset="0"/>
                          <a:cs typeface="Times New Roman" pitchFamily="18" charset="0"/>
                        </a:rPr>
                        <a:t>29 – 20</a:t>
                      </a:r>
                      <a:endParaRPr kumimoji="0" lang="en-US" sz="24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39 – 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0616" name="AutoShape 24"/>
          <p:cNvSpPr>
            <a:spLocks noChangeArrowheads="1"/>
          </p:cNvSpPr>
          <p:nvPr/>
        </p:nvSpPr>
        <p:spPr bwMode="auto">
          <a:xfrm>
            <a:off x="228600" y="3048000"/>
            <a:ext cx="2057400" cy="1295400"/>
          </a:xfrm>
          <a:prstGeom prst="wedgeRectCallout">
            <a:avLst>
              <a:gd name="adj1" fmla="val 289352"/>
              <a:gd name="adj2" fmla="val 82597"/>
            </a:avLst>
          </a:prstGeom>
          <a:noFill/>
          <a:ln w="9525">
            <a:solidFill>
              <a:schemeClr val="tx1"/>
            </a:solidFill>
            <a:miter lim="800000"/>
            <a:headEnd/>
            <a:tailEnd/>
          </a:ln>
        </p:spPr>
        <p:txBody>
          <a:bodyPr/>
          <a:lstStyle/>
          <a:p>
            <a:pPr algn="ctr"/>
            <a:r>
              <a:rPr lang="he-IL" sz="1800">
                <a:latin typeface="Times New Roman" pitchFamily="18" charset="0"/>
              </a:rPr>
              <a:t>הקבוצה עם השכיחות הרבה ביותר </a:t>
            </a:r>
            <a:r>
              <a:rPr lang="en-US" sz="1800">
                <a:latin typeface="Times New Roman" pitchFamily="18" charset="0"/>
              </a:rPr>
              <a:t>(n=52)</a:t>
            </a:r>
            <a:r>
              <a:rPr lang="he-IL" sz="1800">
                <a:latin typeface="Times New Roman" pitchFamily="18" charset="0"/>
              </a:rPr>
              <a:t> ועל כן קבוצת השכיח היא </a:t>
            </a:r>
            <a:r>
              <a:rPr lang="en-US" sz="1800">
                <a:latin typeface="Times New Roman" pitchFamily="18" charset="0"/>
              </a:rPr>
              <a:t>20-29</a:t>
            </a:r>
          </a:p>
        </p:txBody>
      </p:sp>
      <p:sp>
        <p:nvSpPr>
          <p:cNvPr id="110617" name="Rectangle 25"/>
          <p:cNvSpPr>
            <a:spLocks noChangeArrowheads="1"/>
          </p:cNvSpPr>
          <p:nvPr/>
        </p:nvSpPr>
        <p:spPr bwMode="auto">
          <a:xfrm>
            <a:off x="6227763" y="5516563"/>
            <a:ext cx="2447925" cy="10080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 שכיח</a:t>
            </a:r>
          </a:p>
          <a:p>
            <a:r>
              <a:rPr lang="he-IL" sz="1800">
                <a:latin typeface="Times New Roman" pitchFamily="18" charset="0"/>
              </a:rPr>
              <a:t>הוספה &gt; פונקציה &gt; </a:t>
            </a:r>
            <a:r>
              <a:rPr lang="en-US" sz="1800" b="1">
                <a:latin typeface="Times New Roman" pitchFamily="18" charset="0"/>
              </a:rPr>
              <a:t>Mode</a:t>
            </a:r>
            <a:endParaRPr lang="en-US" sz="1800">
              <a:latin typeface="Times New Roman" pitchFamily="18" charset="0"/>
            </a:endParaRPr>
          </a:p>
        </p:txBody>
      </p:sp>
      <p:sp>
        <p:nvSpPr>
          <p:cNvPr id="110618" name="Rectangle 26"/>
          <p:cNvSpPr>
            <a:spLocks noChangeArrowheads="1"/>
          </p:cNvSpPr>
          <p:nvPr/>
        </p:nvSpPr>
        <p:spPr bwMode="auto">
          <a:xfrm>
            <a:off x="2411413" y="5516563"/>
            <a:ext cx="3492500" cy="10080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 שכיחויות</a:t>
            </a:r>
          </a:p>
          <a:p>
            <a:r>
              <a:rPr lang="he-IL" sz="1800">
                <a:latin typeface="Times New Roman" pitchFamily="18" charset="0"/>
              </a:rPr>
              <a:t>הוספה &gt; פונקציה &gt; </a:t>
            </a:r>
            <a:r>
              <a:rPr lang="en-US" sz="1800" b="1">
                <a:latin typeface="Times New Roman" pitchFamily="18" charset="0"/>
              </a:rPr>
              <a:t>Frequencies</a:t>
            </a:r>
          </a:p>
          <a:p>
            <a:r>
              <a:rPr lang="he-IL" sz="1400" i="1">
                <a:latin typeface="Times New Roman" pitchFamily="18" charset="0"/>
              </a:rPr>
              <a:t>* נוסחת מערך </a:t>
            </a:r>
            <a:r>
              <a:rPr lang="en-US" sz="1400" i="1">
                <a:latin typeface="Times New Roman" pitchFamily="18" charset="0"/>
              </a:rPr>
              <a:t>(Ctrl+Shift+Enter)</a:t>
            </a:r>
            <a:r>
              <a:rPr lang="he-IL" sz="1400" i="1">
                <a:latin typeface="Times New Roman" pitchFamily="18" charset="0"/>
              </a:rPr>
              <a:t>.</a:t>
            </a:r>
            <a:endParaRPr lang="en-US" sz="1400" i="1">
              <a:latin typeface="Times New Roman" pitchFamily="18" charset="0"/>
            </a:endParaRPr>
          </a:p>
          <a:p>
            <a:pPr rtl="0"/>
            <a:endParaRPr lang="en-US" sz="1400" i="1">
              <a:latin typeface="Times New Roman" pitchFamily="18" charset="0"/>
            </a:endParaRPr>
          </a:p>
        </p:txBody>
      </p:sp>
      <p:sp>
        <p:nvSpPr>
          <p:cNvPr id="110619" name="AutoShape 27">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1000" fill="hold"/>
                                        <p:tgtEl>
                                          <p:spTgt spid="1105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059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p:cTn id="13" dur="1000" fill="hold"/>
                                        <p:tgtEl>
                                          <p:spTgt spid="11059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059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p:cTn id="19" dur="1000" fill="hold"/>
                                        <p:tgtEl>
                                          <p:spTgt spid="11059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059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05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10596"/>
                                        </p:tgtEl>
                                        <p:attrNameLst>
                                          <p:attrName>style.visibility</p:attrName>
                                        </p:attrNameLst>
                                      </p:cBhvr>
                                      <p:to>
                                        <p:strVal val="visible"/>
                                      </p:to>
                                    </p:set>
                                    <p:anim calcmode="lin" valueType="num">
                                      <p:cBhvr>
                                        <p:cTn id="26" dur="1000" fill="hold"/>
                                        <p:tgtEl>
                                          <p:spTgt spid="110596"/>
                                        </p:tgtEl>
                                        <p:attrNameLst>
                                          <p:attrName>ppt_w</p:attrName>
                                        </p:attrNameLst>
                                      </p:cBhvr>
                                      <p:tavLst>
                                        <p:tav tm="0">
                                          <p:val>
                                            <p:fltVal val="0"/>
                                          </p:val>
                                        </p:tav>
                                        <p:tav tm="100000">
                                          <p:val>
                                            <p:strVal val="#ppt_w"/>
                                          </p:val>
                                        </p:tav>
                                      </p:tavLst>
                                    </p:anim>
                                    <p:anim calcmode="lin" valueType="num">
                                      <p:cBhvr>
                                        <p:cTn id="27" dur="1000" fill="hold"/>
                                        <p:tgtEl>
                                          <p:spTgt spid="110596"/>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40" presetClass="entr" presetSubtype="0" fill="hold" grpId="0" nodeType="afterEffect">
                                  <p:stCondLst>
                                    <p:cond delay="2000"/>
                                  </p:stCondLst>
                                  <p:iterate type="lt">
                                    <p:tmPct val="10000"/>
                                  </p:iterate>
                                  <p:childTnLst>
                                    <p:set>
                                      <p:cBhvr>
                                        <p:cTn id="30" dur="1" fill="hold">
                                          <p:stCondLst>
                                            <p:cond delay="0"/>
                                          </p:stCondLst>
                                        </p:cTn>
                                        <p:tgtEl>
                                          <p:spTgt spid="110616"/>
                                        </p:tgtEl>
                                        <p:attrNameLst>
                                          <p:attrName>style.visibility</p:attrName>
                                        </p:attrNameLst>
                                      </p:cBhvr>
                                      <p:to>
                                        <p:strVal val="visible"/>
                                      </p:to>
                                    </p:set>
                                    <p:animEffect transition="in" filter="fade">
                                      <p:cBhvr>
                                        <p:cTn id="31" dur="1000"/>
                                        <p:tgtEl>
                                          <p:spTgt spid="110616"/>
                                        </p:tgtEl>
                                      </p:cBhvr>
                                    </p:animEffect>
                                    <p:anim calcmode="lin" valueType="num">
                                      <p:cBhvr>
                                        <p:cTn id="32" dur="1000" fill="hold"/>
                                        <p:tgtEl>
                                          <p:spTgt spid="110616"/>
                                        </p:tgtEl>
                                        <p:attrNameLst>
                                          <p:attrName>ppt_x</p:attrName>
                                        </p:attrNameLst>
                                      </p:cBhvr>
                                      <p:tavLst>
                                        <p:tav tm="0">
                                          <p:val>
                                            <p:strVal val="#ppt_x-.1"/>
                                          </p:val>
                                        </p:tav>
                                        <p:tav tm="100000">
                                          <p:val>
                                            <p:strVal val="#ppt_x"/>
                                          </p:val>
                                        </p:tav>
                                      </p:tavLst>
                                    </p:anim>
                                    <p:anim calcmode="lin" valueType="num">
                                      <p:cBhvr>
                                        <p:cTn id="33" dur="1000" fill="hold"/>
                                        <p:tgtEl>
                                          <p:spTgt spid="110616"/>
                                        </p:tgtEl>
                                        <p:attrNameLst>
                                          <p:attrName>ppt_y</p:attrName>
                                        </p:attrNameLst>
                                      </p:cBhvr>
                                      <p:tavLst>
                                        <p:tav tm="0">
                                          <p:val>
                                            <p:strVal val="#ppt_y"/>
                                          </p:val>
                                        </p:tav>
                                        <p:tav tm="100000">
                                          <p:val>
                                            <p:strVal val="#ppt_y"/>
                                          </p:val>
                                        </p:tav>
                                      </p:tavLst>
                                    </p:anim>
                                  </p:childTnLst>
                                </p:cTn>
                              </p:par>
                            </p:childTnLst>
                          </p:cTn>
                        </p:par>
                        <p:par>
                          <p:cTn id="34" fill="hold">
                            <p:stCondLst>
                              <p:cond delay="9200"/>
                            </p:stCondLst>
                            <p:childTnLst>
                              <p:par>
                                <p:cTn id="35" presetID="1" presetClass="entr" presetSubtype="0" fill="hold" grpId="0" nodeType="afterEffect">
                                  <p:stCondLst>
                                    <p:cond delay="0"/>
                                  </p:stCondLst>
                                  <p:childTnLst>
                                    <p:set>
                                      <p:cBhvr>
                                        <p:cTn id="36" dur="1" fill="hold">
                                          <p:stCondLst>
                                            <p:cond delay="0"/>
                                          </p:stCondLst>
                                        </p:cTn>
                                        <p:tgtEl>
                                          <p:spTgt spid="110617"/>
                                        </p:tgtEl>
                                        <p:attrNameLst>
                                          <p:attrName>style.visibility</p:attrName>
                                        </p:attrNameLst>
                                      </p:cBhvr>
                                      <p:to>
                                        <p:strVal val="visible"/>
                                      </p:to>
                                    </p:set>
                                  </p:childTnLst>
                                </p:cTn>
                              </p:par>
                            </p:childTnLst>
                          </p:cTn>
                        </p:par>
                        <p:par>
                          <p:cTn id="37" fill="hold">
                            <p:stCondLst>
                              <p:cond delay="9200"/>
                            </p:stCondLst>
                            <p:childTnLst>
                              <p:par>
                                <p:cTn id="38" presetID="1" presetClass="entr" presetSubtype="0" fill="hold" grpId="0" nodeType="afterEffect">
                                  <p:stCondLst>
                                    <p:cond delay="0"/>
                                  </p:stCondLst>
                                  <p:childTnLst>
                                    <p:set>
                                      <p:cBhvr>
                                        <p:cTn id="39" dur="1" fill="hold">
                                          <p:stCondLst>
                                            <p:cond delay="0"/>
                                          </p:stCondLst>
                                        </p:cTn>
                                        <p:tgtEl>
                                          <p:spTgt spid="110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P spid="110616" grpId="0" animBg="1"/>
      <p:bldP spid="110617" grpId="0" animBg="1"/>
      <p:bldP spid="11061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476375" y="609600"/>
            <a:ext cx="7286625" cy="1143000"/>
          </a:xfrm>
        </p:spPr>
        <p:txBody>
          <a:bodyPr/>
          <a:lstStyle/>
          <a:p>
            <a:pPr algn="r" eaLnBrk="1" hangingPunct="1"/>
            <a:r>
              <a:rPr lang="he-IL" sz="3200" smtClean="0"/>
              <a:t>שכיח </a:t>
            </a:r>
            <a:r>
              <a:rPr lang="en-US" sz="3200" smtClean="0"/>
              <a:t>Mo</a:t>
            </a:r>
            <a:r>
              <a:rPr lang="he-IL" sz="3200" smtClean="0"/>
              <a:t> – אופן החישוב (רוחב קבוצות </a:t>
            </a:r>
            <a:r>
              <a:rPr lang="he-IL" sz="3200" u="sng" smtClean="0"/>
              <a:t>שווה</a:t>
            </a:r>
            <a:r>
              <a:rPr lang="he-IL" sz="3200" smtClean="0"/>
              <a:t>)</a:t>
            </a:r>
            <a:endParaRPr lang="en-US" sz="3200" smtClean="0"/>
          </a:p>
        </p:txBody>
      </p:sp>
      <p:sp>
        <p:nvSpPr>
          <p:cNvPr id="111619" name="Rectangle 3"/>
          <p:cNvSpPr>
            <a:spLocks noGrp="1" noChangeArrowheads="1"/>
          </p:cNvSpPr>
          <p:nvPr>
            <p:ph type="body" idx="1"/>
          </p:nvPr>
        </p:nvSpPr>
        <p:spPr>
          <a:xfrm>
            <a:off x="838200" y="2017713"/>
            <a:ext cx="8001000" cy="1555750"/>
          </a:xfrm>
        </p:spPr>
        <p:txBody>
          <a:bodyPr/>
          <a:lstStyle/>
          <a:p>
            <a:pPr eaLnBrk="1" hangingPunct="1">
              <a:lnSpc>
                <a:spcPct val="80000"/>
              </a:lnSpc>
            </a:pPr>
            <a:r>
              <a:rPr lang="he-IL" sz="2800" smtClean="0"/>
              <a:t>חישוב לכל סוגי המשתנים והסולמות. </a:t>
            </a:r>
          </a:p>
          <a:p>
            <a:pPr lvl="1" eaLnBrk="1" hangingPunct="1">
              <a:lnSpc>
                <a:spcPct val="80000"/>
              </a:lnSpc>
            </a:pPr>
            <a:r>
              <a:rPr lang="he-IL" sz="2400" smtClean="0"/>
              <a:t>מוצאים את הערך או טווח הערכים (הקבוצה)  בעלת השכיחות הרבה ביותר.</a:t>
            </a:r>
          </a:p>
          <a:p>
            <a:pPr lvl="1" eaLnBrk="1" hangingPunct="1">
              <a:lnSpc>
                <a:spcPct val="80000"/>
              </a:lnSpc>
            </a:pPr>
            <a:r>
              <a:rPr lang="he-IL" sz="2400" smtClean="0"/>
              <a:t>הקבוצה עם השכיחות הגדולה ביותר היא השכיח.</a:t>
            </a:r>
          </a:p>
        </p:txBody>
      </p:sp>
      <p:graphicFrame>
        <p:nvGraphicFramePr>
          <p:cNvPr id="111620" name="Group 4"/>
          <p:cNvGraphicFramePr>
            <a:graphicFrameLocks noGrp="1"/>
          </p:cNvGraphicFramePr>
          <p:nvPr/>
        </p:nvGraphicFramePr>
        <p:xfrm>
          <a:off x="2700338" y="3573463"/>
          <a:ext cx="6096000" cy="1773936"/>
        </p:xfrm>
        <a:graphic>
          <a:graphicData uri="http://schemas.openxmlformats.org/drawingml/2006/table">
            <a:tbl>
              <a:tblPr rtl="1"/>
              <a:tblGrid>
                <a:gridCol w="3048000"/>
                <a:gridCol w="3048000"/>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9 - 0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19 – 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hlink"/>
                          </a:solidFill>
                          <a:effectLst/>
                          <a:latin typeface="Times New Roman" pitchFamily="18" charset="0"/>
                          <a:cs typeface="Times New Roman" pitchFamily="18" charset="0"/>
                        </a:rPr>
                        <a:t>29 – 20</a:t>
                      </a:r>
                      <a:endParaRPr kumimoji="0" lang="en-US" sz="24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39 – 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1640" name="AutoShape 24"/>
          <p:cNvSpPr>
            <a:spLocks noChangeArrowheads="1"/>
          </p:cNvSpPr>
          <p:nvPr/>
        </p:nvSpPr>
        <p:spPr bwMode="auto">
          <a:xfrm>
            <a:off x="250825" y="3429000"/>
            <a:ext cx="2286000" cy="914400"/>
          </a:xfrm>
          <a:prstGeom prst="wedgeRectCallout">
            <a:avLst>
              <a:gd name="adj1" fmla="val 250139"/>
              <a:gd name="adj2" fmla="val 106426"/>
            </a:avLst>
          </a:prstGeom>
          <a:noFill/>
          <a:ln w="9525">
            <a:solidFill>
              <a:schemeClr val="tx1"/>
            </a:solidFill>
            <a:miter lim="800000"/>
            <a:headEnd/>
            <a:tailEnd/>
          </a:ln>
        </p:spPr>
        <p:txBody>
          <a:bodyPr/>
          <a:lstStyle/>
          <a:p>
            <a:pPr algn="ctr"/>
            <a:r>
              <a:rPr lang="he-IL" sz="1800">
                <a:latin typeface="Times New Roman" pitchFamily="18" charset="0"/>
              </a:rPr>
              <a:t>הקבוצה עם השכיחות הגדולה ביותר ועל כן השכיח הוא </a:t>
            </a:r>
            <a:r>
              <a:rPr lang="en-US" sz="1800">
                <a:latin typeface="Times New Roman" pitchFamily="18" charset="0"/>
              </a:rPr>
              <a:t>20-29</a:t>
            </a:r>
          </a:p>
        </p:txBody>
      </p:sp>
      <p:sp>
        <p:nvSpPr>
          <p:cNvPr id="111641" name="Rectangle 25"/>
          <p:cNvSpPr>
            <a:spLocks noChangeArrowheads="1"/>
          </p:cNvSpPr>
          <p:nvPr/>
        </p:nvSpPr>
        <p:spPr bwMode="auto">
          <a:xfrm>
            <a:off x="4211638" y="5805488"/>
            <a:ext cx="4572000" cy="762000"/>
          </a:xfrm>
          <a:prstGeom prst="rect">
            <a:avLst/>
          </a:prstGeom>
          <a:noFill/>
          <a:ln w="25400">
            <a:solidFill>
              <a:schemeClr val="tx1"/>
            </a:solidFill>
            <a:miter lim="800000"/>
            <a:headEnd/>
            <a:tailEnd/>
          </a:ln>
        </p:spPr>
        <p:txBody>
          <a:bodyPr wrap="none" anchor="ctr"/>
          <a:lstStyle/>
          <a:p>
            <a:pPr algn="ctr"/>
            <a:r>
              <a:rPr lang="he-IL" sz="2000" u="sng">
                <a:latin typeface="Times New Roman" pitchFamily="18" charset="0"/>
              </a:rPr>
              <a:t>מספר שיניים אצל תינוקות בני שנתיים</a:t>
            </a:r>
          </a:p>
          <a:p>
            <a:pPr algn="ctr"/>
            <a:r>
              <a:rPr lang="he-IL" sz="2000">
                <a:latin typeface="Times New Roman" pitchFamily="18" charset="0"/>
              </a:rPr>
              <a:t>1 , 1 , 3 , 2 , 3 , 2 , 4 , 1 , 2 , 2 , 5 , 3 , 4 , 2</a:t>
            </a:r>
            <a:endParaRPr lang="en-US" sz="2000">
              <a:latin typeface="Times New Roman" pitchFamily="18" charset="0"/>
            </a:endParaRPr>
          </a:p>
        </p:txBody>
      </p:sp>
      <p:sp>
        <p:nvSpPr>
          <p:cNvPr id="111642" name="AutoShape 26"/>
          <p:cNvSpPr>
            <a:spLocks noChangeArrowheads="1"/>
          </p:cNvSpPr>
          <p:nvPr/>
        </p:nvSpPr>
        <p:spPr bwMode="auto">
          <a:xfrm>
            <a:off x="395288" y="5445125"/>
            <a:ext cx="2057400" cy="914400"/>
          </a:xfrm>
          <a:prstGeom prst="wedgeRectCallout">
            <a:avLst>
              <a:gd name="adj1" fmla="val 146449"/>
              <a:gd name="adj2" fmla="val 36981"/>
            </a:avLst>
          </a:prstGeom>
          <a:noFill/>
          <a:ln w="9525">
            <a:solidFill>
              <a:schemeClr val="tx1"/>
            </a:solidFill>
            <a:miter lim="800000"/>
            <a:headEnd/>
            <a:tailEnd/>
          </a:ln>
        </p:spPr>
        <p:txBody>
          <a:bodyPr/>
          <a:lstStyle/>
          <a:p>
            <a:pPr algn="ctr"/>
            <a:r>
              <a:rPr lang="he-IL" sz="1800">
                <a:latin typeface="Times New Roman" pitchFamily="18" charset="0"/>
              </a:rPr>
              <a:t>הערך 2 מופיע הכי הרבה פעמים </a:t>
            </a:r>
            <a:r>
              <a:rPr lang="en-US" sz="1800">
                <a:latin typeface="Times New Roman" pitchFamily="18" charset="0"/>
              </a:rPr>
              <a:t>(n=5)</a:t>
            </a:r>
            <a:r>
              <a:rPr lang="he-IL" sz="1800">
                <a:latin typeface="Times New Roman" pitchFamily="18" charset="0"/>
              </a:rPr>
              <a:t> ועל כן 2 הוא השכיח</a:t>
            </a:r>
            <a:endParaRPr lang="en-US" sz="1800">
              <a:latin typeface="Times New Roman" pitchFamily="18" charset="0"/>
            </a:endParaRPr>
          </a:p>
        </p:txBody>
      </p:sp>
      <p:sp>
        <p:nvSpPr>
          <p:cNvPr id="111643" name="AutoShape 27">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1000" fill="hold"/>
                                        <p:tgtEl>
                                          <p:spTgt spid="1116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16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161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p:cTn id="13" dur="1000" fill="hold"/>
                                        <p:tgtEl>
                                          <p:spTgt spid="11161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161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1619">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p:cTn id="19" dur="1000" fill="hold"/>
                                        <p:tgtEl>
                                          <p:spTgt spid="11161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161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16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11620"/>
                                        </p:tgtEl>
                                        <p:attrNameLst>
                                          <p:attrName>style.visibility</p:attrName>
                                        </p:attrNameLst>
                                      </p:cBhvr>
                                      <p:to>
                                        <p:strVal val="visible"/>
                                      </p:to>
                                    </p:set>
                                    <p:anim calcmode="lin" valueType="num">
                                      <p:cBhvr>
                                        <p:cTn id="26" dur="1000" fill="hold"/>
                                        <p:tgtEl>
                                          <p:spTgt spid="111620"/>
                                        </p:tgtEl>
                                        <p:attrNameLst>
                                          <p:attrName>ppt_w</p:attrName>
                                        </p:attrNameLst>
                                      </p:cBhvr>
                                      <p:tavLst>
                                        <p:tav tm="0">
                                          <p:val>
                                            <p:fltVal val="0"/>
                                          </p:val>
                                        </p:tav>
                                        <p:tav tm="100000">
                                          <p:val>
                                            <p:strVal val="#ppt_w"/>
                                          </p:val>
                                        </p:tav>
                                      </p:tavLst>
                                    </p:anim>
                                    <p:anim calcmode="lin" valueType="num">
                                      <p:cBhvr>
                                        <p:cTn id="27" dur="1000" fill="hold"/>
                                        <p:tgtEl>
                                          <p:spTgt spid="111620"/>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40" presetClass="entr" presetSubtype="0" fill="hold" grpId="0" nodeType="afterEffect">
                                  <p:stCondLst>
                                    <p:cond delay="2000"/>
                                  </p:stCondLst>
                                  <p:iterate type="lt">
                                    <p:tmPct val="10000"/>
                                  </p:iterate>
                                  <p:childTnLst>
                                    <p:set>
                                      <p:cBhvr>
                                        <p:cTn id="30" dur="1" fill="hold">
                                          <p:stCondLst>
                                            <p:cond delay="0"/>
                                          </p:stCondLst>
                                        </p:cTn>
                                        <p:tgtEl>
                                          <p:spTgt spid="111640"/>
                                        </p:tgtEl>
                                        <p:attrNameLst>
                                          <p:attrName>style.visibility</p:attrName>
                                        </p:attrNameLst>
                                      </p:cBhvr>
                                      <p:to>
                                        <p:strVal val="visible"/>
                                      </p:to>
                                    </p:set>
                                    <p:animEffect transition="in" filter="fade">
                                      <p:cBhvr>
                                        <p:cTn id="31" dur="1000"/>
                                        <p:tgtEl>
                                          <p:spTgt spid="111640"/>
                                        </p:tgtEl>
                                      </p:cBhvr>
                                    </p:animEffect>
                                    <p:anim calcmode="lin" valueType="num">
                                      <p:cBhvr>
                                        <p:cTn id="32" dur="1000" fill="hold"/>
                                        <p:tgtEl>
                                          <p:spTgt spid="111640"/>
                                        </p:tgtEl>
                                        <p:attrNameLst>
                                          <p:attrName>ppt_x</p:attrName>
                                        </p:attrNameLst>
                                      </p:cBhvr>
                                      <p:tavLst>
                                        <p:tav tm="0">
                                          <p:val>
                                            <p:strVal val="#ppt_x-.1"/>
                                          </p:val>
                                        </p:tav>
                                        <p:tav tm="100000">
                                          <p:val>
                                            <p:strVal val="#ppt_x"/>
                                          </p:val>
                                        </p:tav>
                                      </p:tavLst>
                                    </p:anim>
                                    <p:anim calcmode="lin" valueType="num">
                                      <p:cBhvr>
                                        <p:cTn id="33" dur="1000" fill="hold"/>
                                        <p:tgtEl>
                                          <p:spTgt spid="1116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11641"/>
                                        </p:tgtEl>
                                        <p:attrNameLst>
                                          <p:attrName>style.visibility</p:attrName>
                                        </p:attrNameLst>
                                      </p:cBhvr>
                                      <p:to>
                                        <p:strVal val="visible"/>
                                      </p:to>
                                    </p:set>
                                    <p:anim calcmode="lin" valueType="num">
                                      <p:cBhvr>
                                        <p:cTn id="38" dur="1000" fill="hold"/>
                                        <p:tgtEl>
                                          <p:spTgt spid="111641"/>
                                        </p:tgtEl>
                                        <p:attrNameLst>
                                          <p:attrName>ppt_x</p:attrName>
                                        </p:attrNameLst>
                                      </p:cBhvr>
                                      <p:tavLst>
                                        <p:tav tm="0">
                                          <p:val>
                                            <p:strVal val="#ppt_x-.2"/>
                                          </p:val>
                                        </p:tav>
                                        <p:tav tm="100000">
                                          <p:val>
                                            <p:strVal val="#ppt_x"/>
                                          </p:val>
                                        </p:tav>
                                      </p:tavLst>
                                    </p:anim>
                                    <p:anim calcmode="lin" valueType="num">
                                      <p:cBhvr>
                                        <p:cTn id="39" dur="1000" fill="hold"/>
                                        <p:tgtEl>
                                          <p:spTgt spid="11164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11641"/>
                                        </p:tgtEl>
                                      </p:cBhvr>
                                    </p:animEffect>
                                  </p:childTnLst>
                                </p:cTn>
                              </p:par>
                            </p:childTnLst>
                          </p:cTn>
                        </p:par>
                        <p:par>
                          <p:cTn id="41" fill="hold">
                            <p:stCondLst>
                              <p:cond delay="1000"/>
                            </p:stCondLst>
                            <p:childTnLst>
                              <p:par>
                                <p:cTn id="42" presetID="40" presetClass="entr" presetSubtype="0" fill="hold" grpId="0" nodeType="afterEffect">
                                  <p:stCondLst>
                                    <p:cond delay="2000"/>
                                  </p:stCondLst>
                                  <p:iterate type="lt">
                                    <p:tmPct val="10000"/>
                                  </p:iterate>
                                  <p:childTnLst>
                                    <p:set>
                                      <p:cBhvr>
                                        <p:cTn id="43" dur="1" fill="hold">
                                          <p:stCondLst>
                                            <p:cond delay="0"/>
                                          </p:stCondLst>
                                        </p:cTn>
                                        <p:tgtEl>
                                          <p:spTgt spid="111642"/>
                                        </p:tgtEl>
                                        <p:attrNameLst>
                                          <p:attrName>style.visibility</p:attrName>
                                        </p:attrNameLst>
                                      </p:cBhvr>
                                      <p:to>
                                        <p:strVal val="visible"/>
                                      </p:to>
                                    </p:set>
                                    <p:animEffect transition="in" filter="fade">
                                      <p:cBhvr>
                                        <p:cTn id="44" dur="1000"/>
                                        <p:tgtEl>
                                          <p:spTgt spid="111642"/>
                                        </p:tgtEl>
                                      </p:cBhvr>
                                    </p:animEffect>
                                    <p:anim calcmode="lin" valueType="num">
                                      <p:cBhvr>
                                        <p:cTn id="45" dur="1000" fill="hold"/>
                                        <p:tgtEl>
                                          <p:spTgt spid="111642"/>
                                        </p:tgtEl>
                                        <p:attrNameLst>
                                          <p:attrName>ppt_x</p:attrName>
                                        </p:attrNameLst>
                                      </p:cBhvr>
                                      <p:tavLst>
                                        <p:tav tm="0">
                                          <p:val>
                                            <p:strVal val="#ppt_x-.1"/>
                                          </p:val>
                                        </p:tav>
                                        <p:tav tm="100000">
                                          <p:val>
                                            <p:strVal val="#ppt_x"/>
                                          </p:val>
                                        </p:tav>
                                      </p:tavLst>
                                    </p:anim>
                                    <p:anim calcmode="lin" valueType="num">
                                      <p:cBhvr>
                                        <p:cTn id="46" dur="1000" fill="hold"/>
                                        <p:tgtEl>
                                          <p:spTgt spid="1116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P spid="111640" grpId="0" animBg="1"/>
      <p:bldP spid="111641" grpId="0" animBg="1"/>
      <p:bldP spid="11164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403350" y="609600"/>
            <a:ext cx="7359650" cy="1143000"/>
          </a:xfrm>
        </p:spPr>
        <p:txBody>
          <a:bodyPr/>
          <a:lstStyle/>
          <a:p>
            <a:pPr algn="r" eaLnBrk="1" hangingPunct="1"/>
            <a:r>
              <a:rPr lang="he-IL" sz="3200" smtClean="0"/>
              <a:t>שכיח </a:t>
            </a:r>
            <a:r>
              <a:rPr lang="en-US" sz="3200" smtClean="0"/>
              <a:t>Mo</a:t>
            </a:r>
            <a:r>
              <a:rPr lang="he-IL" sz="3200" smtClean="0"/>
              <a:t> – אופן החישוב (רוחב קבוצות </a:t>
            </a:r>
            <a:r>
              <a:rPr lang="he-IL" sz="3200" u="sng" smtClean="0"/>
              <a:t>שונה</a:t>
            </a:r>
            <a:r>
              <a:rPr lang="he-IL" sz="3200" smtClean="0"/>
              <a:t>)</a:t>
            </a:r>
            <a:endParaRPr lang="en-US" sz="3200" smtClean="0"/>
          </a:p>
        </p:txBody>
      </p:sp>
      <p:sp>
        <p:nvSpPr>
          <p:cNvPr id="112643" name="Rectangle 3"/>
          <p:cNvSpPr>
            <a:spLocks noGrp="1" noChangeArrowheads="1"/>
          </p:cNvSpPr>
          <p:nvPr>
            <p:ph type="body" idx="1"/>
          </p:nvPr>
        </p:nvSpPr>
        <p:spPr>
          <a:xfrm>
            <a:off x="684213" y="2017713"/>
            <a:ext cx="8270875" cy="1843087"/>
          </a:xfrm>
        </p:spPr>
        <p:txBody>
          <a:bodyPr/>
          <a:lstStyle/>
          <a:p>
            <a:pPr eaLnBrk="1" hangingPunct="1">
              <a:lnSpc>
                <a:spcPct val="90000"/>
              </a:lnSpc>
            </a:pPr>
            <a:r>
              <a:rPr lang="he-IL" sz="2800" smtClean="0"/>
              <a:t>חישוב כאשר הקבוצות בעלות רוחב שונה.</a:t>
            </a:r>
          </a:p>
          <a:p>
            <a:pPr lvl="1" eaLnBrk="1" hangingPunct="1">
              <a:lnSpc>
                <a:spcPct val="90000"/>
              </a:lnSpc>
            </a:pPr>
            <a:r>
              <a:rPr lang="he-IL" sz="2400" smtClean="0"/>
              <a:t>מוצאים את הצפיפות של כל קבוצה.</a:t>
            </a:r>
          </a:p>
          <a:p>
            <a:pPr lvl="1" eaLnBrk="1" hangingPunct="1">
              <a:lnSpc>
                <a:spcPct val="90000"/>
              </a:lnSpc>
            </a:pPr>
            <a:r>
              <a:rPr lang="he-IL" sz="2400" smtClean="0"/>
              <a:t>חישוב צפיפות {</a:t>
            </a:r>
            <a:r>
              <a:rPr lang="en-US" sz="2400" smtClean="0"/>
              <a:t>d</a:t>
            </a:r>
            <a:r>
              <a:rPr lang="he-IL" sz="2400" smtClean="0"/>
              <a:t>} – שכיחות {</a:t>
            </a:r>
            <a:r>
              <a:rPr lang="en-US" sz="2400" smtClean="0"/>
              <a:t>f</a:t>
            </a:r>
            <a:r>
              <a:rPr lang="he-IL" sz="2400" smtClean="0"/>
              <a:t>} לחלק ברוחב הקבוצה </a:t>
            </a:r>
            <a:r>
              <a:rPr lang="en-US" sz="2400" smtClean="0"/>
              <a:t>l}</a:t>
            </a:r>
            <a:r>
              <a:rPr lang="he-IL" sz="2400" smtClean="0"/>
              <a:t>} </a:t>
            </a:r>
            <a:r>
              <a:rPr lang="en-US" sz="2400" smtClean="0"/>
              <a:t>d=f/l</a:t>
            </a:r>
            <a:r>
              <a:rPr lang="he-IL" sz="2400" smtClean="0"/>
              <a:t>. </a:t>
            </a:r>
          </a:p>
          <a:p>
            <a:pPr lvl="1" eaLnBrk="1" hangingPunct="1">
              <a:lnSpc>
                <a:spcPct val="90000"/>
              </a:lnSpc>
            </a:pPr>
            <a:r>
              <a:rPr lang="he-IL" sz="2400" smtClean="0"/>
              <a:t>הקבוצה בעלת הצפיפות הרבה ביותר היא קבוצת השכיח.</a:t>
            </a:r>
          </a:p>
        </p:txBody>
      </p:sp>
      <p:graphicFrame>
        <p:nvGraphicFramePr>
          <p:cNvPr id="112644" name="Group 4"/>
          <p:cNvGraphicFramePr>
            <a:graphicFrameLocks noGrp="1"/>
          </p:cNvGraphicFramePr>
          <p:nvPr/>
        </p:nvGraphicFramePr>
        <p:xfrm>
          <a:off x="3419475" y="4038600"/>
          <a:ext cx="5534025" cy="1816608"/>
        </p:xfrm>
        <a:graphic>
          <a:graphicData uri="http://schemas.openxmlformats.org/drawingml/2006/table">
            <a:tbl>
              <a:tblPr rtl="1"/>
              <a:tblGrid>
                <a:gridCol w="2095500"/>
                <a:gridCol w="1493837"/>
                <a:gridCol w="1944688"/>
              </a:tblGrid>
              <a:tr h="3810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צפיפות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49 / 7 = 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25 - 34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 / 10 = 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hlink"/>
                          </a:solidFill>
                          <a:effectLst/>
                          <a:latin typeface="Times New Roman" pitchFamily="18" charset="0"/>
                          <a:cs typeface="Times New Roman" pitchFamily="18" charset="0"/>
                        </a:rPr>
                        <a:t>35 - 40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45 / 6 = 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60 / 20 = 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2670" name="AutoShape 30"/>
          <p:cNvSpPr>
            <a:spLocks noChangeArrowheads="1"/>
          </p:cNvSpPr>
          <p:nvPr/>
        </p:nvSpPr>
        <p:spPr bwMode="auto">
          <a:xfrm>
            <a:off x="179388" y="5661025"/>
            <a:ext cx="2362200" cy="914400"/>
          </a:xfrm>
          <a:prstGeom prst="wedgeRectCallout">
            <a:avLst>
              <a:gd name="adj1" fmla="val 240458"/>
              <a:gd name="adj2" fmla="val -93579"/>
            </a:avLst>
          </a:prstGeom>
          <a:noFill/>
          <a:ln w="9525">
            <a:solidFill>
              <a:schemeClr val="tx1"/>
            </a:solidFill>
            <a:miter lim="800000"/>
            <a:headEnd/>
            <a:tailEnd/>
          </a:ln>
        </p:spPr>
        <p:txBody>
          <a:bodyPr/>
          <a:lstStyle/>
          <a:p>
            <a:pPr algn="ctr"/>
            <a:r>
              <a:rPr lang="he-IL" sz="1800">
                <a:latin typeface="Times New Roman" pitchFamily="18" charset="0"/>
              </a:rPr>
              <a:t>הקבוצה עם הצפיפות הרבה ביותר </a:t>
            </a:r>
            <a:r>
              <a:rPr lang="en-US" sz="1800">
                <a:latin typeface="Times New Roman" pitchFamily="18" charset="0"/>
              </a:rPr>
              <a:t>(d=7.5)</a:t>
            </a:r>
            <a:r>
              <a:rPr lang="he-IL" sz="1800">
                <a:latin typeface="Times New Roman" pitchFamily="18" charset="0"/>
              </a:rPr>
              <a:t> ועל כן השכיח הוא </a:t>
            </a:r>
            <a:r>
              <a:rPr lang="en-US" sz="1800">
                <a:latin typeface="Times New Roman" pitchFamily="18" charset="0"/>
              </a:rPr>
              <a:t>35 - 40</a:t>
            </a:r>
          </a:p>
        </p:txBody>
      </p:sp>
      <p:sp>
        <p:nvSpPr>
          <p:cNvPr id="112671" name="AutoShape 31">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1000" fill="hold"/>
                                        <p:tgtEl>
                                          <p:spTgt spid="1126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4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p:cTn id="13" dur="1000" fill="hold"/>
                                        <p:tgtEl>
                                          <p:spTgt spid="11264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264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264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p:cTn id="19" dur="1000" fill="hold"/>
                                        <p:tgtEl>
                                          <p:spTgt spid="11264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264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264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p:cTn id="25" dur="1000" fill="hold"/>
                                        <p:tgtEl>
                                          <p:spTgt spid="11264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1264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126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12644"/>
                                        </p:tgtEl>
                                        <p:attrNameLst>
                                          <p:attrName>style.visibility</p:attrName>
                                        </p:attrNameLst>
                                      </p:cBhvr>
                                      <p:to>
                                        <p:strVal val="visible"/>
                                      </p:to>
                                    </p:set>
                                    <p:anim calcmode="lin" valueType="num">
                                      <p:cBhvr>
                                        <p:cTn id="32" dur="1000" fill="hold"/>
                                        <p:tgtEl>
                                          <p:spTgt spid="112644"/>
                                        </p:tgtEl>
                                        <p:attrNameLst>
                                          <p:attrName>ppt_w</p:attrName>
                                        </p:attrNameLst>
                                      </p:cBhvr>
                                      <p:tavLst>
                                        <p:tav tm="0">
                                          <p:val>
                                            <p:fltVal val="0"/>
                                          </p:val>
                                        </p:tav>
                                        <p:tav tm="100000">
                                          <p:val>
                                            <p:strVal val="#ppt_w"/>
                                          </p:val>
                                        </p:tav>
                                      </p:tavLst>
                                    </p:anim>
                                    <p:anim calcmode="lin" valueType="num">
                                      <p:cBhvr>
                                        <p:cTn id="33" dur="1000" fill="hold"/>
                                        <p:tgtEl>
                                          <p:spTgt spid="112644"/>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40" presetClass="entr" presetSubtype="0" fill="hold" grpId="0" nodeType="afterEffect">
                                  <p:stCondLst>
                                    <p:cond delay="2000"/>
                                  </p:stCondLst>
                                  <p:iterate type="lt">
                                    <p:tmPct val="10000"/>
                                  </p:iterate>
                                  <p:childTnLst>
                                    <p:set>
                                      <p:cBhvr>
                                        <p:cTn id="36" dur="1" fill="hold">
                                          <p:stCondLst>
                                            <p:cond delay="0"/>
                                          </p:stCondLst>
                                        </p:cTn>
                                        <p:tgtEl>
                                          <p:spTgt spid="112670"/>
                                        </p:tgtEl>
                                        <p:attrNameLst>
                                          <p:attrName>style.visibility</p:attrName>
                                        </p:attrNameLst>
                                      </p:cBhvr>
                                      <p:to>
                                        <p:strVal val="visible"/>
                                      </p:to>
                                    </p:set>
                                    <p:animEffect transition="in" filter="fade">
                                      <p:cBhvr>
                                        <p:cTn id="37" dur="1000"/>
                                        <p:tgtEl>
                                          <p:spTgt spid="112670"/>
                                        </p:tgtEl>
                                      </p:cBhvr>
                                    </p:animEffect>
                                    <p:anim calcmode="lin" valueType="num">
                                      <p:cBhvr>
                                        <p:cTn id="38" dur="1000" fill="hold"/>
                                        <p:tgtEl>
                                          <p:spTgt spid="112670"/>
                                        </p:tgtEl>
                                        <p:attrNameLst>
                                          <p:attrName>ppt_x</p:attrName>
                                        </p:attrNameLst>
                                      </p:cBhvr>
                                      <p:tavLst>
                                        <p:tav tm="0">
                                          <p:val>
                                            <p:strVal val="#ppt_x-.1"/>
                                          </p:val>
                                        </p:tav>
                                        <p:tav tm="100000">
                                          <p:val>
                                            <p:strVal val="#ppt_x"/>
                                          </p:val>
                                        </p:tav>
                                      </p:tavLst>
                                    </p:anim>
                                    <p:anim calcmode="lin" valueType="num">
                                      <p:cBhvr>
                                        <p:cTn id="39" dur="1000" fill="hold"/>
                                        <p:tgtEl>
                                          <p:spTgt spid="1126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P spid="11267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150938" y="1143000"/>
            <a:ext cx="7612062" cy="617538"/>
          </a:xfrm>
        </p:spPr>
        <p:txBody>
          <a:bodyPr/>
          <a:lstStyle/>
          <a:p>
            <a:pPr algn="r" eaLnBrk="1" hangingPunct="1"/>
            <a:r>
              <a:rPr lang="he-IL" altLang="en-US" smtClean="0"/>
              <a:t>מרכיבים מרכזיים במחקר</a:t>
            </a:r>
            <a:endParaRPr lang="en-US" smtClean="0"/>
          </a:p>
        </p:txBody>
      </p:sp>
      <p:sp>
        <p:nvSpPr>
          <p:cNvPr id="7175" name="Rectangle 7"/>
          <p:cNvSpPr>
            <a:spLocks noGrp="1" noChangeArrowheads="1"/>
          </p:cNvSpPr>
          <p:nvPr>
            <p:ph type="body" idx="1"/>
          </p:nvPr>
        </p:nvSpPr>
        <p:spPr>
          <a:xfrm>
            <a:off x="1187450" y="1989138"/>
            <a:ext cx="7772400" cy="4383087"/>
          </a:xfrm>
        </p:spPr>
        <p:txBody>
          <a:bodyPr/>
          <a:lstStyle/>
          <a:p>
            <a:pPr algn="just" eaLnBrk="1" hangingPunct="1">
              <a:lnSpc>
                <a:spcPct val="90000"/>
              </a:lnSpc>
            </a:pPr>
            <a:r>
              <a:rPr lang="he-IL" altLang="en-US" b="1" smtClean="0"/>
              <a:t>אוכלוסיית המחקר</a:t>
            </a:r>
            <a:r>
              <a:rPr lang="he-IL" altLang="en-US" smtClean="0"/>
              <a:t> – אוסף המקרים אליהם בוחר החוקר להתייחס או לחקור. </a:t>
            </a:r>
          </a:p>
          <a:p>
            <a:pPr lvl="1" algn="just" eaLnBrk="1" hangingPunct="1">
              <a:lnSpc>
                <a:spcPct val="90000"/>
              </a:lnSpc>
            </a:pPr>
            <a:r>
              <a:rPr lang="he-IL" altLang="en-US" smtClean="0"/>
              <a:t>האוכלוסייה מוגדרת שרירותית ע"י החוקר. </a:t>
            </a:r>
          </a:p>
          <a:p>
            <a:pPr lvl="1" algn="just" eaLnBrk="1" hangingPunct="1">
              <a:lnSpc>
                <a:spcPct val="90000"/>
              </a:lnSpc>
            </a:pPr>
            <a:r>
              <a:rPr lang="he-IL" altLang="en-US" smtClean="0"/>
              <a:t>האוכלוסייה מוגדרת מראש.</a:t>
            </a:r>
          </a:p>
          <a:p>
            <a:pPr lvl="1" algn="just" eaLnBrk="1" hangingPunct="1">
              <a:lnSpc>
                <a:spcPct val="90000"/>
              </a:lnSpc>
            </a:pPr>
            <a:r>
              <a:rPr lang="he-IL" altLang="en-US" smtClean="0"/>
              <a:t>מסקנות המחקר מתייחסות אל אוכלוסיית המחקר. </a:t>
            </a:r>
          </a:p>
          <a:p>
            <a:pPr lvl="1" algn="just" eaLnBrk="1" hangingPunct="1">
              <a:lnSpc>
                <a:spcPct val="90000"/>
              </a:lnSpc>
            </a:pPr>
            <a:endParaRPr lang="en-US" altLang="en-US" smtClean="0"/>
          </a:p>
          <a:p>
            <a:pPr algn="just" eaLnBrk="1" hangingPunct="1">
              <a:lnSpc>
                <a:spcPct val="90000"/>
              </a:lnSpc>
            </a:pPr>
            <a:r>
              <a:rPr lang="he-IL" altLang="en-US" i="1" smtClean="0">
                <a:solidFill>
                  <a:srgbClr val="008080"/>
                </a:solidFill>
              </a:rPr>
              <a:t>דוגמא: במחקר שבודק את הקשר בין גובה ומשקל לכאבי גב בקרב סטודנטים, </a:t>
            </a:r>
            <a:r>
              <a:rPr lang="he-IL" altLang="en-US" b="1" i="1" smtClean="0">
                <a:solidFill>
                  <a:srgbClr val="008080"/>
                </a:solidFill>
              </a:rPr>
              <a:t>אוכלוסיית המחקר היא כלל הסטודנטים.</a:t>
            </a:r>
            <a:endParaRPr lang="en-US" altLang="en-US" b="1" i="1" smtClean="0">
              <a:solidFill>
                <a:srgbClr val="008080"/>
              </a:solidFill>
            </a:endParaRPr>
          </a:p>
        </p:txBody>
      </p:sp>
      <p:sp>
        <p:nvSpPr>
          <p:cNvPr id="7176" name="AutoShape 8">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Effect transition="in" filter="fade">
                                      <p:cBhvr>
                                        <p:cTn id="13" dur="2000"/>
                                        <p:tgtEl>
                                          <p:spTgt spid="717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5">
                                            <p:txEl>
                                              <p:pRg st="1" end="1"/>
                                            </p:txEl>
                                          </p:spTgt>
                                        </p:tgtEl>
                                        <p:attrNameLst>
                                          <p:attrName>style.visibility</p:attrName>
                                        </p:attrNameLst>
                                      </p:cBhvr>
                                      <p:to>
                                        <p:strVal val="visible"/>
                                      </p:to>
                                    </p:set>
                                    <p:animEffect transition="in" filter="fade">
                                      <p:cBhvr>
                                        <p:cTn id="16" dur="2000"/>
                                        <p:tgtEl>
                                          <p:spTgt spid="717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5">
                                            <p:txEl>
                                              <p:pRg st="2" end="2"/>
                                            </p:txEl>
                                          </p:spTgt>
                                        </p:tgtEl>
                                        <p:attrNameLst>
                                          <p:attrName>style.visibility</p:attrName>
                                        </p:attrNameLst>
                                      </p:cBhvr>
                                      <p:to>
                                        <p:strVal val="visible"/>
                                      </p:to>
                                    </p:set>
                                    <p:animEffect transition="in" filter="fade">
                                      <p:cBhvr>
                                        <p:cTn id="19" dur="2000"/>
                                        <p:tgtEl>
                                          <p:spTgt spid="717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5">
                                            <p:txEl>
                                              <p:pRg st="3" end="3"/>
                                            </p:txEl>
                                          </p:spTgt>
                                        </p:tgtEl>
                                        <p:attrNameLst>
                                          <p:attrName>style.visibility</p:attrName>
                                        </p:attrNameLst>
                                      </p:cBhvr>
                                      <p:to>
                                        <p:strVal val="visible"/>
                                      </p:to>
                                    </p:set>
                                    <p:animEffect transition="in" filter="fade">
                                      <p:cBhvr>
                                        <p:cTn id="22" dur="2000"/>
                                        <p:tgtEl>
                                          <p:spTgt spid="7175">
                                            <p:txEl>
                                              <p:pRg st="3" end="3"/>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7175">
                                            <p:txEl>
                                              <p:pRg st="5" end="5"/>
                                            </p:txEl>
                                          </p:spTgt>
                                        </p:tgtEl>
                                        <p:attrNameLst>
                                          <p:attrName>style.visibility</p:attrName>
                                        </p:attrNameLst>
                                      </p:cBhvr>
                                      <p:to>
                                        <p:strVal val="visible"/>
                                      </p:to>
                                    </p:set>
                                    <p:animEffect transition="in" filter="fade">
                                      <p:cBhvr>
                                        <p:cTn id="26" dur="2000"/>
                                        <p:tgtEl>
                                          <p:spTgt spid="71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0" y="609600"/>
            <a:ext cx="6477000" cy="1143000"/>
          </a:xfrm>
        </p:spPr>
        <p:txBody>
          <a:bodyPr/>
          <a:lstStyle/>
          <a:p>
            <a:pPr algn="r" eaLnBrk="1" hangingPunct="1"/>
            <a:r>
              <a:rPr lang="he-IL" sz="4800" smtClean="0"/>
              <a:t>חציון </a:t>
            </a:r>
            <a:r>
              <a:rPr lang="en-US" sz="4800" smtClean="0"/>
              <a:t>M</a:t>
            </a:r>
            <a:r>
              <a:rPr lang="en-US" sz="3600" smtClean="0"/>
              <a:t>e</a:t>
            </a:r>
            <a:r>
              <a:rPr lang="he-IL" sz="4800" smtClean="0"/>
              <a:t> </a:t>
            </a:r>
            <a:r>
              <a:rPr lang="en-US" sz="4800" smtClean="0"/>
              <a:t>(Median)</a:t>
            </a:r>
          </a:p>
        </p:txBody>
      </p:sp>
      <p:sp>
        <p:nvSpPr>
          <p:cNvPr id="113667" name="Rectangle 3"/>
          <p:cNvSpPr>
            <a:spLocks noGrp="1" noChangeArrowheads="1"/>
          </p:cNvSpPr>
          <p:nvPr>
            <p:ph type="body" idx="1"/>
          </p:nvPr>
        </p:nvSpPr>
        <p:spPr>
          <a:xfrm>
            <a:off x="838200" y="2017713"/>
            <a:ext cx="8077200" cy="2478087"/>
          </a:xfrm>
        </p:spPr>
        <p:txBody>
          <a:bodyPr/>
          <a:lstStyle/>
          <a:p>
            <a:pPr eaLnBrk="1" hangingPunct="1"/>
            <a:r>
              <a:rPr lang="he-IL" sz="2800" smtClean="0"/>
              <a:t>חציון – אמצע ההתפלגות, הערך שמחצית המקרים קטנים ממנו (או שווים לו) ומחצית מהמקרים גדולים ממנו (או שווים לו).</a:t>
            </a:r>
            <a:endParaRPr lang="he-IL" sz="2400" smtClean="0"/>
          </a:p>
          <a:p>
            <a:pPr eaLnBrk="1" hangingPunct="1"/>
            <a:r>
              <a:rPr lang="he-IL" sz="2800" smtClean="0"/>
              <a:t>ניתן לחישוב לגבי סולמות מרמה אורדינלית (סידורית) ומעלה.</a:t>
            </a:r>
          </a:p>
          <a:p>
            <a:pPr eaLnBrk="1" hangingPunct="1"/>
            <a:r>
              <a:rPr lang="he-IL" sz="2800" smtClean="0"/>
              <a:t>החציון מושפע מסדר הערכים ולא מהערכים עצמם (פרט לערך האמצעי).</a:t>
            </a:r>
          </a:p>
        </p:txBody>
      </p:sp>
      <p:sp>
        <p:nvSpPr>
          <p:cNvPr id="113668" name="Rectangle 4"/>
          <p:cNvSpPr>
            <a:spLocks noChangeArrowheads="1"/>
          </p:cNvSpPr>
          <p:nvPr/>
        </p:nvSpPr>
        <p:spPr bwMode="auto">
          <a:xfrm>
            <a:off x="6011863" y="5516563"/>
            <a:ext cx="2663825" cy="10080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 חציון</a:t>
            </a:r>
          </a:p>
          <a:p>
            <a:r>
              <a:rPr lang="he-IL" sz="1800">
                <a:latin typeface="Times New Roman" pitchFamily="18" charset="0"/>
              </a:rPr>
              <a:t>הוספה &gt; פונקציה &gt; </a:t>
            </a:r>
            <a:r>
              <a:rPr lang="en-US" sz="1800" b="1">
                <a:latin typeface="Times New Roman" pitchFamily="18" charset="0"/>
              </a:rPr>
              <a:t>Median</a:t>
            </a:r>
            <a:endParaRPr lang="en-US" sz="1800">
              <a:latin typeface="Times New Roman" pitchFamily="18" charset="0"/>
            </a:endParaRPr>
          </a:p>
        </p:txBody>
      </p:sp>
      <p:sp>
        <p:nvSpPr>
          <p:cNvPr id="113669" name="AutoShape 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1000" fill="hold"/>
                                        <p:tgtEl>
                                          <p:spTgt spid="1136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36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366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p:cTn id="13" dur="1000" fill="hold"/>
                                        <p:tgtEl>
                                          <p:spTgt spid="11366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366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366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p:cTn id="19" dur="1000" fill="hold"/>
                                        <p:tgtEl>
                                          <p:spTgt spid="11366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366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3667">
                                            <p:txEl>
                                              <p:pRg st="2" end="2"/>
                                            </p:txEl>
                                          </p:spTgt>
                                        </p:tgtEl>
                                      </p:cBhvr>
                                    </p:animEffec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P spid="11366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0" y="609600"/>
            <a:ext cx="6477000" cy="1143000"/>
          </a:xfrm>
        </p:spPr>
        <p:txBody>
          <a:bodyPr/>
          <a:lstStyle/>
          <a:p>
            <a:pPr algn="r" eaLnBrk="1" hangingPunct="1"/>
            <a:r>
              <a:rPr lang="he-IL" sz="3200" smtClean="0"/>
              <a:t>חציון </a:t>
            </a:r>
            <a:r>
              <a:rPr lang="en-US" sz="3200" smtClean="0"/>
              <a:t>M</a:t>
            </a:r>
            <a:r>
              <a:rPr lang="en-US" sz="2000" smtClean="0"/>
              <a:t>e</a:t>
            </a:r>
            <a:r>
              <a:rPr lang="he-IL" sz="3200" smtClean="0"/>
              <a:t> – אופן החישוב (ערכים בודדים)</a:t>
            </a:r>
            <a:endParaRPr lang="en-US" sz="3200" smtClean="0"/>
          </a:p>
        </p:txBody>
      </p:sp>
      <p:sp>
        <p:nvSpPr>
          <p:cNvPr id="114691" name="Rectangle 3"/>
          <p:cNvSpPr>
            <a:spLocks noGrp="1" noChangeArrowheads="1"/>
          </p:cNvSpPr>
          <p:nvPr>
            <p:ph type="body" idx="1"/>
          </p:nvPr>
        </p:nvSpPr>
        <p:spPr>
          <a:xfrm>
            <a:off x="838200" y="2017713"/>
            <a:ext cx="8116888" cy="2249487"/>
          </a:xfrm>
        </p:spPr>
        <p:txBody>
          <a:bodyPr/>
          <a:lstStyle/>
          <a:p>
            <a:pPr algn="just" eaLnBrk="1" hangingPunct="1"/>
            <a:r>
              <a:rPr lang="he-IL" sz="2800" smtClean="0"/>
              <a:t>חישוב חציון לסדרת ערכים בודדים.</a:t>
            </a:r>
            <a:endParaRPr lang="he-IL" sz="2400" smtClean="0"/>
          </a:p>
          <a:p>
            <a:pPr lvl="1" algn="just" eaLnBrk="1" hangingPunct="1"/>
            <a:r>
              <a:rPr lang="he-IL" sz="2400" smtClean="0"/>
              <a:t>יש לסדר את הערכים לפי גודלם.</a:t>
            </a:r>
          </a:p>
          <a:p>
            <a:pPr lvl="1" algn="just" eaLnBrk="1" hangingPunct="1"/>
            <a:r>
              <a:rPr lang="he-IL" sz="2400" smtClean="0"/>
              <a:t>החציון נמצא באמצע המסדר, כאשר מספר המקרים הוא אי זוגי אזי החציון הוא הערך הנמצא ב </a:t>
            </a:r>
            <a:r>
              <a:rPr lang="en-US" sz="2000" smtClean="0"/>
              <a:t>(N+1)/2</a:t>
            </a:r>
            <a:r>
              <a:rPr lang="he-IL" sz="2400" smtClean="0"/>
              <a:t>, כאשר מספר המקרים הוא זוגי החציון הוא בין הערך שנמצא ב </a:t>
            </a:r>
            <a:r>
              <a:rPr lang="en-US" sz="2000" smtClean="0"/>
              <a:t>(N/2)</a:t>
            </a:r>
            <a:r>
              <a:rPr lang="he-IL" sz="2000" smtClean="0"/>
              <a:t> ל </a:t>
            </a:r>
            <a:r>
              <a:rPr lang="en-US" sz="2000" smtClean="0"/>
              <a:t>(N+2)/2</a:t>
            </a:r>
            <a:r>
              <a:rPr lang="he-IL" sz="2000" smtClean="0"/>
              <a:t>.</a:t>
            </a:r>
          </a:p>
        </p:txBody>
      </p:sp>
      <p:graphicFrame>
        <p:nvGraphicFramePr>
          <p:cNvPr id="114692" name="Group 4"/>
          <p:cNvGraphicFramePr>
            <a:graphicFrameLocks noGrp="1"/>
          </p:cNvGraphicFramePr>
          <p:nvPr/>
        </p:nvGraphicFramePr>
        <p:xfrm>
          <a:off x="2124075" y="5486400"/>
          <a:ext cx="6562725" cy="731520"/>
        </p:xfrm>
        <a:graphic>
          <a:graphicData uri="http://schemas.openxmlformats.org/drawingml/2006/table">
            <a:tbl>
              <a:tblPr rtl="1"/>
              <a:tblGrid>
                <a:gridCol w="1168400"/>
                <a:gridCol w="661987"/>
                <a:gridCol w="663575"/>
                <a:gridCol w="665163"/>
                <a:gridCol w="661987"/>
                <a:gridCol w="665163"/>
                <a:gridCol w="665162"/>
                <a:gridCol w="660400"/>
                <a:gridCol w="750888"/>
              </a:tblGrid>
              <a:tr h="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מקום סידורי</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746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ימי אשפוז</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hlink"/>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hlink"/>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14724" name="Group 36"/>
          <p:cNvGraphicFramePr>
            <a:graphicFrameLocks noGrp="1"/>
          </p:cNvGraphicFramePr>
          <p:nvPr/>
        </p:nvGraphicFramePr>
        <p:xfrm>
          <a:off x="2771775" y="4419600"/>
          <a:ext cx="5935663" cy="731520"/>
        </p:xfrm>
        <a:graphic>
          <a:graphicData uri="http://schemas.openxmlformats.org/drawingml/2006/table">
            <a:tbl>
              <a:tblPr rtl="1"/>
              <a:tblGrid>
                <a:gridCol w="1168400"/>
                <a:gridCol w="661988"/>
                <a:gridCol w="663575"/>
                <a:gridCol w="665162"/>
                <a:gridCol w="661988"/>
                <a:gridCol w="665162"/>
                <a:gridCol w="665163"/>
                <a:gridCol w="784225"/>
              </a:tblGrid>
              <a:tr h="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מקום סידורי</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746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ימי אשפוז</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hlink"/>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hlink"/>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4753" name="AutoShape 65"/>
          <p:cNvSpPr>
            <a:spLocks noChangeArrowheads="1"/>
          </p:cNvSpPr>
          <p:nvPr/>
        </p:nvSpPr>
        <p:spPr bwMode="auto">
          <a:xfrm>
            <a:off x="539750" y="4076700"/>
            <a:ext cx="1600200" cy="914400"/>
          </a:xfrm>
          <a:prstGeom prst="wedgeRectCallout">
            <a:avLst>
              <a:gd name="adj1" fmla="val 234722"/>
              <a:gd name="adj2" fmla="val 39759"/>
            </a:avLst>
          </a:prstGeom>
          <a:noFill/>
          <a:ln w="9525">
            <a:solidFill>
              <a:schemeClr val="tx1"/>
            </a:solidFill>
            <a:miter lim="800000"/>
            <a:headEnd/>
            <a:tailEnd/>
          </a:ln>
        </p:spPr>
        <p:txBody>
          <a:bodyPr/>
          <a:lstStyle/>
          <a:p>
            <a:pPr algn="ctr"/>
            <a:r>
              <a:rPr lang="he-IL" sz="1800">
                <a:latin typeface="Times New Roman" pitchFamily="18" charset="0"/>
              </a:rPr>
              <a:t>האמצע הוא הערך הרביעי בגודלו ועל כן 5</a:t>
            </a:r>
            <a:r>
              <a:rPr lang="en-US" sz="1800">
                <a:latin typeface="Times New Roman" pitchFamily="18" charset="0"/>
              </a:rPr>
              <a:t>M</a:t>
            </a:r>
            <a:r>
              <a:rPr lang="en-US" sz="1400">
                <a:latin typeface="Times New Roman" pitchFamily="18" charset="0"/>
              </a:rPr>
              <a:t>e=</a:t>
            </a:r>
          </a:p>
        </p:txBody>
      </p:sp>
      <p:sp>
        <p:nvSpPr>
          <p:cNvPr id="114754" name="AutoShape 66"/>
          <p:cNvSpPr>
            <a:spLocks noChangeArrowheads="1"/>
          </p:cNvSpPr>
          <p:nvPr/>
        </p:nvSpPr>
        <p:spPr bwMode="auto">
          <a:xfrm>
            <a:off x="152400" y="5181600"/>
            <a:ext cx="1828800" cy="1295400"/>
          </a:xfrm>
          <a:prstGeom prst="wedgeRectCallout">
            <a:avLst>
              <a:gd name="adj1" fmla="val 208162"/>
              <a:gd name="adj2" fmla="val 2204"/>
            </a:avLst>
          </a:prstGeom>
          <a:noFill/>
          <a:ln w="9525">
            <a:solidFill>
              <a:schemeClr val="tx1"/>
            </a:solidFill>
            <a:miter lim="800000"/>
            <a:headEnd/>
            <a:tailEnd/>
          </a:ln>
        </p:spPr>
        <p:txBody>
          <a:bodyPr/>
          <a:lstStyle/>
          <a:p>
            <a:pPr algn="ctr"/>
            <a:r>
              <a:rPr lang="he-IL" sz="1800">
                <a:latin typeface="Times New Roman" pitchFamily="18" charset="0"/>
              </a:rPr>
              <a:t>האמצע הוא בין הערך הרביעי (5) לחמישי  (7) בגודלו ועל כן 6</a:t>
            </a:r>
            <a:r>
              <a:rPr lang="en-US" sz="1800">
                <a:latin typeface="Times New Roman" pitchFamily="18" charset="0"/>
              </a:rPr>
              <a:t>M</a:t>
            </a:r>
            <a:r>
              <a:rPr lang="en-US" sz="1400">
                <a:latin typeface="Times New Roman" pitchFamily="18" charset="0"/>
              </a:rPr>
              <a:t>e=</a:t>
            </a:r>
          </a:p>
        </p:txBody>
      </p:sp>
      <p:sp>
        <p:nvSpPr>
          <p:cNvPr id="114755" name="Line 67"/>
          <p:cNvSpPr>
            <a:spLocks noChangeShapeType="1"/>
          </p:cNvSpPr>
          <p:nvPr/>
        </p:nvSpPr>
        <p:spPr bwMode="auto">
          <a:xfrm>
            <a:off x="5292725" y="4652963"/>
            <a:ext cx="0" cy="288925"/>
          </a:xfrm>
          <a:prstGeom prst="line">
            <a:avLst/>
          </a:prstGeom>
          <a:noFill/>
          <a:ln w="19050">
            <a:solidFill>
              <a:schemeClr val="tx1"/>
            </a:solidFill>
            <a:miter lim="800000"/>
            <a:headEnd type="oval" w="med" len="med"/>
            <a:tailEnd type="triangle" w="med" len="med"/>
          </a:ln>
        </p:spPr>
        <p:txBody>
          <a:bodyPr wrap="none"/>
          <a:lstStyle/>
          <a:p>
            <a:endParaRPr lang="he-IL"/>
          </a:p>
        </p:txBody>
      </p:sp>
      <p:sp>
        <p:nvSpPr>
          <p:cNvPr id="114756" name="Line 68"/>
          <p:cNvSpPr>
            <a:spLocks noChangeShapeType="1"/>
          </p:cNvSpPr>
          <p:nvPr/>
        </p:nvSpPr>
        <p:spPr bwMode="auto">
          <a:xfrm>
            <a:off x="4572000" y="5734050"/>
            <a:ext cx="0" cy="288925"/>
          </a:xfrm>
          <a:prstGeom prst="line">
            <a:avLst/>
          </a:prstGeom>
          <a:noFill/>
          <a:ln w="19050">
            <a:solidFill>
              <a:schemeClr val="tx1"/>
            </a:solidFill>
            <a:miter lim="800000"/>
            <a:headEnd type="oval" w="med" len="med"/>
            <a:tailEnd type="triangle" w="med" len="med"/>
          </a:ln>
        </p:spPr>
        <p:txBody>
          <a:bodyPr wrap="none"/>
          <a:lstStyle/>
          <a:p>
            <a:endParaRPr lang="he-IL"/>
          </a:p>
        </p:txBody>
      </p:sp>
      <p:sp>
        <p:nvSpPr>
          <p:cNvPr id="114757" name="Line 69"/>
          <p:cNvSpPr>
            <a:spLocks noChangeShapeType="1"/>
          </p:cNvSpPr>
          <p:nvPr/>
        </p:nvSpPr>
        <p:spPr bwMode="auto">
          <a:xfrm>
            <a:off x="5219700" y="5734050"/>
            <a:ext cx="0" cy="288925"/>
          </a:xfrm>
          <a:prstGeom prst="line">
            <a:avLst/>
          </a:prstGeom>
          <a:noFill/>
          <a:ln w="19050">
            <a:solidFill>
              <a:schemeClr val="tx1"/>
            </a:solidFill>
            <a:miter lim="800000"/>
            <a:headEnd type="oval" w="med" len="med"/>
            <a:tailEnd type="triangle" w="med" len="med"/>
          </a:ln>
        </p:spPr>
        <p:txBody>
          <a:bodyPr wrap="none"/>
          <a:lstStyle/>
          <a:p>
            <a:endParaRPr lang="he-IL"/>
          </a:p>
        </p:txBody>
      </p:sp>
      <p:sp>
        <p:nvSpPr>
          <p:cNvPr id="114758" name="AutoShape 70">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1000" fill="hold"/>
                                        <p:tgtEl>
                                          <p:spTgt spid="1146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46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469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p:cTn id="13" dur="1000" fill="hold"/>
                                        <p:tgtEl>
                                          <p:spTgt spid="11469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469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469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p:cTn id="19" dur="1000" fill="hold"/>
                                        <p:tgtEl>
                                          <p:spTgt spid="11469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469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4691">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3000"/>
                                  </p:stCondLst>
                                  <p:childTnLst>
                                    <p:set>
                                      <p:cBhvr>
                                        <p:cTn id="24" dur="1" fill="hold">
                                          <p:stCondLst>
                                            <p:cond delay="0"/>
                                          </p:stCondLst>
                                        </p:cTn>
                                        <p:tgtEl>
                                          <p:spTgt spid="114724"/>
                                        </p:tgtEl>
                                        <p:attrNameLst>
                                          <p:attrName>style.visibility</p:attrName>
                                        </p:attrNameLst>
                                      </p:cBhvr>
                                      <p:to>
                                        <p:strVal val="visible"/>
                                      </p:to>
                                    </p:set>
                                    <p:animEffect transition="in" filter="fade">
                                      <p:cBhvr>
                                        <p:cTn id="25" dur="2000"/>
                                        <p:tgtEl>
                                          <p:spTgt spid="114724"/>
                                        </p:tgtEl>
                                      </p:cBhvr>
                                    </p:animEffect>
                                  </p:childTnLst>
                                </p:cTn>
                              </p:par>
                            </p:childTnLst>
                          </p:cTn>
                        </p:par>
                        <p:par>
                          <p:cTn id="26" fill="hold">
                            <p:stCondLst>
                              <p:cond delay="80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114753"/>
                                        </p:tgtEl>
                                        <p:attrNameLst>
                                          <p:attrName>style.visibility</p:attrName>
                                        </p:attrNameLst>
                                      </p:cBhvr>
                                      <p:to>
                                        <p:strVal val="visible"/>
                                      </p:to>
                                    </p:set>
                                    <p:animEffect transition="in" filter="fade">
                                      <p:cBhvr>
                                        <p:cTn id="29" dur="1000"/>
                                        <p:tgtEl>
                                          <p:spTgt spid="114753"/>
                                        </p:tgtEl>
                                      </p:cBhvr>
                                    </p:animEffect>
                                    <p:anim calcmode="lin" valueType="num">
                                      <p:cBhvr>
                                        <p:cTn id="30" dur="1000" fill="hold"/>
                                        <p:tgtEl>
                                          <p:spTgt spid="114753"/>
                                        </p:tgtEl>
                                        <p:attrNameLst>
                                          <p:attrName>ppt_x</p:attrName>
                                        </p:attrNameLst>
                                      </p:cBhvr>
                                      <p:tavLst>
                                        <p:tav tm="0">
                                          <p:val>
                                            <p:strVal val="#ppt_x-.1"/>
                                          </p:val>
                                        </p:tav>
                                        <p:tav tm="100000">
                                          <p:val>
                                            <p:strVal val="#ppt_x"/>
                                          </p:val>
                                        </p:tav>
                                      </p:tavLst>
                                    </p:anim>
                                    <p:anim calcmode="lin" valueType="num">
                                      <p:cBhvr>
                                        <p:cTn id="31" dur="1000" fill="hold"/>
                                        <p:tgtEl>
                                          <p:spTgt spid="114753"/>
                                        </p:tgtEl>
                                        <p:attrNameLst>
                                          <p:attrName>ppt_y</p:attrName>
                                        </p:attrNameLst>
                                      </p:cBhvr>
                                      <p:tavLst>
                                        <p:tav tm="0">
                                          <p:val>
                                            <p:strVal val="#ppt_y"/>
                                          </p:val>
                                        </p:tav>
                                        <p:tav tm="100000">
                                          <p:val>
                                            <p:strVal val="#ppt_y"/>
                                          </p:val>
                                        </p:tav>
                                      </p:tavLst>
                                    </p:anim>
                                  </p:childTnLst>
                                </p:cTn>
                              </p:par>
                              <p:par>
                                <p:cTn id="32" presetID="19" presetClass="entr" presetSubtype="10" repeatCount="2000" fill="hold" grpId="0" nodeType="withEffect">
                                  <p:stCondLst>
                                    <p:cond delay="0"/>
                                  </p:stCondLst>
                                  <p:childTnLst>
                                    <p:set>
                                      <p:cBhvr>
                                        <p:cTn id="33" dur="1" fill="hold">
                                          <p:stCondLst>
                                            <p:cond delay="0"/>
                                          </p:stCondLst>
                                        </p:cTn>
                                        <p:tgtEl>
                                          <p:spTgt spid="114755"/>
                                        </p:tgtEl>
                                        <p:attrNameLst>
                                          <p:attrName>style.visibility</p:attrName>
                                        </p:attrNameLst>
                                      </p:cBhvr>
                                      <p:to>
                                        <p:strVal val="visible"/>
                                      </p:to>
                                    </p:set>
                                    <p:anim calcmode="lin" valueType="num">
                                      <p:cBhvr>
                                        <p:cTn id="34" dur="5000" fill="hold"/>
                                        <p:tgtEl>
                                          <p:spTgt spid="114755"/>
                                        </p:tgtEl>
                                        <p:attrNameLst>
                                          <p:attrName>ppt_w</p:attrName>
                                        </p:attrNameLst>
                                      </p:cBhvr>
                                      <p:tavLst>
                                        <p:tav tm="0" fmla="#ppt_w*sin(2.5*pi*$)">
                                          <p:val>
                                            <p:fltVal val="0"/>
                                          </p:val>
                                        </p:tav>
                                        <p:tav tm="100000">
                                          <p:val>
                                            <p:fltVal val="1"/>
                                          </p:val>
                                        </p:tav>
                                      </p:tavLst>
                                    </p:anim>
                                    <p:anim calcmode="lin" valueType="num">
                                      <p:cBhvr>
                                        <p:cTn id="35" dur="5000" fill="hold"/>
                                        <p:tgtEl>
                                          <p:spTgt spid="11475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4692"/>
                                        </p:tgtEl>
                                        <p:attrNameLst>
                                          <p:attrName>style.visibility</p:attrName>
                                        </p:attrNameLst>
                                      </p:cBhvr>
                                      <p:to>
                                        <p:strVal val="visible"/>
                                      </p:to>
                                    </p:set>
                                    <p:animEffect transition="in" filter="fade">
                                      <p:cBhvr>
                                        <p:cTn id="40" dur="2000"/>
                                        <p:tgtEl>
                                          <p:spTgt spid="114692"/>
                                        </p:tgtEl>
                                      </p:cBhvr>
                                    </p:animEffect>
                                  </p:childTnLst>
                                </p:cTn>
                              </p:par>
                            </p:childTnLst>
                          </p:cTn>
                        </p:par>
                        <p:par>
                          <p:cTn id="41" fill="hold">
                            <p:stCondLst>
                              <p:cond delay="2000"/>
                            </p:stCondLst>
                            <p:childTnLst>
                              <p:par>
                                <p:cTn id="42" presetID="40" presetClass="entr" presetSubtype="0" fill="hold" grpId="0" nodeType="afterEffect">
                                  <p:stCondLst>
                                    <p:cond delay="0"/>
                                  </p:stCondLst>
                                  <p:iterate type="lt">
                                    <p:tmPct val="10000"/>
                                  </p:iterate>
                                  <p:childTnLst>
                                    <p:set>
                                      <p:cBhvr>
                                        <p:cTn id="43" dur="1" fill="hold">
                                          <p:stCondLst>
                                            <p:cond delay="0"/>
                                          </p:stCondLst>
                                        </p:cTn>
                                        <p:tgtEl>
                                          <p:spTgt spid="114754"/>
                                        </p:tgtEl>
                                        <p:attrNameLst>
                                          <p:attrName>style.visibility</p:attrName>
                                        </p:attrNameLst>
                                      </p:cBhvr>
                                      <p:to>
                                        <p:strVal val="visible"/>
                                      </p:to>
                                    </p:set>
                                    <p:animEffect transition="in" filter="fade">
                                      <p:cBhvr>
                                        <p:cTn id="44" dur="1000"/>
                                        <p:tgtEl>
                                          <p:spTgt spid="114754"/>
                                        </p:tgtEl>
                                      </p:cBhvr>
                                    </p:animEffect>
                                    <p:anim calcmode="lin" valueType="num">
                                      <p:cBhvr>
                                        <p:cTn id="45" dur="1000" fill="hold"/>
                                        <p:tgtEl>
                                          <p:spTgt spid="114754"/>
                                        </p:tgtEl>
                                        <p:attrNameLst>
                                          <p:attrName>ppt_x</p:attrName>
                                        </p:attrNameLst>
                                      </p:cBhvr>
                                      <p:tavLst>
                                        <p:tav tm="0">
                                          <p:val>
                                            <p:strVal val="#ppt_x-.1"/>
                                          </p:val>
                                        </p:tav>
                                        <p:tav tm="100000">
                                          <p:val>
                                            <p:strVal val="#ppt_x"/>
                                          </p:val>
                                        </p:tav>
                                      </p:tavLst>
                                    </p:anim>
                                    <p:anim calcmode="lin" valueType="num">
                                      <p:cBhvr>
                                        <p:cTn id="46" dur="1000" fill="hold"/>
                                        <p:tgtEl>
                                          <p:spTgt spid="114754"/>
                                        </p:tgtEl>
                                        <p:attrNameLst>
                                          <p:attrName>ppt_y</p:attrName>
                                        </p:attrNameLst>
                                      </p:cBhvr>
                                      <p:tavLst>
                                        <p:tav tm="0">
                                          <p:val>
                                            <p:strVal val="#ppt_y"/>
                                          </p:val>
                                        </p:tav>
                                        <p:tav tm="100000">
                                          <p:val>
                                            <p:strVal val="#ppt_y"/>
                                          </p:val>
                                        </p:tav>
                                      </p:tavLst>
                                    </p:anim>
                                  </p:childTnLst>
                                </p:cTn>
                              </p:par>
                              <p:par>
                                <p:cTn id="47" presetID="19" presetClass="entr" presetSubtype="10" repeatCount="2000" fill="hold" grpId="0" nodeType="withEffect">
                                  <p:stCondLst>
                                    <p:cond delay="0"/>
                                  </p:stCondLst>
                                  <p:childTnLst>
                                    <p:set>
                                      <p:cBhvr>
                                        <p:cTn id="48" dur="1" fill="hold">
                                          <p:stCondLst>
                                            <p:cond delay="0"/>
                                          </p:stCondLst>
                                        </p:cTn>
                                        <p:tgtEl>
                                          <p:spTgt spid="114756"/>
                                        </p:tgtEl>
                                        <p:attrNameLst>
                                          <p:attrName>style.visibility</p:attrName>
                                        </p:attrNameLst>
                                      </p:cBhvr>
                                      <p:to>
                                        <p:strVal val="visible"/>
                                      </p:to>
                                    </p:set>
                                    <p:anim calcmode="lin" valueType="num">
                                      <p:cBhvr>
                                        <p:cTn id="49" dur="5000" fill="hold"/>
                                        <p:tgtEl>
                                          <p:spTgt spid="114756"/>
                                        </p:tgtEl>
                                        <p:attrNameLst>
                                          <p:attrName>ppt_w</p:attrName>
                                        </p:attrNameLst>
                                      </p:cBhvr>
                                      <p:tavLst>
                                        <p:tav tm="0" fmla="#ppt_w*sin(2.5*pi*$)">
                                          <p:val>
                                            <p:fltVal val="0"/>
                                          </p:val>
                                        </p:tav>
                                        <p:tav tm="100000">
                                          <p:val>
                                            <p:fltVal val="1"/>
                                          </p:val>
                                        </p:tav>
                                      </p:tavLst>
                                    </p:anim>
                                    <p:anim calcmode="lin" valueType="num">
                                      <p:cBhvr>
                                        <p:cTn id="50" dur="5000" fill="hold"/>
                                        <p:tgtEl>
                                          <p:spTgt spid="114756"/>
                                        </p:tgtEl>
                                        <p:attrNameLst>
                                          <p:attrName>ppt_h</p:attrName>
                                        </p:attrNameLst>
                                      </p:cBhvr>
                                      <p:tavLst>
                                        <p:tav tm="0">
                                          <p:val>
                                            <p:strVal val="#ppt_h"/>
                                          </p:val>
                                        </p:tav>
                                        <p:tav tm="100000">
                                          <p:val>
                                            <p:strVal val="#ppt_h"/>
                                          </p:val>
                                        </p:tav>
                                      </p:tavLst>
                                    </p:anim>
                                  </p:childTnLst>
                                </p:cTn>
                              </p:par>
                              <p:par>
                                <p:cTn id="51" presetID="19" presetClass="entr" presetSubtype="10" repeatCount="2000" fill="hold" grpId="0" nodeType="withEffect">
                                  <p:stCondLst>
                                    <p:cond delay="0"/>
                                  </p:stCondLst>
                                  <p:childTnLst>
                                    <p:set>
                                      <p:cBhvr>
                                        <p:cTn id="52" dur="1" fill="hold">
                                          <p:stCondLst>
                                            <p:cond delay="0"/>
                                          </p:stCondLst>
                                        </p:cTn>
                                        <p:tgtEl>
                                          <p:spTgt spid="114757"/>
                                        </p:tgtEl>
                                        <p:attrNameLst>
                                          <p:attrName>style.visibility</p:attrName>
                                        </p:attrNameLst>
                                      </p:cBhvr>
                                      <p:to>
                                        <p:strVal val="visible"/>
                                      </p:to>
                                    </p:set>
                                    <p:anim calcmode="lin" valueType="num">
                                      <p:cBhvr>
                                        <p:cTn id="53" dur="5000" fill="hold"/>
                                        <p:tgtEl>
                                          <p:spTgt spid="114757"/>
                                        </p:tgtEl>
                                        <p:attrNameLst>
                                          <p:attrName>ppt_w</p:attrName>
                                        </p:attrNameLst>
                                      </p:cBhvr>
                                      <p:tavLst>
                                        <p:tav tm="0" fmla="#ppt_w*sin(2.5*pi*$)">
                                          <p:val>
                                            <p:fltVal val="0"/>
                                          </p:val>
                                        </p:tav>
                                        <p:tav tm="100000">
                                          <p:val>
                                            <p:fltVal val="1"/>
                                          </p:val>
                                        </p:tav>
                                      </p:tavLst>
                                    </p:anim>
                                    <p:anim calcmode="lin" valueType="num">
                                      <p:cBhvr>
                                        <p:cTn id="54" dur="5000" fill="hold"/>
                                        <p:tgtEl>
                                          <p:spTgt spid="1147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P spid="114753" grpId="0" animBg="1"/>
      <p:bldP spid="114754" grpId="0" animBg="1"/>
      <p:bldP spid="114755" grpId="0" animBg="1"/>
      <p:bldP spid="114756" grpId="0" animBg="1"/>
      <p:bldP spid="11475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86000" y="609600"/>
            <a:ext cx="6477000" cy="1143000"/>
          </a:xfrm>
        </p:spPr>
        <p:txBody>
          <a:bodyPr/>
          <a:lstStyle/>
          <a:p>
            <a:pPr algn="r" eaLnBrk="1" hangingPunct="1"/>
            <a:r>
              <a:rPr lang="he-IL" sz="3600" smtClean="0"/>
              <a:t>חציון </a:t>
            </a:r>
            <a:r>
              <a:rPr lang="en-US" sz="3600" smtClean="0"/>
              <a:t>M</a:t>
            </a:r>
            <a:r>
              <a:rPr lang="en-US" sz="2400" smtClean="0"/>
              <a:t>e</a:t>
            </a:r>
            <a:r>
              <a:rPr lang="he-IL" sz="3600" smtClean="0"/>
              <a:t> – אופן החישוב (1)</a:t>
            </a:r>
            <a:endParaRPr lang="en-US" sz="3600" smtClean="0"/>
          </a:p>
        </p:txBody>
      </p:sp>
      <p:sp>
        <p:nvSpPr>
          <p:cNvPr id="117763" name="Rectangle 3"/>
          <p:cNvSpPr>
            <a:spLocks noGrp="1" noChangeArrowheads="1"/>
          </p:cNvSpPr>
          <p:nvPr>
            <p:ph type="body" idx="1"/>
          </p:nvPr>
        </p:nvSpPr>
        <p:spPr>
          <a:xfrm>
            <a:off x="838200" y="2017713"/>
            <a:ext cx="8116888" cy="2490787"/>
          </a:xfrm>
        </p:spPr>
        <p:txBody>
          <a:bodyPr/>
          <a:lstStyle/>
          <a:p>
            <a:pPr algn="just" eaLnBrk="1" hangingPunct="1"/>
            <a:r>
              <a:rPr lang="he-IL" sz="2800" smtClean="0"/>
              <a:t>חישוב חציון בטבלת שכיחויות.</a:t>
            </a:r>
          </a:p>
          <a:p>
            <a:pPr lvl="1" algn="just" eaLnBrk="1" hangingPunct="1"/>
            <a:r>
              <a:rPr lang="he-IL" sz="2400" smtClean="0"/>
              <a:t>כדאי לרשום גבולות אמיתיים. </a:t>
            </a:r>
          </a:p>
          <a:p>
            <a:pPr lvl="1" algn="just" eaLnBrk="1" hangingPunct="1"/>
            <a:r>
              <a:rPr lang="he-IL" sz="2400" smtClean="0"/>
              <a:t>יש לחשב שכיחות מצטברת.</a:t>
            </a:r>
          </a:p>
          <a:p>
            <a:pPr lvl="1" algn="just" eaLnBrk="1" hangingPunct="1"/>
            <a:r>
              <a:rPr lang="he-IL" sz="2400" smtClean="0"/>
              <a:t>יש למצוא את קבוצת החציון (הקבוצה שאצלה נמצא הערך שעד אליו חצי מהמקרים ומעליו חצי מהמקרים) </a:t>
            </a:r>
            <a:r>
              <a:rPr lang="en-US" sz="2400" smtClean="0"/>
              <a:t>(150/2=75)</a:t>
            </a:r>
            <a:r>
              <a:rPr lang="he-IL" sz="2400" smtClean="0"/>
              <a:t>. </a:t>
            </a:r>
            <a:r>
              <a:rPr lang="he-IL" sz="1800" i="1" smtClean="0"/>
              <a:t>(אם מדובר במשתנה מסולם אורדינלי, קבוצת החציון היא החציון ואין צורך בחישוב נוסף).</a:t>
            </a:r>
          </a:p>
        </p:txBody>
      </p:sp>
      <p:graphicFrame>
        <p:nvGraphicFramePr>
          <p:cNvPr id="117799" name="Group 39"/>
          <p:cNvGraphicFramePr>
            <a:graphicFrameLocks noGrp="1"/>
          </p:cNvGraphicFramePr>
          <p:nvPr/>
        </p:nvGraphicFramePr>
        <p:xfrm>
          <a:off x="1692275" y="4724400"/>
          <a:ext cx="6819900" cy="1691640"/>
        </p:xfrm>
        <a:graphic>
          <a:graphicData uri="http://schemas.openxmlformats.org/drawingml/2006/table">
            <a:tbl>
              <a:tblPr rtl="1"/>
              <a:tblGrid>
                <a:gridCol w="987425"/>
                <a:gridCol w="2270125"/>
                <a:gridCol w="1628775"/>
                <a:gridCol w="1933575"/>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גבולות אמיתיים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1</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מצטברת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25 - 34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25 - 35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85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N=150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7796" name="Line 36"/>
          <p:cNvSpPr>
            <a:spLocks noChangeShapeType="1"/>
          </p:cNvSpPr>
          <p:nvPr/>
        </p:nvSpPr>
        <p:spPr bwMode="auto">
          <a:xfrm>
            <a:off x="2987675" y="4221163"/>
            <a:ext cx="0" cy="1287462"/>
          </a:xfrm>
          <a:prstGeom prst="line">
            <a:avLst/>
          </a:prstGeom>
          <a:noFill/>
          <a:ln w="19050">
            <a:solidFill>
              <a:schemeClr val="tx1"/>
            </a:solidFill>
            <a:miter lim="800000"/>
            <a:headEnd type="oval" w="med" len="med"/>
            <a:tailEnd type="triangle" w="med" len="med"/>
          </a:ln>
        </p:spPr>
        <p:txBody>
          <a:bodyPr wrap="none"/>
          <a:lstStyle/>
          <a:p>
            <a:endParaRPr lang="he-IL"/>
          </a:p>
        </p:txBody>
      </p:sp>
      <p:sp>
        <p:nvSpPr>
          <p:cNvPr id="117803" name="AutoShape 4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1000" fill="hold"/>
                                        <p:tgtEl>
                                          <p:spTgt spid="117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7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776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p:cTn id="13" dur="1000" fill="hold"/>
                                        <p:tgtEl>
                                          <p:spTgt spid="11776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776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776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p:cTn id="19" dur="1000" fill="hold"/>
                                        <p:tgtEl>
                                          <p:spTgt spid="11776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776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776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p:cTn id="25" dur="1000" fill="hold"/>
                                        <p:tgtEl>
                                          <p:spTgt spid="11776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1776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177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17796"/>
                                        </p:tgtEl>
                                        <p:attrNameLst>
                                          <p:attrName>style.visibility</p:attrName>
                                        </p:attrNameLst>
                                      </p:cBhvr>
                                      <p:to>
                                        <p:strVal val="visible"/>
                                      </p:to>
                                    </p:set>
                                    <p:anim calcmode="lin" valueType="num">
                                      <p:cBhvr>
                                        <p:cTn id="32" dur="500" decel="50000" fill="hold">
                                          <p:stCondLst>
                                            <p:cond delay="0"/>
                                          </p:stCondLst>
                                        </p:cTn>
                                        <p:tgtEl>
                                          <p:spTgt spid="11779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779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7796"/>
                                        </p:tgtEl>
                                        <p:attrNameLst>
                                          <p:attrName>ppt_w</p:attrName>
                                        </p:attrNameLst>
                                      </p:cBhvr>
                                      <p:tavLst>
                                        <p:tav tm="0">
                                          <p:val>
                                            <p:strVal val="#ppt_w*.05"/>
                                          </p:val>
                                        </p:tav>
                                        <p:tav tm="100000">
                                          <p:val>
                                            <p:strVal val="#ppt_w"/>
                                          </p:val>
                                        </p:tav>
                                      </p:tavLst>
                                    </p:anim>
                                    <p:anim calcmode="lin" valueType="num">
                                      <p:cBhvr>
                                        <p:cTn id="35" dur="1000" fill="hold"/>
                                        <p:tgtEl>
                                          <p:spTgt spid="11779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779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779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779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7796"/>
                                        </p:tgtEl>
                                      </p:cBhvr>
                                    </p:animEffect>
                                  </p:childTnLst>
                                </p:cTn>
                              </p:par>
                            </p:childTnLst>
                          </p:cTn>
                        </p:par>
                        <p:par>
                          <p:cTn id="40" fill="hold">
                            <p:stCondLst>
                              <p:cond delay="1000"/>
                            </p:stCondLst>
                            <p:childTnLst>
                              <p:par>
                                <p:cTn id="41" presetID="32" presetClass="emph" presetSubtype="0" fill="hold" grpId="1" nodeType="afterEffect">
                                  <p:stCondLst>
                                    <p:cond delay="0"/>
                                  </p:stCondLst>
                                  <p:childTnLst>
                                    <p:animClr clrSpc="rgb" dir="cw">
                                      <p:cBhvr override="childStyle">
                                        <p:cTn id="42" dur="100" fill="hold"/>
                                        <p:tgtEl>
                                          <p:spTgt spid="117796"/>
                                        </p:tgtEl>
                                        <p:attrNameLst>
                                          <p:attrName>style.color</p:attrName>
                                        </p:attrNameLst>
                                      </p:cBhvr>
                                      <p:to>
                                        <a:schemeClr val="hlink"/>
                                      </p:to>
                                    </p:animClr>
                                    <p:animClr clrSpc="rgb" dir="cw">
                                      <p:cBhvr>
                                        <p:cTn id="43" dur="100" fill="hold"/>
                                        <p:tgtEl>
                                          <p:spTgt spid="117796"/>
                                        </p:tgtEl>
                                        <p:attrNameLst>
                                          <p:attrName>fillcolor</p:attrName>
                                        </p:attrNameLst>
                                      </p:cBhvr>
                                      <p:to>
                                        <a:schemeClr val="hlink"/>
                                      </p:to>
                                    </p:animClr>
                                    <p:set>
                                      <p:cBhvr>
                                        <p:cTn id="44" dur="100" fill="hold"/>
                                        <p:tgtEl>
                                          <p:spTgt spid="117796"/>
                                        </p:tgtEl>
                                        <p:attrNameLst>
                                          <p:attrName>fill.type</p:attrName>
                                        </p:attrNameLst>
                                      </p:cBhvr>
                                      <p:to>
                                        <p:strVal val="solid"/>
                                      </p:to>
                                    </p:set>
                                    <p:set>
                                      <p:cBhvr>
                                        <p:cTn id="45" dur="100" fill="hold"/>
                                        <p:tgtEl>
                                          <p:spTgt spid="117796"/>
                                        </p:tgtEl>
                                        <p:attrNameLst>
                                          <p:attrName>fill.on</p:attrName>
                                        </p:attrNameLst>
                                      </p:cBhvr>
                                      <p:to>
                                        <p:strVal val="true"/>
                                      </p:to>
                                    </p:set>
                                    <p:animRot by="120000">
                                      <p:cBhvr>
                                        <p:cTn id="46" dur="100" fill="hold">
                                          <p:stCondLst>
                                            <p:cond delay="0"/>
                                          </p:stCondLst>
                                        </p:cTn>
                                        <p:tgtEl>
                                          <p:spTgt spid="117796"/>
                                        </p:tgtEl>
                                        <p:attrNameLst>
                                          <p:attrName>r</p:attrName>
                                        </p:attrNameLst>
                                      </p:cBhvr>
                                    </p:animRot>
                                    <p:animRot by="-240000">
                                      <p:cBhvr>
                                        <p:cTn id="47" dur="200" fill="hold">
                                          <p:stCondLst>
                                            <p:cond delay="200"/>
                                          </p:stCondLst>
                                        </p:cTn>
                                        <p:tgtEl>
                                          <p:spTgt spid="117796"/>
                                        </p:tgtEl>
                                        <p:attrNameLst>
                                          <p:attrName>r</p:attrName>
                                        </p:attrNameLst>
                                      </p:cBhvr>
                                    </p:animRot>
                                    <p:animRot by="240000">
                                      <p:cBhvr>
                                        <p:cTn id="48" dur="200" fill="hold">
                                          <p:stCondLst>
                                            <p:cond delay="400"/>
                                          </p:stCondLst>
                                        </p:cTn>
                                        <p:tgtEl>
                                          <p:spTgt spid="117796"/>
                                        </p:tgtEl>
                                        <p:attrNameLst>
                                          <p:attrName>r</p:attrName>
                                        </p:attrNameLst>
                                      </p:cBhvr>
                                    </p:animRot>
                                    <p:animRot by="-240000">
                                      <p:cBhvr>
                                        <p:cTn id="49" dur="200" fill="hold">
                                          <p:stCondLst>
                                            <p:cond delay="600"/>
                                          </p:stCondLst>
                                        </p:cTn>
                                        <p:tgtEl>
                                          <p:spTgt spid="117796"/>
                                        </p:tgtEl>
                                        <p:attrNameLst>
                                          <p:attrName>r</p:attrName>
                                        </p:attrNameLst>
                                      </p:cBhvr>
                                    </p:animRot>
                                    <p:animRot by="120000">
                                      <p:cBhvr>
                                        <p:cTn id="50" dur="200" fill="hold">
                                          <p:stCondLst>
                                            <p:cond delay="800"/>
                                          </p:stCondLst>
                                        </p:cTn>
                                        <p:tgtEl>
                                          <p:spTgt spid="1177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P spid="117796" grpId="0" animBg="1"/>
      <p:bldP spid="117796"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838200" y="2017713"/>
            <a:ext cx="8116888" cy="2020887"/>
          </a:xfrm>
        </p:spPr>
        <p:txBody>
          <a:bodyPr/>
          <a:lstStyle/>
          <a:p>
            <a:pPr lvl="1" algn="just" eaLnBrk="1" hangingPunct="1">
              <a:lnSpc>
                <a:spcPct val="90000"/>
              </a:lnSpc>
            </a:pPr>
            <a:r>
              <a:rPr lang="he-IL" sz="2000" smtClean="0"/>
              <a:t>יש לחשב על פי הנוסחה: </a:t>
            </a:r>
            <a:r>
              <a:rPr lang="en-US" sz="2000" smtClean="0"/>
              <a:t>M</a:t>
            </a:r>
            <a:r>
              <a:rPr lang="en-US" sz="1800" smtClean="0"/>
              <a:t>e</a:t>
            </a:r>
            <a:r>
              <a:rPr lang="en-US" sz="1600" smtClean="0"/>
              <a:t> </a:t>
            </a:r>
            <a:r>
              <a:rPr lang="en-US" sz="2000" smtClean="0"/>
              <a:t>= L</a:t>
            </a:r>
            <a:r>
              <a:rPr lang="en-US" sz="2000" baseline="-25000" smtClean="0"/>
              <a:t>1</a:t>
            </a:r>
            <a:r>
              <a:rPr lang="en-US" sz="2000" smtClean="0"/>
              <a:t> + l/f * (N/2 – F)</a:t>
            </a:r>
            <a:endParaRPr lang="he-IL" sz="2000" smtClean="0"/>
          </a:p>
          <a:p>
            <a:pPr lvl="2" algn="just" eaLnBrk="1" hangingPunct="1">
              <a:lnSpc>
                <a:spcPct val="90000"/>
              </a:lnSpc>
            </a:pPr>
            <a:r>
              <a:rPr lang="en-US" sz="1800" smtClean="0"/>
              <a:t>L</a:t>
            </a:r>
            <a:r>
              <a:rPr lang="en-US" sz="1800" baseline="-25000" smtClean="0"/>
              <a:t>1</a:t>
            </a:r>
            <a:r>
              <a:rPr lang="he-IL" sz="1800" smtClean="0"/>
              <a:t> – גבול תחתון של קבוצת החציון </a:t>
            </a:r>
            <a:r>
              <a:rPr lang="he-IL" sz="1800" i="1" smtClean="0"/>
              <a:t>(25).</a:t>
            </a:r>
          </a:p>
          <a:p>
            <a:pPr lvl="2" algn="just" eaLnBrk="1" hangingPunct="1">
              <a:lnSpc>
                <a:spcPct val="90000"/>
              </a:lnSpc>
            </a:pPr>
            <a:r>
              <a:rPr lang="en-US" sz="1800" smtClean="0"/>
              <a:t>l</a:t>
            </a:r>
            <a:r>
              <a:rPr lang="he-IL" sz="1800" smtClean="0"/>
              <a:t> – רוחב קבוצת החציון </a:t>
            </a:r>
            <a:r>
              <a:rPr lang="he-IL" sz="1800" i="1" smtClean="0"/>
              <a:t>(10).</a:t>
            </a:r>
          </a:p>
          <a:p>
            <a:pPr lvl="2" algn="just" eaLnBrk="1" hangingPunct="1">
              <a:lnSpc>
                <a:spcPct val="90000"/>
              </a:lnSpc>
            </a:pPr>
            <a:r>
              <a:rPr lang="en-US" sz="1800" smtClean="0"/>
              <a:t>F</a:t>
            </a:r>
            <a:r>
              <a:rPr lang="he-IL" sz="1800" smtClean="0"/>
              <a:t> – שכיחות מצטברת עד קבוצת החציון </a:t>
            </a:r>
            <a:r>
              <a:rPr lang="he-IL" sz="1800" i="1" smtClean="0"/>
              <a:t>(40).</a:t>
            </a:r>
            <a:endParaRPr lang="en-US" sz="1800" i="1" smtClean="0"/>
          </a:p>
          <a:p>
            <a:pPr lvl="2" algn="just" eaLnBrk="1" hangingPunct="1">
              <a:lnSpc>
                <a:spcPct val="90000"/>
              </a:lnSpc>
            </a:pPr>
            <a:r>
              <a:rPr lang="en-US" sz="1800" smtClean="0"/>
              <a:t>f</a:t>
            </a:r>
            <a:r>
              <a:rPr lang="he-IL" sz="1800" smtClean="0"/>
              <a:t> – שכיחות בתוך קבוצת החציון </a:t>
            </a:r>
            <a:r>
              <a:rPr lang="he-IL" sz="1800" i="1" smtClean="0"/>
              <a:t>(45).</a:t>
            </a:r>
          </a:p>
          <a:p>
            <a:pPr lvl="2" algn="just" eaLnBrk="1" hangingPunct="1">
              <a:lnSpc>
                <a:spcPct val="90000"/>
              </a:lnSpc>
            </a:pPr>
            <a:r>
              <a:rPr lang="en-US" sz="1800" smtClean="0"/>
              <a:t>N</a:t>
            </a:r>
            <a:r>
              <a:rPr lang="he-IL" sz="1800" smtClean="0"/>
              <a:t> – מספר המקרים </a:t>
            </a:r>
            <a:r>
              <a:rPr lang="he-IL" sz="1800" i="1" smtClean="0"/>
              <a:t>(150).</a:t>
            </a:r>
          </a:p>
        </p:txBody>
      </p:sp>
      <p:graphicFrame>
        <p:nvGraphicFramePr>
          <p:cNvPr id="118827" name="Group 43"/>
          <p:cNvGraphicFramePr>
            <a:graphicFrameLocks noGrp="1"/>
          </p:cNvGraphicFramePr>
          <p:nvPr/>
        </p:nvGraphicFramePr>
        <p:xfrm>
          <a:off x="1258888" y="4191000"/>
          <a:ext cx="7389812" cy="1691640"/>
        </p:xfrm>
        <a:graphic>
          <a:graphicData uri="http://schemas.openxmlformats.org/drawingml/2006/table">
            <a:tbl>
              <a:tblPr rtl="1"/>
              <a:tblGrid>
                <a:gridCol w="1628775"/>
                <a:gridCol w="2232025"/>
                <a:gridCol w="1295400"/>
                <a:gridCol w="2233612"/>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גובה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גבולות אמיתיים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1</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מצטברת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25 - 34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25 - 35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85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385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N=150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2915" name="Rectangle 35"/>
          <p:cNvSpPr>
            <a:spLocks noChangeArrowheads="1"/>
          </p:cNvSpPr>
          <p:nvPr/>
        </p:nvSpPr>
        <p:spPr bwMode="auto">
          <a:xfrm>
            <a:off x="1908175" y="620713"/>
            <a:ext cx="6477000" cy="1143000"/>
          </a:xfrm>
          <a:prstGeom prst="rect">
            <a:avLst/>
          </a:prstGeom>
          <a:noFill/>
          <a:ln w="9525">
            <a:noFill/>
            <a:miter lim="800000"/>
            <a:headEnd/>
            <a:tailEnd/>
          </a:ln>
        </p:spPr>
        <p:txBody>
          <a:bodyPr anchor="b"/>
          <a:lstStyle/>
          <a:p>
            <a:pPr defTabSz="901700"/>
            <a:r>
              <a:rPr lang="he-IL" sz="3600">
                <a:solidFill>
                  <a:schemeClr val="tx2"/>
                </a:solidFill>
                <a:latin typeface="Times New Roman" pitchFamily="18" charset="0"/>
              </a:rPr>
              <a:t>חציון </a:t>
            </a:r>
            <a:r>
              <a:rPr lang="en-US" sz="3600">
                <a:solidFill>
                  <a:schemeClr val="tx2"/>
                </a:solidFill>
                <a:latin typeface="Times New Roman" pitchFamily="18" charset="0"/>
              </a:rPr>
              <a:t>M</a:t>
            </a:r>
            <a:r>
              <a:rPr lang="en-US" sz="2400">
                <a:solidFill>
                  <a:schemeClr val="tx2"/>
                </a:solidFill>
                <a:latin typeface="Times New Roman" pitchFamily="18" charset="0"/>
              </a:rPr>
              <a:t>e</a:t>
            </a:r>
            <a:r>
              <a:rPr lang="he-IL" sz="3600">
                <a:solidFill>
                  <a:schemeClr val="tx2"/>
                </a:solidFill>
                <a:latin typeface="Times New Roman" pitchFamily="18" charset="0"/>
              </a:rPr>
              <a:t> – אופן החישוב (</a:t>
            </a:r>
            <a:r>
              <a:rPr lang="en-US" sz="3600">
                <a:solidFill>
                  <a:schemeClr val="tx2"/>
                </a:solidFill>
                <a:latin typeface="Times New Roman" pitchFamily="18" charset="0"/>
              </a:rPr>
              <a:t>2</a:t>
            </a:r>
            <a:r>
              <a:rPr lang="he-IL" sz="3600">
                <a:solidFill>
                  <a:schemeClr val="tx2"/>
                </a:solidFill>
                <a:latin typeface="Times New Roman" pitchFamily="18" charset="0"/>
              </a:rPr>
              <a:t>)</a:t>
            </a:r>
            <a:endParaRPr lang="en-US" sz="3600">
              <a:solidFill>
                <a:schemeClr val="tx2"/>
              </a:solidFill>
              <a:latin typeface="Times New Roman" pitchFamily="18" charset="0"/>
            </a:endParaRPr>
          </a:p>
        </p:txBody>
      </p:sp>
      <p:grpSp>
        <p:nvGrpSpPr>
          <p:cNvPr id="2" name="Group 36"/>
          <p:cNvGrpSpPr>
            <a:grpSpLocks/>
          </p:cNvGrpSpPr>
          <p:nvPr/>
        </p:nvGrpSpPr>
        <p:grpSpPr bwMode="auto">
          <a:xfrm>
            <a:off x="1828800" y="6019800"/>
            <a:ext cx="6858000" cy="609600"/>
            <a:chOff x="1152" y="3792"/>
            <a:chExt cx="4320" cy="384"/>
          </a:xfrm>
        </p:grpSpPr>
        <p:sp>
          <p:nvSpPr>
            <p:cNvPr id="122918" name="Rectangle 37"/>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Me = 25 + 0.22 * (75-40) = 32.7</a:t>
              </a:r>
            </a:p>
          </p:txBody>
        </p:sp>
        <p:sp>
          <p:nvSpPr>
            <p:cNvPr id="122919" name="Rectangle 38"/>
            <p:cNvSpPr>
              <a:spLocks noChangeArrowheads="1"/>
            </p:cNvSpPr>
            <p:nvPr/>
          </p:nvSpPr>
          <p:spPr bwMode="auto">
            <a:xfrm>
              <a:off x="2880"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10/45</a:t>
              </a:r>
            </a:p>
          </p:txBody>
        </p:sp>
      </p:grpSp>
      <p:sp>
        <p:nvSpPr>
          <p:cNvPr id="118828" name="AutoShape 4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p:cTn id="7" dur="1000" fill="hold"/>
                                        <p:tgtEl>
                                          <p:spTgt spid="1187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87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8786">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p:cTn id="13" dur="1000" fill="hold"/>
                                        <p:tgtEl>
                                          <p:spTgt spid="11878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878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8786">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p:cTn id="19" dur="1000" fill="hold"/>
                                        <p:tgtEl>
                                          <p:spTgt spid="11878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878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8786">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p:cTn id="25" dur="1000" fill="hold"/>
                                        <p:tgtEl>
                                          <p:spTgt spid="118786">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18786">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18786">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8786">
                                            <p:txEl>
                                              <p:pRg st="4" end="4"/>
                                            </p:txEl>
                                          </p:spTgt>
                                        </p:tgtEl>
                                        <p:attrNameLst>
                                          <p:attrName>style.visibility</p:attrName>
                                        </p:attrNameLst>
                                      </p:cBhvr>
                                      <p:to>
                                        <p:strVal val="visible"/>
                                      </p:to>
                                    </p:set>
                                    <p:anim calcmode="lin" valueType="num">
                                      <p:cBhvr>
                                        <p:cTn id="31" dur="1000" fill="hold"/>
                                        <p:tgtEl>
                                          <p:spTgt spid="118786">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18786">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18786">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18786">
                                            <p:txEl>
                                              <p:pRg st="5" end="5"/>
                                            </p:txEl>
                                          </p:spTgt>
                                        </p:tgtEl>
                                        <p:attrNameLst>
                                          <p:attrName>style.visibility</p:attrName>
                                        </p:attrNameLst>
                                      </p:cBhvr>
                                      <p:to>
                                        <p:strVal val="visible"/>
                                      </p:to>
                                    </p:set>
                                    <p:anim calcmode="lin" valueType="num">
                                      <p:cBhvr>
                                        <p:cTn id="37" dur="1000" fill="hold"/>
                                        <p:tgtEl>
                                          <p:spTgt spid="118786">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118786">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1878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bldLvl="3" autoUpdateAnimBg="0" advAuto="10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71550" y="620713"/>
            <a:ext cx="7793038" cy="1143000"/>
          </a:xfrm>
        </p:spPr>
        <p:txBody>
          <a:bodyPr/>
          <a:lstStyle/>
          <a:p>
            <a:pPr algn="r" eaLnBrk="1" hangingPunct="1"/>
            <a:r>
              <a:rPr lang="he-IL" smtClean="0">
                <a:solidFill>
                  <a:schemeClr val="hlink"/>
                </a:solidFill>
              </a:rPr>
              <a:t>תרגיל (1)</a:t>
            </a:r>
            <a:endParaRPr lang="en-US" smtClean="0">
              <a:solidFill>
                <a:schemeClr val="hlink"/>
              </a:solidFill>
            </a:endParaRPr>
          </a:p>
        </p:txBody>
      </p:sp>
      <p:sp>
        <p:nvSpPr>
          <p:cNvPr id="115715" name="Rectangle 3"/>
          <p:cNvSpPr>
            <a:spLocks noGrp="1" noChangeArrowheads="1"/>
          </p:cNvSpPr>
          <p:nvPr>
            <p:ph type="body" sz="half" idx="1"/>
          </p:nvPr>
        </p:nvSpPr>
        <p:spPr>
          <a:xfrm>
            <a:off x="684213" y="2060575"/>
            <a:ext cx="8202612" cy="3960813"/>
          </a:xfrm>
        </p:spPr>
        <p:txBody>
          <a:bodyPr/>
          <a:lstStyle/>
          <a:p>
            <a:pPr eaLnBrk="1" hangingPunct="1">
              <a:lnSpc>
                <a:spcPct val="90000"/>
              </a:lnSpc>
            </a:pPr>
            <a:r>
              <a:rPr lang="he-IL" sz="2800" smtClean="0"/>
              <a:t>נתונה סדרת ערכים: 1 , 3 , 3 , 2 , 4 , 7 , 6 , 2 </a:t>
            </a:r>
          </a:p>
          <a:p>
            <a:pPr lvl="1" eaLnBrk="1" hangingPunct="1">
              <a:lnSpc>
                <a:spcPct val="90000"/>
              </a:lnSpc>
            </a:pPr>
            <a:r>
              <a:rPr lang="he-IL" sz="2400" smtClean="0"/>
              <a:t>מהו השכיח?</a:t>
            </a:r>
          </a:p>
          <a:p>
            <a:pPr lvl="1" eaLnBrk="1" hangingPunct="1">
              <a:lnSpc>
                <a:spcPct val="90000"/>
              </a:lnSpc>
            </a:pPr>
            <a:r>
              <a:rPr lang="he-IL" sz="2400" smtClean="0"/>
              <a:t>מהו החציון?</a:t>
            </a:r>
          </a:p>
          <a:p>
            <a:pPr eaLnBrk="1" hangingPunct="1">
              <a:lnSpc>
                <a:spcPct val="90000"/>
              </a:lnSpc>
            </a:pPr>
            <a:r>
              <a:rPr lang="he-IL" sz="2800" smtClean="0"/>
              <a:t>נתונה סדרת ערכים: 0 , 3 , 22, 2 , 9 , 132 , 1 , 3 </a:t>
            </a:r>
          </a:p>
          <a:p>
            <a:pPr lvl="1" eaLnBrk="1" hangingPunct="1">
              <a:lnSpc>
                <a:spcPct val="90000"/>
              </a:lnSpc>
            </a:pPr>
            <a:r>
              <a:rPr lang="he-IL" sz="2400" smtClean="0"/>
              <a:t>מהו השכיח?</a:t>
            </a:r>
          </a:p>
          <a:p>
            <a:pPr lvl="1" eaLnBrk="1" hangingPunct="1">
              <a:lnSpc>
                <a:spcPct val="90000"/>
              </a:lnSpc>
            </a:pPr>
            <a:r>
              <a:rPr lang="he-IL" sz="2400" smtClean="0"/>
              <a:t>מהו החציון?</a:t>
            </a:r>
          </a:p>
          <a:p>
            <a:pPr eaLnBrk="1" hangingPunct="1">
              <a:lnSpc>
                <a:spcPct val="90000"/>
              </a:lnSpc>
            </a:pPr>
            <a:endParaRPr lang="he-IL" sz="2800" smtClean="0"/>
          </a:p>
          <a:p>
            <a:pPr eaLnBrk="1" hangingPunct="1">
              <a:lnSpc>
                <a:spcPct val="90000"/>
              </a:lnSpc>
            </a:pPr>
            <a:r>
              <a:rPr lang="he-IL" sz="2800" smtClean="0"/>
              <a:t>נתונה הטבלה הבאה: </a:t>
            </a:r>
          </a:p>
          <a:p>
            <a:pPr lvl="1" eaLnBrk="1" hangingPunct="1">
              <a:lnSpc>
                <a:spcPct val="90000"/>
              </a:lnSpc>
            </a:pPr>
            <a:r>
              <a:rPr lang="he-IL" sz="2400" smtClean="0"/>
              <a:t>מהו השכיח?</a:t>
            </a:r>
            <a:endParaRPr lang="en-US" sz="2400" smtClean="0"/>
          </a:p>
        </p:txBody>
      </p:sp>
      <p:sp>
        <p:nvSpPr>
          <p:cNvPr id="115723" name="Rectangle 11"/>
          <p:cNvSpPr>
            <a:spLocks noChangeArrowheads="1"/>
          </p:cNvSpPr>
          <p:nvPr/>
        </p:nvSpPr>
        <p:spPr bwMode="auto">
          <a:xfrm>
            <a:off x="395288" y="6021388"/>
            <a:ext cx="1492250" cy="43338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60/20=3</a:t>
            </a:r>
          </a:p>
        </p:txBody>
      </p:sp>
      <p:sp>
        <p:nvSpPr>
          <p:cNvPr id="115725" name="Rectangle 13"/>
          <p:cNvSpPr>
            <a:spLocks noChangeArrowheads="1"/>
          </p:cNvSpPr>
          <p:nvPr/>
        </p:nvSpPr>
        <p:spPr bwMode="auto">
          <a:xfrm>
            <a:off x="395288" y="5627688"/>
            <a:ext cx="1492250" cy="39370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45/20=2.25</a:t>
            </a:r>
          </a:p>
        </p:txBody>
      </p:sp>
      <p:sp>
        <p:nvSpPr>
          <p:cNvPr id="115727" name="Rectangle 15"/>
          <p:cNvSpPr>
            <a:spLocks noChangeArrowheads="1"/>
          </p:cNvSpPr>
          <p:nvPr/>
        </p:nvSpPr>
        <p:spPr bwMode="auto">
          <a:xfrm>
            <a:off x="395288" y="5194300"/>
            <a:ext cx="1492250" cy="43338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50/10=5</a:t>
            </a:r>
          </a:p>
        </p:txBody>
      </p:sp>
      <p:sp>
        <p:nvSpPr>
          <p:cNvPr id="115729" name="Rectangle 17"/>
          <p:cNvSpPr>
            <a:spLocks noChangeArrowheads="1"/>
          </p:cNvSpPr>
          <p:nvPr/>
        </p:nvSpPr>
        <p:spPr bwMode="auto">
          <a:xfrm>
            <a:off x="395288" y="4760913"/>
            <a:ext cx="1492250" cy="43338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50/5=10</a:t>
            </a:r>
          </a:p>
        </p:txBody>
      </p:sp>
      <p:sp>
        <p:nvSpPr>
          <p:cNvPr id="123912" name="Line 20"/>
          <p:cNvSpPr>
            <a:spLocks noChangeShapeType="1"/>
          </p:cNvSpPr>
          <p:nvPr/>
        </p:nvSpPr>
        <p:spPr bwMode="auto">
          <a:xfrm>
            <a:off x="395288" y="4292600"/>
            <a:ext cx="4248150" cy="0"/>
          </a:xfrm>
          <a:prstGeom prst="line">
            <a:avLst/>
          </a:prstGeom>
          <a:noFill/>
          <a:ln w="28575" cap="sq">
            <a:solidFill>
              <a:schemeClr val="tx1"/>
            </a:solidFill>
            <a:miter lim="800000"/>
            <a:headEnd/>
            <a:tailEnd/>
          </a:ln>
        </p:spPr>
        <p:txBody>
          <a:bodyPr wrap="none"/>
          <a:lstStyle/>
          <a:p>
            <a:endParaRPr lang="he-IL"/>
          </a:p>
        </p:txBody>
      </p:sp>
      <p:sp>
        <p:nvSpPr>
          <p:cNvPr id="123913" name="Line 21"/>
          <p:cNvSpPr>
            <a:spLocks noChangeShapeType="1"/>
          </p:cNvSpPr>
          <p:nvPr/>
        </p:nvSpPr>
        <p:spPr bwMode="auto">
          <a:xfrm>
            <a:off x="395288" y="4760913"/>
            <a:ext cx="4248150" cy="0"/>
          </a:xfrm>
          <a:prstGeom prst="line">
            <a:avLst/>
          </a:prstGeom>
          <a:noFill/>
          <a:ln w="12700">
            <a:solidFill>
              <a:schemeClr val="tx1"/>
            </a:solidFill>
            <a:miter lim="800000"/>
            <a:headEnd/>
            <a:tailEnd/>
          </a:ln>
        </p:spPr>
        <p:txBody>
          <a:bodyPr wrap="none"/>
          <a:lstStyle/>
          <a:p>
            <a:endParaRPr lang="he-IL"/>
          </a:p>
        </p:txBody>
      </p:sp>
      <p:sp>
        <p:nvSpPr>
          <p:cNvPr id="123914" name="Line 22"/>
          <p:cNvSpPr>
            <a:spLocks noChangeShapeType="1"/>
          </p:cNvSpPr>
          <p:nvPr/>
        </p:nvSpPr>
        <p:spPr bwMode="auto">
          <a:xfrm>
            <a:off x="395288" y="5194300"/>
            <a:ext cx="4248150" cy="0"/>
          </a:xfrm>
          <a:prstGeom prst="line">
            <a:avLst/>
          </a:prstGeom>
          <a:noFill/>
          <a:ln w="12700">
            <a:solidFill>
              <a:schemeClr val="tx1"/>
            </a:solidFill>
            <a:miter lim="800000"/>
            <a:headEnd/>
            <a:tailEnd/>
          </a:ln>
        </p:spPr>
        <p:txBody>
          <a:bodyPr wrap="none"/>
          <a:lstStyle/>
          <a:p>
            <a:endParaRPr lang="he-IL"/>
          </a:p>
        </p:txBody>
      </p:sp>
      <p:grpSp>
        <p:nvGrpSpPr>
          <p:cNvPr id="2" name="Group 31"/>
          <p:cNvGrpSpPr>
            <a:grpSpLocks/>
          </p:cNvGrpSpPr>
          <p:nvPr/>
        </p:nvGrpSpPr>
        <p:grpSpPr bwMode="auto">
          <a:xfrm>
            <a:off x="395288" y="4292600"/>
            <a:ext cx="4248150" cy="2162175"/>
            <a:chOff x="249" y="2704"/>
            <a:chExt cx="2676" cy="1362"/>
          </a:xfrm>
        </p:grpSpPr>
        <p:sp>
          <p:nvSpPr>
            <p:cNvPr id="123922" name="Rectangle 5"/>
            <p:cNvSpPr>
              <a:spLocks noChangeArrowheads="1"/>
            </p:cNvSpPr>
            <p:nvPr/>
          </p:nvSpPr>
          <p:spPr bwMode="auto">
            <a:xfrm>
              <a:off x="1189" y="3793"/>
              <a:ext cx="722"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60</a:t>
              </a:r>
            </a:p>
          </p:txBody>
        </p:sp>
        <p:sp>
          <p:nvSpPr>
            <p:cNvPr id="123923" name="Rectangle 6"/>
            <p:cNvSpPr>
              <a:spLocks noChangeArrowheads="1"/>
            </p:cNvSpPr>
            <p:nvPr/>
          </p:nvSpPr>
          <p:spPr bwMode="auto">
            <a:xfrm>
              <a:off x="1189" y="3545"/>
              <a:ext cx="722" cy="24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45</a:t>
              </a:r>
            </a:p>
          </p:txBody>
        </p:sp>
        <p:sp>
          <p:nvSpPr>
            <p:cNvPr id="123924" name="Rectangle 7"/>
            <p:cNvSpPr>
              <a:spLocks noChangeArrowheads="1"/>
            </p:cNvSpPr>
            <p:nvPr/>
          </p:nvSpPr>
          <p:spPr bwMode="auto">
            <a:xfrm>
              <a:off x="1189" y="3272"/>
              <a:ext cx="722"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50</a:t>
              </a:r>
            </a:p>
          </p:txBody>
        </p:sp>
        <p:sp>
          <p:nvSpPr>
            <p:cNvPr id="123925" name="Rectangle 8"/>
            <p:cNvSpPr>
              <a:spLocks noChangeArrowheads="1"/>
            </p:cNvSpPr>
            <p:nvPr/>
          </p:nvSpPr>
          <p:spPr bwMode="auto">
            <a:xfrm>
              <a:off x="1189" y="2999"/>
              <a:ext cx="722"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50</a:t>
              </a:r>
            </a:p>
          </p:txBody>
        </p:sp>
        <p:sp>
          <p:nvSpPr>
            <p:cNvPr id="123926" name="Rectangle 9"/>
            <p:cNvSpPr>
              <a:spLocks noChangeArrowheads="1"/>
            </p:cNvSpPr>
            <p:nvPr/>
          </p:nvSpPr>
          <p:spPr bwMode="auto">
            <a:xfrm>
              <a:off x="1189" y="2704"/>
              <a:ext cx="722" cy="295"/>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23927" name="Rectangle 10"/>
            <p:cNvSpPr>
              <a:spLocks noChangeArrowheads="1"/>
            </p:cNvSpPr>
            <p:nvPr/>
          </p:nvSpPr>
          <p:spPr bwMode="auto">
            <a:xfrm>
              <a:off x="1911" y="3793"/>
              <a:ext cx="1014"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40 - 59</a:t>
              </a:r>
            </a:p>
          </p:txBody>
        </p:sp>
        <p:sp>
          <p:nvSpPr>
            <p:cNvPr id="123928" name="Rectangle 12"/>
            <p:cNvSpPr>
              <a:spLocks noChangeArrowheads="1"/>
            </p:cNvSpPr>
            <p:nvPr/>
          </p:nvSpPr>
          <p:spPr bwMode="auto">
            <a:xfrm>
              <a:off x="1911" y="3545"/>
              <a:ext cx="1014" cy="24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20 - 39</a:t>
              </a:r>
            </a:p>
          </p:txBody>
        </p:sp>
        <p:sp>
          <p:nvSpPr>
            <p:cNvPr id="123929" name="Rectangle 14"/>
            <p:cNvSpPr>
              <a:spLocks noChangeArrowheads="1"/>
            </p:cNvSpPr>
            <p:nvPr/>
          </p:nvSpPr>
          <p:spPr bwMode="auto">
            <a:xfrm>
              <a:off x="1911" y="3272"/>
              <a:ext cx="1014"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10 - 19</a:t>
              </a:r>
            </a:p>
          </p:txBody>
        </p:sp>
        <p:sp>
          <p:nvSpPr>
            <p:cNvPr id="123930" name="Rectangle 16"/>
            <p:cNvSpPr>
              <a:spLocks noChangeArrowheads="1"/>
            </p:cNvSpPr>
            <p:nvPr/>
          </p:nvSpPr>
          <p:spPr bwMode="auto">
            <a:xfrm>
              <a:off x="1911" y="2999"/>
              <a:ext cx="1014" cy="27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 – 9</a:t>
              </a:r>
            </a:p>
          </p:txBody>
        </p:sp>
        <p:sp>
          <p:nvSpPr>
            <p:cNvPr id="123931" name="Rectangle 18"/>
            <p:cNvSpPr>
              <a:spLocks noChangeArrowheads="1"/>
            </p:cNvSpPr>
            <p:nvPr/>
          </p:nvSpPr>
          <p:spPr bwMode="auto">
            <a:xfrm>
              <a:off x="1911" y="2704"/>
              <a:ext cx="1014" cy="295"/>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גיל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sp>
          <p:nvSpPr>
            <p:cNvPr id="123932" name="Rectangle 19"/>
            <p:cNvSpPr>
              <a:spLocks noChangeArrowheads="1"/>
            </p:cNvSpPr>
            <p:nvPr/>
          </p:nvSpPr>
          <p:spPr bwMode="auto">
            <a:xfrm>
              <a:off x="249" y="2704"/>
              <a:ext cx="940" cy="295"/>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צפיפות </a:t>
              </a:r>
              <a:r>
                <a:rPr lang="en-US" sz="1800">
                  <a:latin typeface="Times New Roman" pitchFamily="18" charset="0"/>
                </a:rPr>
                <a:t>(d)</a:t>
              </a:r>
            </a:p>
          </p:txBody>
        </p:sp>
        <p:sp>
          <p:nvSpPr>
            <p:cNvPr id="123933" name="Line 23"/>
            <p:cNvSpPr>
              <a:spLocks noChangeShapeType="1"/>
            </p:cNvSpPr>
            <p:nvPr/>
          </p:nvSpPr>
          <p:spPr bwMode="auto">
            <a:xfrm>
              <a:off x="249" y="3545"/>
              <a:ext cx="2676" cy="0"/>
            </a:xfrm>
            <a:prstGeom prst="line">
              <a:avLst/>
            </a:prstGeom>
            <a:noFill/>
            <a:ln w="12700">
              <a:solidFill>
                <a:schemeClr val="tx1"/>
              </a:solidFill>
              <a:miter lim="800000"/>
              <a:headEnd/>
              <a:tailEnd/>
            </a:ln>
          </p:spPr>
          <p:txBody>
            <a:bodyPr wrap="none"/>
            <a:lstStyle/>
            <a:p>
              <a:endParaRPr lang="he-IL"/>
            </a:p>
          </p:txBody>
        </p:sp>
      </p:grpSp>
      <p:sp>
        <p:nvSpPr>
          <p:cNvPr id="123916" name="Line 24"/>
          <p:cNvSpPr>
            <a:spLocks noChangeShapeType="1"/>
          </p:cNvSpPr>
          <p:nvPr/>
        </p:nvSpPr>
        <p:spPr bwMode="auto">
          <a:xfrm>
            <a:off x="395288" y="6021388"/>
            <a:ext cx="4248150" cy="0"/>
          </a:xfrm>
          <a:prstGeom prst="line">
            <a:avLst/>
          </a:prstGeom>
          <a:noFill/>
          <a:ln w="12700">
            <a:solidFill>
              <a:schemeClr val="tx1"/>
            </a:solidFill>
            <a:miter lim="800000"/>
            <a:headEnd/>
            <a:tailEnd/>
          </a:ln>
        </p:spPr>
        <p:txBody>
          <a:bodyPr wrap="none"/>
          <a:lstStyle/>
          <a:p>
            <a:endParaRPr lang="he-IL"/>
          </a:p>
        </p:txBody>
      </p:sp>
      <p:sp>
        <p:nvSpPr>
          <p:cNvPr id="123917" name="Line 25"/>
          <p:cNvSpPr>
            <a:spLocks noChangeShapeType="1"/>
          </p:cNvSpPr>
          <p:nvPr/>
        </p:nvSpPr>
        <p:spPr bwMode="auto">
          <a:xfrm>
            <a:off x="395288" y="6454775"/>
            <a:ext cx="4248150" cy="0"/>
          </a:xfrm>
          <a:prstGeom prst="line">
            <a:avLst/>
          </a:prstGeom>
          <a:noFill/>
          <a:ln w="28575" cap="sq">
            <a:solidFill>
              <a:schemeClr val="tx1"/>
            </a:solidFill>
            <a:miter lim="800000"/>
            <a:headEnd/>
            <a:tailEnd/>
          </a:ln>
        </p:spPr>
        <p:txBody>
          <a:bodyPr wrap="none"/>
          <a:lstStyle/>
          <a:p>
            <a:endParaRPr lang="he-IL"/>
          </a:p>
        </p:txBody>
      </p:sp>
      <p:sp>
        <p:nvSpPr>
          <p:cNvPr id="123918" name="Line 26"/>
          <p:cNvSpPr>
            <a:spLocks noChangeShapeType="1"/>
          </p:cNvSpPr>
          <p:nvPr/>
        </p:nvSpPr>
        <p:spPr bwMode="auto">
          <a:xfrm>
            <a:off x="395288" y="4292600"/>
            <a:ext cx="0" cy="2162175"/>
          </a:xfrm>
          <a:prstGeom prst="line">
            <a:avLst/>
          </a:prstGeom>
          <a:noFill/>
          <a:ln w="28575" cap="sq">
            <a:solidFill>
              <a:schemeClr val="tx1"/>
            </a:solidFill>
            <a:miter lim="800000"/>
            <a:headEnd/>
            <a:tailEnd/>
          </a:ln>
        </p:spPr>
        <p:txBody>
          <a:bodyPr wrap="none"/>
          <a:lstStyle/>
          <a:p>
            <a:endParaRPr lang="he-IL"/>
          </a:p>
        </p:txBody>
      </p:sp>
      <p:sp>
        <p:nvSpPr>
          <p:cNvPr id="123919" name="Line 27"/>
          <p:cNvSpPr>
            <a:spLocks noChangeShapeType="1"/>
          </p:cNvSpPr>
          <p:nvPr/>
        </p:nvSpPr>
        <p:spPr bwMode="auto">
          <a:xfrm>
            <a:off x="3033713" y="4292600"/>
            <a:ext cx="0" cy="2162175"/>
          </a:xfrm>
          <a:prstGeom prst="line">
            <a:avLst/>
          </a:prstGeom>
          <a:noFill/>
          <a:ln w="12700">
            <a:solidFill>
              <a:schemeClr val="tx1"/>
            </a:solidFill>
            <a:miter lim="800000"/>
            <a:headEnd/>
            <a:tailEnd/>
          </a:ln>
        </p:spPr>
        <p:txBody>
          <a:bodyPr wrap="none"/>
          <a:lstStyle/>
          <a:p>
            <a:endParaRPr lang="he-IL"/>
          </a:p>
        </p:txBody>
      </p:sp>
      <p:sp>
        <p:nvSpPr>
          <p:cNvPr id="123920" name="Line 28"/>
          <p:cNvSpPr>
            <a:spLocks noChangeShapeType="1"/>
          </p:cNvSpPr>
          <p:nvPr/>
        </p:nvSpPr>
        <p:spPr bwMode="auto">
          <a:xfrm>
            <a:off x="4643438" y="4292600"/>
            <a:ext cx="0" cy="2162175"/>
          </a:xfrm>
          <a:prstGeom prst="line">
            <a:avLst/>
          </a:prstGeom>
          <a:noFill/>
          <a:ln w="28575" cap="sq">
            <a:solidFill>
              <a:schemeClr val="tx1"/>
            </a:solidFill>
            <a:miter lim="800000"/>
            <a:headEnd/>
            <a:tailEnd/>
          </a:ln>
        </p:spPr>
        <p:txBody>
          <a:bodyPr wrap="none"/>
          <a:lstStyle/>
          <a:p>
            <a:endParaRPr lang="he-IL"/>
          </a:p>
        </p:txBody>
      </p:sp>
      <p:sp>
        <p:nvSpPr>
          <p:cNvPr id="123921" name="Line 29"/>
          <p:cNvSpPr>
            <a:spLocks noChangeShapeType="1"/>
          </p:cNvSpPr>
          <p:nvPr/>
        </p:nvSpPr>
        <p:spPr bwMode="auto">
          <a:xfrm>
            <a:off x="1887538" y="4292600"/>
            <a:ext cx="0" cy="2162175"/>
          </a:xfrm>
          <a:prstGeom prst="line">
            <a:avLst/>
          </a:prstGeom>
          <a:noFill/>
          <a:ln w="1270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1000"/>
                                        <p:tgtEl>
                                          <p:spTgt spid="115715">
                                            <p:txEl>
                                              <p:pRg st="1" end="1"/>
                                            </p:txEl>
                                          </p:spTgt>
                                        </p:tgtEl>
                                      </p:cBhvr>
                                    </p:animEffect>
                                    <p:anim calcmode="lin" valueType="num">
                                      <p:cBhvr>
                                        <p:cTn id="13"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57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1000"/>
                                        <p:tgtEl>
                                          <p:spTgt spid="115715">
                                            <p:txEl>
                                              <p:pRg st="2" end="2"/>
                                            </p:txEl>
                                          </p:spTgt>
                                        </p:tgtEl>
                                      </p:cBhvr>
                                    </p:animEffect>
                                    <p:anim calcmode="lin" valueType="num">
                                      <p:cBhvr>
                                        <p:cTn id="18"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5715">
                                            <p:txEl>
                                              <p:pRg st="3" end="3"/>
                                            </p:txEl>
                                          </p:spTgt>
                                        </p:tgtEl>
                                        <p:attrNameLst>
                                          <p:attrName>style.visibility</p:attrName>
                                        </p:attrNameLst>
                                      </p:cBhvr>
                                      <p:to>
                                        <p:strVal val="visible"/>
                                      </p:to>
                                    </p:set>
                                    <p:animEffect transition="in" filter="fade">
                                      <p:cBhvr>
                                        <p:cTn id="24" dur="1000"/>
                                        <p:tgtEl>
                                          <p:spTgt spid="115715">
                                            <p:txEl>
                                              <p:pRg st="3" end="3"/>
                                            </p:txEl>
                                          </p:spTgt>
                                        </p:tgtEl>
                                      </p:cBhvr>
                                    </p:animEffect>
                                    <p:anim calcmode="lin" valueType="num">
                                      <p:cBhvr>
                                        <p:cTn id="25"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57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5715">
                                            <p:txEl>
                                              <p:pRg st="4" end="4"/>
                                            </p:txEl>
                                          </p:spTgt>
                                        </p:tgtEl>
                                        <p:attrNameLst>
                                          <p:attrName>style.visibility</p:attrName>
                                        </p:attrNameLst>
                                      </p:cBhvr>
                                      <p:to>
                                        <p:strVal val="visible"/>
                                      </p:to>
                                    </p:set>
                                    <p:animEffect transition="in" filter="fade">
                                      <p:cBhvr>
                                        <p:cTn id="29" dur="1000"/>
                                        <p:tgtEl>
                                          <p:spTgt spid="115715">
                                            <p:txEl>
                                              <p:pRg st="4" end="4"/>
                                            </p:txEl>
                                          </p:spTgt>
                                        </p:tgtEl>
                                      </p:cBhvr>
                                    </p:animEffect>
                                    <p:anim calcmode="lin" valueType="num">
                                      <p:cBhvr>
                                        <p:cTn id="30"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57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5715">
                                            <p:txEl>
                                              <p:pRg st="5" end="5"/>
                                            </p:txEl>
                                          </p:spTgt>
                                        </p:tgtEl>
                                        <p:attrNameLst>
                                          <p:attrName>style.visibility</p:attrName>
                                        </p:attrNameLst>
                                      </p:cBhvr>
                                      <p:to>
                                        <p:strVal val="visible"/>
                                      </p:to>
                                    </p:set>
                                    <p:animEffect transition="in" filter="fade">
                                      <p:cBhvr>
                                        <p:cTn id="34" dur="1000"/>
                                        <p:tgtEl>
                                          <p:spTgt spid="115715">
                                            <p:txEl>
                                              <p:pRg st="5" end="5"/>
                                            </p:txEl>
                                          </p:spTgt>
                                        </p:tgtEl>
                                      </p:cBhvr>
                                    </p:animEffect>
                                    <p:anim calcmode="lin" valueType="num">
                                      <p:cBhvr>
                                        <p:cTn id="35"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5715">
                                            <p:txEl>
                                              <p:pRg st="7" end="7"/>
                                            </p:txEl>
                                          </p:spTgt>
                                        </p:tgtEl>
                                        <p:attrNameLst>
                                          <p:attrName>style.visibility</p:attrName>
                                        </p:attrNameLst>
                                      </p:cBhvr>
                                      <p:to>
                                        <p:strVal val="visible"/>
                                      </p:to>
                                    </p:set>
                                    <p:animEffect transition="in" filter="fade">
                                      <p:cBhvr>
                                        <p:cTn id="41" dur="1000"/>
                                        <p:tgtEl>
                                          <p:spTgt spid="115715">
                                            <p:txEl>
                                              <p:pRg st="7" end="7"/>
                                            </p:txEl>
                                          </p:spTgt>
                                        </p:tgtEl>
                                      </p:cBhvr>
                                    </p:animEffect>
                                    <p:anim calcmode="lin" valueType="num">
                                      <p:cBhvr>
                                        <p:cTn id="42" dur="1000" fill="hold"/>
                                        <p:tgtEl>
                                          <p:spTgt spid="11571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15715">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5715">
                                            <p:txEl>
                                              <p:pRg st="8" end="8"/>
                                            </p:txEl>
                                          </p:spTgt>
                                        </p:tgtEl>
                                        <p:attrNameLst>
                                          <p:attrName>style.visibility</p:attrName>
                                        </p:attrNameLst>
                                      </p:cBhvr>
                                      <p:to>
                                        <p:strVal val="visible"/>
                                      </p:to>
                                    </p:set>
                                    <p:animEffect transition="in" filter="fade">
                                      <p:cBhvr>
                                        <p:cTn id="46" dur="1000"/>
                                        <p:tgtEl>
                                          <p:spTgt spid="115715">
                                            <p:txEl>
                                              <p:pRg st="8" end="8"/>
                                            </p:txEl>
                                          </p:spTgt>
                                        </p:tgtEl>
                                      </p:cBhvr>
                                    </p:animEffect>
                                    <p:anim calcmode="lin" valueType="num">
                                      <p:cBhvr>
                                        <p:cTn id="47" dur="1000" fill="hold"/>
                                        <p:tgtEl>
                                          <p:spTgt spid="115715">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15715">
                                            <p:txEl>
                                              <p:pRg st="8" end="8"/>
                                            </p:txEl>
                                          </p:spTgt>
                                        </p:tgtEl>
                                        <p:attrNameLst>
                                          <p:attrName>ppt_y</p:attrName>
                                        </p:attrNameLst>
                                      </p:cBhvr>
                                      <p:tavLst>
                                        <p:tav tm="0">
                                          <p:val>
                                            <p:strVal val="#ppt_y+.1"/>
                                          </p:val>
                                        </p:tav>
                                        <p:tav tm="100000">
                                          <p:val>
                                            <p:strVal val="#ppt_y"/>
                                          </p:val>
                                        </p:tav>
                                      </p:tavLst>
                                    </p:anim>
                                  </p:childTnLst>
                                </p:cTn>
                              </p:par>
                              <p:par>
                                <p:cTn id="49" presetID="8" presetClass="entr" presetSubtype="16"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amond(in)">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7" presetClass="entr" presetSubtype="4" fill="hold" grpId="0" nodeType="clickEffect">
                                  <p:stCondLst>
                                    <p:cond delay="0"/>
                                  </p:stCondLst>
                                  <p:childTnLst>
                                    <p:set>
                                      <p:cBhvr>
                                        <p:cTn id="55" dur="1" fill="hold">
                                          <p:stCondLst>
                                            <p:cond delay="0"/>
                                          </p:stCondLst>
                                        </p:cTn>
                                        <p:tgtEl>
                                          <p:spTgt spid="115729"/>
                                        </p:tgtEl>
                                        <p:attrNameLst>
                                          <p:attrName>style.visibility</p:attrName>
                                        </p:attrNameLst>
                                      </p:cBhvr>
                                      <p:to>
                                        <p:strVal val="visible"/>
                                      </p:to>
                                    </p:set>
                                    <p:anim calcmode="lin" valueType="num">
                                      <p:cBhvr additive="base">
                                        <p:cTn id="56" dur="2000" fill="hold"/>
                                        <p:tgtEl>
                                          <p:spTgt spid="115729"/>
                                        </p:tgtEl>
                                        <p:attrNameLst>
                                          <p:attrName>ppt_x</p:attrName>
                                        </p:attrNameLst>
                                      </p:cBhvr>
                                      <p:tavLst>
                                        <p:tav tm="0">
                                          <p:val>
                                            <p:strVal val="#ppt_x"/>
                                          </p:val>
                                        </p:tav>
                                        <p:tav tm="100000">
                                          <p:val>
                                            <p:strVal val="#ppt_x"/>
                                          </p:val>
                                        </p:tav>
                                      </p:tavLst>
                                    </p:anim>
                                    <p:anim calcmode="lin" valueType="num">
                                      <p:cBhvr additive="base">
                                        <p:cTn id="57" dur="2000" fill="hold"/>
                                        <p:tgtEl>
                                          <p:spTgt spid="115729"/>
                                        </p:tgtEl>
                                        <p:attrNameLst>
                                          <p:attrName>ppt_y</p:attrName>
                                        </p:attrNameLst>
                                      </p:cBhvr>
                                      <p:tavLst>
                                        <p:tav tm="0">
                                          <p:val>
                                            <p:strVal val="1+#ppt_h/2"/>
                                          </p:val>
                                        </p:tav>
                                        <p:tav tm="100000">
                                          <p:val>
                                            <p:strVal val="#ppt_y"/>
                                          </p:val>
                                        </p:tav>
                                      </p:tavLst>
                                    </p:anim>
                                  </p:childTnLst>
                                </p:cTn>
                              </p:par>
                              <p:par>
                                <p:cTn id="58" presetID="7" presetClass="entr" presetSubtype="4" fill="hold" grpId="0" nodeType="withEffect">
                                  <p:stCondLst>
                                    <p:cond delay="0"/>
                                  </p:stCondLst>
                                  <p:childTnLst>
                                    <p:set>
                                      <p:cBhvr>
                                        <p:cTn id="59" dur="1" fill="hold">
                                          <p:stCondLst>
                                            <p:cond delay="0"/>
                                          </p:stCondLst>
                                        </p:cTn>
                                        <p:tgtEl>
                                          <p:spTgt spid="115727"/>
                                        </p:tgtEl>
                                        <p:attrNameLst>
                                          <p:attrName>style.visibility</p:attrName>
                                        </p:attrNameLst>
                                      </p:cBhvr>
                                      <p:to>
                                        <p:strVal val="visible"/>
                                      </p:to>
                                    </p:set>
                                    <p:anim calcmode="lin" valueType="num">
                                      <p:cBhvr additive="base">
                                        <p:cTn id="60" dur="2000" fill="hold"/>
                                        <p:tgtEl>
                                          <p:spTgt spid="115727"/>
                                        </p:tgtEl>
                                        <p:attrNameLst>
                                          <p:attrName>ppt_x</p:attrName>
                                        </p:attrNameLst>
                                      </p:cBhvr>
                                      <p:tavLst>
                                        <p:tav tm="0">
                                          <p:val>
                                            <p:strVal val="#ppt_x"/>
                                          </p:val>
                                        </p:tav>
                                        <p:tav tm="100000">
                                          <p:val>
                                            <p:strVal val="#ppt_x"/>
                                          </p:val>
                                        </p:tav>
                                      </p:tavLst>
                                    </p:anim>
                                    <p:anim calcmode="lin" valueType="num">
                                      <p:cBhvr additive="base">
                                        <p:cTn id="61" dur="2000" fill="hold"/>
                                        <p:tgtEl>
                                          <p:spTgt spid="115727"/>
                                        </p:tgtEl>
                                        <p:attrNameLst>
                                          <p:attrName>ppt_y</p:attrName>
                                        </p:attrNameLst>
                                      </p:cBhvr>
                                      <p:tavLst>
                                        <p:tav tm="0">
                                          <p:val>
                                            <p:strVal val="1+#ppt_h/2"/>
                                          </p:val>
                                        </p:tav>
                                        <p:tav tm="100000">
                                          <p:val>
                                            <p:strVal val="#ppt_y"/>
                                          </p:val>
                                        </p:tav>
                                      </p:tavLst>
                                    </p:anim>
                                  </p:childTnLst>
                                </p:cTn>
                              </p:par>
                              <p:par>
                                <p:cTn id="62" presetID="7" presetClass="entr" presetSubtype="4" fill="hold" grpId="0" nodeType="withEffect">
                                  <p:stCondLst>
                                    <p:cond delay="0"/>
                                  </p:stCondLst>
                                  <p:childTnLst>
                                    <p:set>
                                      <p:cBhvr>
                                        <p:cTn id="63" dur="1" fill="hold">
                                          <p:stCondLst>
                                            <p:cond delay="0"/>
                                          </p:stCondLst>
                                        </p:cTn>
                                        <p:tgtEl>
                                          <p:spTgt spid="115725"/>
                                        </p:tgtEl>
                                        <p:attrNameLst>
                                          <p:attrName>style.visibility</p:attrName>
                                        </p:attrNameLst>
                                      </p:cBhvr>
                                      <p:to>
                                        <p:strVal val="visible"/>
                                      </p:to>
                                    </p:set>
                                    <p:anim calcmode="lin" valueType="num">
                                      <p:cBhvr additive="base">
                                        <p:cTn id="64" dur="2000" fill="hold"/>
                                        <p:tgtEl>
                                          <p:spTgt spid="115725"/>
                                        </p:tgtEl>
                                        <p:attrNameLst>
                                          <p:attrName>ppt_x</p:attrName>
                                        </p:attrNameLst>
                                      </p:cBhvr>
                                      <p:tavLst>
                                        <p:tav tm="0">
                                          <p:val>
                                            <p:strVal val="#ppt_x"/>
                                          </p:val>
                                        </p:tav>
                                        <p:tav tm="100000">
                                          <p:val>
                                            <p:strVal val="#ppt_x"/>
                                          </p:val>
                                        </p:tav>
                                      </p:tavLst>
                                    </p:anim>
                                    <p:anim calcmode="lin" valueType="num">
                                      <p:cBhvr additive="base">
                                        <p:cTn id="65" dur="2000" fill="hold"/>
                                        <p:tgtEl>
                                          <p:spTgt spid="115725"/>
                                        </p:tgtEl>
                                        <p:attrNameLst>
                                          <p:attrName>ppt_y</p:attrName>
                                        </p:attrNameLst>
                                      </p:cBhvr>
                                      <p:tavLst>
                                        <p:tav tm="0">
                                          <p:val>
                                            <p:strVal val="1+#ppt_h/2"/>
                                          </p:val>
                                        </p:tav>
                                        <p:tav tm="100000">
                                          <p:val>
                                            <p:strVal val="#ppt_y"/>
                                          </p:val>
                                        </p:tav>
                                      </p:tavLst>
                                    </p:anim>
                                  </p:childTnLst>
                                </p:cTn>
                              </p:par>
                              <p:par>
                                <p:cTn id="66" presetID="7" presetClass="entr" presetSubtype="4" fill="hold" grpId="0" nodeType="withEffect">
                                  <p:stCondLst>
                                    <p:cond delay="0"/>
                                  </p:stCondLst>
                                  <p:childTnLst>
                                    <p:set>
                                      <p:cBhvr>
                                        <p:cTn id="67" dur="1" fill="hold">
                                          <p:stCondLst>
                                            <p:cond delay="0"/>
                                          </p:stCondLst>
                                        </p:cTn>
                                        <p:tgtEl>
                                          <p:spTgt spid="115723"/>
                                        </p:tgtEl>
                                        <p:attrNameLst>
                                          <p:attrName>style.visibility</p:attrName>
                                        </p:attrNameLst>
                                      </p:cBhvr>
                                      <p:to>
                                        <p:strVal val="visible"/>
                                      </p:to>
                                    </p:set>
                                    <p:anim calcmode="lin" valueType="num">
                                      <p:cBhvr additive="base">
                                        <p:cTn id="68" dur="2000" fill="hold"/>
                                        <p:tgtEl>
                                          <p:spTgt spid="115723"/>
                                        </p:tgtEl>
                                        <p:attrNameLst>
                                          <p:attrName>ppt_x</p:attrName>
                                        </p:attrNameLst>
                                      </p:cBhvr>
                                      <p:tavLst>
                                        <p:tav tm="0">
                                          <p:val>
                                            <p:strVal val="#ppt_x"/>
                                          </p:val>
                                        </p:tav>
                                        <p:tav tm="100000">
                                          <p:val>
                                            <p:strVal val="#ppt_x"/>
                                          </p:val>
                                        </p:tav>
                                      </p:tavLst>
                                    </p:anim>
                                    <p:anim calcmode="lin" valueType="num">
                                      <p:cBhvr additive="base">
                                        <p:cTn id="69" dur="2000" fill="hold"/>
                                        <p:tgtEl>
                                          <p:spTgt spid="115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23" grpId="0"/>
      <p:bldP spid="115725" grpId="0"/>
      <p:bldP spid="115727" grpId="0"/>
      <p:bldP spid="115729"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838200" y="2017713"/>
            <a:ext cx="8116888" cy="2020887"/>
          </a:xfrm>
        </p:spPr>
        <p:txBody>
          <a:bodyPr/>
          <a:lstStyle/>
          <a:p>
            <a:pPr algn="just" eaLnBrk="1" hangingPunct="1">
              <a:lnSpc>
                <a:spcPct val="80000"/>
              </a:lnSpc>
            </a:pPr>
            <a:r>
              <a:rPr lang="he-IL" sz="2000" smtClean="0"/>
              <a:t>מצא את החציון.</a:t>
            </a:r>
          </a:p>
          <a:p>
            <a:pPr lvl="1" algn="just" eaLnBrk="1" hangingPunct="1">
              <a:lnSpc>
                <a:spcPct val="80000"/>
              </a:lnSpc>
            </a:pPr>
            <a:r>
              <a:rPr lang="he-IL" sz="1800" smtClean="0"/>
              <a:t>כדאי לרשום גבולות אמיתיים. </a:t>
            </a:r>
          </a:p>
          <a:p>
            <a:pPr lvl="1" algn="just" eaLnBrk="1" hangingPunct="1">
              <a:lnSpc>
                <a:spcPct val="80000"/>
              </a:lnSpc>
            </a:pPr>
            <a:r>
              <a:rPr lang="he-IL" sz="1800" smtClean="0"/>
              <a:t>יש לחשב שכיחות מצטברת.</a:t>
            </a:r>
          </a:p>
          <a:p>
            <a:pPr lvl="1" algn="just" eaLnBrk="1" hangingPunct="1">
              <a:lnSpc>
                <a:spcPct val="80000"/>
              </a:lnSpc>
            </a:pPr>
            <a:r>
              <a:rPr lang="he-IL" sz="1800" smtClean="0"/>
              <a:t>יש למצוא את קבוצת החציון (ע"פ </a:t>
            </a:r>
            <a:r>
              <a:rPr lang="en-US" sz="1800" smtClean="0"/>
              <a:t>N/2</a:t>
            </a:r>
            <a:r>
              <a:rPr lang="he-IL" sz="1800" smtClean="0"/>
              <a:t>).</a:t>
            </a:r>
          </a:p>
          <a:p>
            <a:pPr lvl="1" algn="just" eaLnBrk="1" hangingPunct="1">
              <a:lnSpc>
                <a:spcPct val="80000"/>
              </a:lnSpc>
            </a:pPr>
            <a:r>
              <a:rPr lang="he-IL" sz="1800" smtClean="0"/>
              <a:t>יש חשב על פי הנוסחה: </a:t>
            </a:r>
            <a:r>
              <a:rPr lang="en-US" sz="1800" smtClean="0"/>
              <a:t>Me = L + l/f * (N/2 – F)</a:t>
            </a:r>
            <a:endParaRPr lang="he-IL" sz="1800" smtClean="0"/>
          </a:p>
          <a:p>
            <a:pPr lvl="2" algn="just" eaLnBrk="1" hangingPunct="1">
              <a:lnSpc>
                <a:spcPct val="80000"/>
              </a:lnSpc>
            </a:pPr>
            <a:r>
              <a:rPr lang="en-US" sz="1800" b="1" smtClean="0">
                <a:solidFill>
                  <a:schemeClr val="tx2"/>
                </a:solidFill>
              </a:rPr>
              <a:t>L</a:t>
            </a:r>
            <a:r>
              <a:rPr lang="he-IL" sz="1800" smtClean="0"/>
              <a:t> – גבול תחתון של קבוצת החציון. </a:t>
            </a:r>
            <a:r>
              <a:rPr lang="en-US" sz="1800" b="1" smtClean="0">
                <a:solidFill>
                  <a:schemeClr val="tx2"/>
                </a:solidFill>
              </a:rPr>
              <a:t>l</a:t>
            </a:r>
            <a:r>
              <a:rPr lang="he-IL" sz="1800" smtClean="0"/>
              <a:t> – רוחב קבוצת החציון. </a:t>
            </a:r>
            <a:r>
              <a:rPr lang="en-US" sz="1800" b="1" smtClean="0">
                <a:solidFill>
                  <a:schemeClr val="tx2"/>
                </a:solidFill>
              </a:rPr>
              <a:t>F</a:t>
            </a:r>
            <a:r>
              <a:rPr lang="he-IL" sz="1800" smtClean="0"/>
              <a:t> - שכיחות מצטברת עד קבוצת החציון. </a:t>
            </a:r>
            <a:r>
              <a:rPr lang="en-US" sz="1800" b="1" smtClean="0">
                <a:solidFill>
                  <a:schemeClr val="tx2"/>
                </a:solidFill>
              </a:rPr>
              <a:t>f</a:t>
            </a:r>
            <a:r>
              <a:rPr lang="he-IL" sz="1800" smtClean="0"/>
              <a:t> – שכיחות בתוך קבוצת החציון. </a:t>
            </a:r>
            <a:r>
              <a:rPr lang="en-US" sz="1800" b="1" smtClean="0">
                <a:solidFill>
                  <a:schemeClr val="tx2"/>
                </a:solidFill>
              </a:rPr>
              <a:t>N</a:t>
            </a:r>
            <a:r>
              <a:rPr lang="he-IL" sz="1800" smtClean="0"/>
              <a:t> – מספר המקרים.</a:t>
            </a:r>
            <a:endParaRPr lang="he-IL" sz="1800" i="1" smtClean="0"/>
          </a:p>
        </p:txBody>
      </p:sp>
      <p:grpSp>
        <p:nvGrpSpPr>
          <p:cNvPr id="2" name="Group 3"/>
          <p:cNvGrpSpPr>
            <a:grpSpLocks/>
          </p:cNvGrpSpPr>
          <p:nvPr/>
        </p:nvGrpSpPr>
        <p:grpSpPr bwMode="auto">
          <a:xfrm>
            <a:off x="5391150" y="4191000"/>
            <a:ext cx="1628775" cy="1690688"/>
            <a:chOff x="3396" y="2640"/>
            <a:chExt cx="1026" cy="1065"/>
          </a:xfrm>
        </p:grpSpPr>
        <p:sp>
          <p:nvSpPr>
            <p:cNvPr id="124965" name="Rectangle 4"/>
            <p:cNvSpPr>
              <a:spLocks noChangeArrowheads="1"/>
            </p:cNvSpPr>
            <p:nvPr/>
          </p:nvSpPr>
          <p:spPr bwMode="auto">
            <a:xfrm>
              <a:off x="3396"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140-150</a:t>
              </a:r>
              <a:endParaRPr lang="en-US" sz="1800">
                <a:latin typeface="Times New Roman" pitchFamily="18" charset="0"/>
              </a:endParaRPr>
            </a:p>
          </p:txBody>
        </p:sp>
        <p:sp>
          <p:nvSpPr>
            <p:cNvPr id="124966" name="Rectangle 5"/>
            <p:cNvSpPr>
              <a:spLocks noChangeArrowheads="1"/>
            </p:cNvSpPr>
            <p:nvPr/>
          </p:nvSpPr>
          <p:spPr bwMode="auto">
            <a:xfrm>
              <a:off x="3396"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130-140</a:t>
              </a:r>
              <a:endParaRPr lang="en-US" sz="1800">
                <a:latin typeface="Times New Roman" pitchFamily="18" charset="0"/>
              </a:endParaRPr>
            </a:p>
          </p:txBody>
        </p:sp>
        <p:sp>
          <p:nvSpPr>
            <p:cNvPr id="124967" name="Rectangle 6"/>
            <p:cNvSpPr>
              <a:spLocks noChangeArrowheads="1"/>
            </p:cNvSpPr>
            <p:nvPr/>
          </p:nvSpPr>
          <p:spPr bwMode="auto">
            <a:xfrm>
              <a:off x="3396"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120-130</a:t>
              </a:r>
              <a:endParaRPr lang="en-US" sz="1800">
                <a:latin typeface="Times New Roman" pitchFamily="18" charset="0"/>
              </a:endParaRPr>
            </a:p>
          </p:txBody>
        </p:sp>
        <p:sp>
          <p:nvSpPr>
            <p:cNvPr id="124968" name="Rectangle 7"/>
            <p:cNvSpPr>
              <a:spLocks noChangeArrowheads="1"/>
            </p:cNvSpPr>
            <p:nvPr/>
          </p:nvSpPr>
          <p:spPr bwMode="auto">
            <a:xfrm>
              <a:off x="3396"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110-120</a:t>
              </a:r>
              <a:endParaRPr lang="en-US" sz="1800">
                <a:latin typeface="Times New Roman" pitchFamily="18" charset="0"/>
              </a:endParaRPr>
            </a:p>
          </p:txBody>
        </p:sp>
        <p:sp>
          <p:nvSpPr>
            <p:cNvPr id="124969" name="Rectangle 8"/>
            <p:cNvSpPr>
              <a:spLocks noChangeArrowheads="1"/>
            </p:cNvSpPr>
            <p:nvPr/>
          </p:nvSpPr>
          <p:spPr bwMode="auto">
            <a:xfrm>
              <a:off x="3396"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גבולות אמיתיים</a:t>
              </a:r>
              <a:endParaRPr lang="en-US" sz="1800">
                <a:latin typeface="Times New Roman" pitchFamily="18" charset="0"/>
              </a:endParaRPr>
            </a:p>
          </p:txBody>
        </p:sp>
      </p:grpSp>
      <p:grpSp>
        <p:nvGrpSpPr>
          <p:cNvPr id="3" name="Group 9"/>
          <p:cNvGrpSpPr>
            <a:grpSpLocks/>
          </p:cNvGrpSpPr>
          <p:nvPr/>
        </p:nvGrpSpPr>
        <p:grpSpPr bwMode="auto">
          <a:xfrm>
            <a:off x="3762375" y="4191000"/>
            <a:ext cx="4886325" cy="1690688"/>
            <a:chOff x="2370" y="2640"/>
            <a:chExt cx="3078" cy="1065"/>
          </a:xfrm>
        </p:grpSpPr>
        <p:sp>
          <p:nvSpPr>
            <p:cNvPr id="124955" name="Rectangle 10"/>
            <p:cNvSpPr>
              <a:spLocks noChangeArrowheads="1"/>
            </p:cNvSpPr>
            <p:nvPr/>
          </p:nvSpPr>
          <p:spPr bwMode="auto">
            <a:xfrm>
              <a:off x="2370"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7</a:t>
              </a:r>
            </a:p>
          </p:txBody>
        </p:sp>
        <p:sp>
          <p:nvSpPr>
            <p:cNvPr id="124956" name="Rectangle 11"/>
            <p:cNvSpPr>
              <a:spLocks noChangeArrowheads="1"/>
            </p:cNvSpPr>
            <p:nvPr/>
          </p:nvSpPr>
          <p:spPr bwMode="auto">
            <a:xfrm>
              <a:off x="2370"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24957" name="Rectangle 12"/>
            <p:cNvSpPr>
              <a:spLocks noChangeArrowheads="1"/>
            </p:cNvSpPr>
            <p:nvPr/>
          </p:nvSpPr>
          <p:spPr bwMode="auto">
            <a:xfrm>
              <a:off x="2370"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24958" name="Rectangle 13"/>
            <p:cNvSpPr>
              <a:spLocks noChangeArrowheads="1"/>
            </p:cNvSpPr>
            <p:nvPr/>
          </p:nvSpPr>
          <p:spPr bwMode="auto">
            <a:xfrm>
              <a:off x="2370"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a:t>
              </a:r>
            </a:p>
          </p:txBody>
        </p:sp>
        <p:sp>
          <p:nvSpPr>
            <p:cNvPr id="124959" name="Rectangle 14"/>
            <p:cNvSpPr>
              <a:spLocks noChangeArrowheads="1"/>
            </p:cNvSpPr>
            <p:nvPr/>
          </p:nvSpPr>
          <p:spPr bwMode="auto">
            <a:xfrm>
              <a:off x="2370"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24960" name="Rectangle 15"/>
            <p:cNvSpPr>
              <a:spLocks noChangeArrowheads="1"/>
            </p:cNvSpPr>
            <p:nvPr/>
          </p:nvSpPr>
          <p:spPr bwMode="auto">
            <a:xfrm>
              <a:off x="4422"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140-149</a:t>
              </a:r>
            </a:p>
          </p:txBody>
        </p:sp>
        <p:sp>
          <p:nvSpPr>
            <p:cNvPr id="124961" name="Rectangle 16"/>
            <p:cNvSpPr>
              <a:spLocks noChangeArrowheads="1"/>
            </p:cNvSpPr>
            <p:nvPr/>
          </p:nvSpPr>
          <p:spPr bwMode="auto">
            <a:xfrm>
              <a:off x="4422"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130-139</a:t>
              </a:r>
            </a:p>
          </p:txBody>
        </p:sp>
        <p:sp>
          <p:nvSpPr>
            <p:cNvPr id="124962" name="Rectangle 17"/>
            <p:cNvSpPr>
              <a:spLocks noChangeArrowheads="1"/>
            </p:cNvSpPr>
            <p:nvPr/>
          </p:nvSpPr>
          <p:spPr bwMode="auto">
            <a:xfrm>
              <a:off x="4422"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120-129</a:t>
              </a:r>
            </a:p>
          </p:txBody>
        </p:sp>
        <p:sp>
          <p:nvSpPr>
            <p:cNvPr id="124963" name="Rectangle 18"/>
            <p:cNvSpPr>
              <a:spLocks noChangeArrowheads="1"/>
            </p:cNvSpPr>
            <p:nvPr/>
          </p:nvSpPr>
          <p:spPr bwMode="auto">
            <a:xfrm>
              <a:off x="4422"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110-119</a:t>
              </a:r>
            </a:p>
          </p:txBody>
        </p:sp>
        <p:sp>
          <p:nvSpPr>
            <p:cNvPr id="124964" name="Rectangle 19"/>
            <p:cNvSpPr>
              <a:spLocks noChangeArrowheads="1"/>
            </p:cNvSpPr>
            <p:nvPr/>
          </p:nvSpPr>
          <p:spPr bwMode="auto">
            <a:xfrm>
              <a:off x="4422"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גובה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grpSp>
      <p:grpSp>
        <p:nvGrpSpPr>
          <p:cNvPr id="4" name="Group 20"/>
          <p:cNvGrpSpPr>
            <a:grpSpLocks/>
          </p:cNvGrpSpPr>
          <p:nvPr/>
        </p:nvGrpSpPr>
        <p:grpSpPr bwMode="auto">
          <a:xfrm>
            <a:off x="1828800" y="4191000"/>
            <a:ext cx="1933575" cy="1690688"/>
            <a:chOff x="1152" y="2640"/>
            <a:chExt cx="1218" cy="1065"/>
          </a:xfrm>
        </p:grpSpPr>
        <p:sp>
          <p:nvSpPr>
            <p:cNvPr id="124950" name="Rectangle 21"/>
            <p:cNvSpPr>
              <a:spLocks noChangeArrowheads="1"/>
            </p:cNvSpPr>
            <p:nvPr/>
          </p:nvSpPr>
          <p:spPr bwMode="auto">
            <a:xfrm>
              <a:off x="1152" y="3492"/>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N=20</a:t>
              </a:r>
            </a:p>
          </p:txBody>
        </p:sp>
        <p:sp>
          <p:nvSpPr>
            <p:cNvPr id="124951" name="Rectangle 22"/>
            <p:cNvSpPr>
              <a:spLocks noChangeArrowheads="1"/>
            </p:cNvSpPr>
            <p:nvPr/>
          </p:nvSpPr>
          <p:spPr bwMode="auto">
            <a:xfrm>
              <a:off x="1152" y="3279"/>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13</a:t>
              </a:r>
            </a:p>
          </p:txBody>
        </p:sp>
        <p:sp>
          <p:nvSpPr>
            <p:cNvPr id="124952" name="Rectangle 23"/>
            <p:cNvSpPr>
              <a:spLocks noChangeArrowheads="1"/>
            </p:cNvSpPr>
            <p:nvPr/>
          </p:nvSpPr>
          <p:spPr bwMode="auto">
            <a:xfrm>
              <a:off x="1152" y="3066"/>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8</a:t>
              </a:r>
            </a:p>
          </p:txBody>
        </p:sp>
        <p:sp>
          <p:nvSpPr>
            <p:cNvPr id="124953" name="Rectangle 24"/>
            <p:cNvSpPr>
              <a:spLocks noChangeArrowheads="1"/>
            </p:cNvSpPr>
            <p:nvPr/>
          </p:nvSpPr>
          <p:spPr bwMode="auto">
            <a:xfrm>
              <a:off x="1152" y="2853"/>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3</a:t>
              </a:r>
            </a:p>
          </p:txBody>
        </p:sp>
        <p:sp>
          <p:nvSpPr>
            <p:cNvPr id="124954" name="Rectangle 25"/>
            <p:cNvSpPr>
              <a:spLocks noChangeArrowheads="1"/>
            </p:cNvSpPr>
            <p:nvPr/>
          </p:nvSpPr>
          <p:spPr bwMode="auto">
            <a:xfrm>
              <a:off x="1152" y="2640"/>
              <a:ext cx="1218" cy="213"/>
            </a:xfrm>
            <a:prstGeom prst="rect">
              <a:avLst/>
            </a:prstGeom>
            <a:solidFill>
              <a:schemeClr val="accent2">
                <a:alpha val="50195"/>
              </a:schemeClr>
            </a:solid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he-IL" sz="1800">
                  <a:latin typeface="Times New Roman" pitchFamily="18" charset="0"/>
                </a:rPr>
                <a:t>שכיחות מצטברת </a:t>
              </a:r>
              <a:r>
                <a:rPr lang="en-US" sz="1800">
                  <a:latin typeface="Times New Roman" pitchFamily="18" charset="0"/>
                </a:rPr>
                <a:t>(F)</a:t>
              </a:r>
            </a:p>
          </p:txBody>
        </p:sp>
      </p:grpSp>
      <p:sp>
        <p:nvSpPr>
          <p:cNvPr id="124934" name="Line 26"/>
          <p:cNvSpPr>
            <a:spLocks noChangeShapeType="1"/>
          </p:cNvSpPr>
          <p:nvPr/>
        </p:nvSpPr>
        <p:spPr bwMode="auto">
          <a:xfrm>
            <a:off x="1828800" y="4191000"/>
            <a:ext cx="6819900" cy="0"/>
          </a:xfrm>
          <a:prstGeom prst="line">
            <a:avLst/>
          </a:prstGeom>
          <a:noFill/>
          <a:ln w="28575" cap="sq">
            <a:solidFill>
              <a:schemeClr val="tx1"/>
            </a:solidFill>
            <a:miter lim="800000"/>
            <a:headEnd/>
            <a:tailEnd/>
          </a:ln>
        </p:spPr>
        <p:txBody>
          <a:bodyPr wrap="none"/>
          <a:lstStyle/>
          <a:p>
            <a:endParaRPr lang="he-IL"/>
          </a:p>
        </p:txBody>
      </p:sp>
      <p:sp>
        <p:nvSpPr>
          <p:cNvPr id="124935" name="Line 27"/>
          <p:cNvSpPr>
            <a:spLocks noChangeShapeType="1"/>
          </p:cNvSpPr>
          <p:nvPr/>
        </p:nvSpPr>
        <p:spPr bwMode="auto">
          <a:xfrm>
            <a:off x="1828800" y="4529138"/>
            <a:ext cx="6819900" cy="0"/>
          </a:xfrm>
          <a:prstGeom prst="line">
            <a:avLst/>
          </a:prstGeom>
          <a:noFill/>
          <a:ln w="12700">
            <a:solidFill>
              <a:schemeClr val="tx1"/>
            </a:solidFill>
            <a:miter lim="800000"/>
            <a:headEnd/>
            <a:tailEnd/>
          </a:ln>
        </p:spPr>
        <p:txBody>
          <a:bodyPr wrap="none"/>
          <a:lstStyle/>
          <a:p>
            <a:endParaRPr lang="he-IL"/>
          </a:p>
        </p:txBody>
      </p:sp>
      <p:sp>
        <p:nvSpPr>
          <p:cNvPr id="124936" name="Line 28"/>
          <p:cNvSpPr>
            <a:spLocks noChangeShapeType="1"/>
          </p:cNvSpPr>
          <p:nvPr/>
        </p:nvSpPr>
        <p:spPr bwMode="auto">
          <a:xfrm>
            <a:off x="1828800" y="4867275"/>
            <a:ext cx="6819900" cy="0"/>
          </a:xfrm>
          <a:prstGeom prst="line">
            <a:avLst/>
          </a:prstGeom>
          <a:noFill/>
          <a:ln w="12700">
            <a:solidFill>
              <a:schemeClr val="tx1"/>
            </a:solidFill>
            <a:miter lim="800000"/>
            <a:headEnd/>
            <a:tailEnd/>
          </a:ln>
        </p:spPr>
        <p:txBody>
          <a:bodyPr wrap="none"/>
          <a:lstStyle/>
          <a:p>
            <a:endParaRPr lang="he-IL"/>
          </a:p>
        </p:txBody>
      </p:sp>
      <p:sp>
        <p:nvSpPr>
          <p:cNvPr id="124937" name="Line 29"/>
          <p:cNvSpPr>
            <a:spLocks noChangeShapeType="1"/>
          </p:cNvSpPr>
          <p:nvPr/>
        </p:nvSpPr>
        <p:spPr bwMode="auto">
          <a:xfrm>
            <a:off x="1828800" y="5205413"/>
            <a:ext cx="6819900" cy="0"/>
          </a:xfrm>
          <a:prstGeom prst="line">
            <a:avLst/>
          </a:prstGeom>
          <a:noFill/>
          <a:ln w="12700">
            <a:solidFill>
              <a:schemeClr val="tx1"/>
            </a:solidFill>
            <a:miter lim="800000"/>
            <a:headEnd/>
            <a:tailEnd/>
          </a:ln>
        </p:spPr>
        <p:txBody>
          <a:bodyPr wrap="none"/>
          <a:lstStyle/>
          <a:p>
            <a:endParaRPr lang="he-IL"/>
          </a:p>
        </p:txBody>
      </p:sp>
      <p:sp>
        <p:nvSpPr>
          <p:cNvPr id="124938" name="Line 30"/>
          <p:cNvSpPr>
            <a:spLocks noChangeShapeType="1"/>
          </p:cNvSpPr>
          <p:nvPr/>
        </p:nvSpPr>
        <p:spPr bwMode="auto">
          <a:xfrm>
            <a:off x="1828800" y="5543550"/>
            <a:ext cx="6819900" cy="0"/>
          </a:xfrm>
          <a:prstGeom prst="line">
            <a:avLst/>
          </a:prstGeom>
          <a:noFill/>
          <a:ln w="12700">
            <a:solidFill>
              <a:schemeClr val="tx1"/>
            </a:solidFill>
            <a:miter lim="800000"/>
            <a:headEnd/>
            <a:tailEnd/>
          </a:ln>
        </p:spPr>
        <p:txBody>
          <a:bodyPr wrap="none"/>
          <a:lstStyle/>
          <a:p>
            <a:endParaRPr lang="he-IL"/>
          </a:p>
        </p:txBody>
      </p:sp>
      <p:sp>
        <p:nvSpPr>
          <p:cNvPr id="124939" name="Line 31"/>
          <p:cNvSpPr>
            <a:spLocks noChangeShapeType="1"/>
          </p:cNvSpPr>
          <p:nvPr/>
        </p:nvSpPr>
        <p:spPr bwMode="auto">
          <a:xfrm>
            <a:off x="1828800" y="5881688"/>
            <a:ext cx="6819900" cy="0"/>
          </a:xfrm>
          <a:prstGeom prst="line">
            <a:avLst/>
          </a:prstGeom>
          <a:noFill/>
          <a:ln w="28575" cap="sq">
            <a:solidFill>
              <a:schemeClr val="tx1"/>
            </a:solidFill>
            <a:miter lim="800000"/>
            <a:headEnd/>
            <a:tailEnd/>
          </a:ln>
        </p:spPr>
        <p:txBody>
          <a:bodyPr wrap="none"/>
          <a:lstStyle/>
          <a:p>
            <a:endParaRPr lang="he-IL"/>
          </a:p>
        </p:txBody>
      </p:sp>
      <p:sp>
        <p:nvSpPr>
          <p:cNvPr id="124940" name="Line 32"/>
          <p:cNvSpPr>
            <a:spLocks noChangeShapeType="1"/>
          </p:cNvSpPr>
          <p:nvPr/>
        </p:nvSpPr>
        <p:spPr bwMode="auto">
          <a:xfrm>
            <a:off x="1828800" y="4191000"/>
            <a:ext cx="0" cy="1690688"/>
          </a:xfrm>
          <a:prstGeom prst="line">
            <a:avLst/>
          </a:prstGeom>
          <a:noFill/>
          <a:ln w="28575" cap="sq">
            <a:solidFill>
              <a:schemeClr val="tx1"/>
            </a:solidFill>
            <a:miter lim="800000"/>
            <a:headEnd/>
            <a:tailEnd/>
          </a:ln>
        </p:spPr>
        <p:txBody>
          <a:bodyPr wrap="none"/>
          <a:lstStyle/>
          <a:p>
            <a:endParaRPr lang="he-IL"/>
          </a:p>
        </p:txBody>
      </p:sp>
      <p:sp>
        <p:nvSpPr>
          <p:cNvPr id="124941" name="Line 33"/>
          <p:cNvSpPr>
            <a:spLocks noChangeShapeType="1"/>
          </p:cNvSpPr>
          <p:nvPr/>
        </p:nvSpPr>
        <p:spPr bwMode="auto">
          <a:xfrm>
            <a:off x="7019925" y="4191000"/>
            <a:ext cx="0" cy="1690688"/>
          </a:xfrm>
          <a:prstGeom prst="line">
            <a:avLst/>
          </a:prstGeom>
          <a:noFill/>
          <a:ln w="12700">
            <a:solidFill>
              <a:schemeClr val="tx1"/>
            </a:solidFill>
            <a:miter lim="800000"/>
            <a:headEnd/>
            <a:tailEnd/>
          </a:ln>
        </p:spPr>
        <p:txBody>
          <a:bodyPr wrap="none"/>
          <a:lstStyle/>
          <a:p>
            <a:endParaRPr lang="he-IL"/>
          </a:p>
        </p:txBody>
      </p:sp>
      <p:sp>
        <p:nvSpPr>
          <p:cNvPr id="124942" name="Line 34"/>
          <p:cNvSpPr>
            <a:spLocks noChangeShapeType="1"/>
          </p:cNvSpPr>
          <p:nvPr/>
        </p:nvSpPr>
        <p:spPr bwMode="auto">
          <a:xfrm>
            <a:off x="8648700" y="4191000"/>
            <a:ext cx="0" cy="1690688"/>
          </a:xfrm>
          <a:prstGeom prst="line">
            <a:avLst/>
          </a:prstGeom>
          <a:noFill/>
          <a:ln w="28575" cap="sq">
            <a:solidFill>
              <a:schemeClr val="tx1"/>
            </a:solidFill>
            <a:miter lim="800000"/>
            <a:headEnd/>
            <a:tailEnd/>
          </a:ln>
        </p:spPr>
        <p:txBody>
          <a:bodyPr wrap="none"/>
          <a:lstStyle/>
          <a:p>
            <a:endParaRPr lang="he-IL"/>
          </a:p>
        </p:txBody>
      </p:sp>
      <p:sp>
        <p:nvSpPr>
          <p:cNvPr id="124943" name="Line 35"/>
          <p:cNvSpPr>
            <a:spLocks noChangeShapeType="1"/>
          </p:cNvSpPr>
          <p:nvPr/>
        </p:nvSpPr>
        <p:spPr bwMode="auto">
          <a:xfrm>
            <a:off x="3762375" y="4191000"/>
            <a:ext cx="0" cy="1690688"/>
          </a:xfrm>
          <a:prstGeom prst="line">
            <a:avLst/>
          </a:prstGeom>
          <a:noFill/>
          <a:ln w="12700">
            <a:solidFill>
              <a:schemeClr val="tx1"/>
            </a:solidFill>
            <a:miter lim="800000"/>
            <a:headEnd/>
            <a:tailEnd/>
          </a:ln>
        </p:spPr>
        <p:txBody>
          <a:bodyPr wrap="none"/>
          <a:lstStyle/>
          <a:p>
            <a:endParaRPr lang="he-IL"/>
          </a:p>
        </p:txBody>
      </p:sp>
      <p:sp>
        <p:nvSpPr>
          <p:cNvPr id="124944" name="Line 36"/>
          <p:cNvSpPr>
            <a:spLocks noChangeShapeType="1"/>
          </p:cNvSpPr>
          <p:nvPr/>
        </p:nvSpPr>
        <p:spPr bwMode="auto">
          <a:xfrm>
            <a:off x="5391150" y="4191000"/>
            <a:ext cx="0" cy="1690688"/>
          </a:xfrm>
          <a:prstGeom prst="line">
            <a:avLst/>
          </a:prstGeom>
          <a:noFill/>
          <a:ln w="12700">
            <a:solidFill>
              <a:schemeClr val="tx1"/>
            </a:solidFill>
            <a:miter lim="800000"/>
            <a:headEnd/>
            <a:tailEnd/>
          </a:ln>
        </p:spPr>
        <p:txBody>
          <a:bodyPr wrap="none"/>
          <a:lstStyle/>
          <a:p>
            <a:endParaRPr lang="he-IL"/>
          </a:p>
        </p:txBody>
      </p:sp>
      <p:sp>
        <p:nvSpPr>
          <p:cNvPr id="124945" name="Rectangle 37"/>
          <p:cNvSpPr>
            <a:spLocks noChangeArrowheads="1"/>
          </p:cNvSpPr>
          <p:nvPr/>
        </p:nvSpPr>
        <p:spPr bwMode="auto">
          <a:xfrm>
            <a:off x="2268538" y="549275"/>
            <a:ext cx="6477000" cy="1143000"/>
          </a:xfrm>
          <a:prstGeom prst="rect">
            <a:avLst/>
          </a:prstGeom>
          <a:noFill/>
          <a:ln w="9525">
            <a:noFill/>
            <a:miter lim="800000"/>
            <a:headEnd/>
            <a:tailEnd/>
          </a:ln>
        </p:spPr>
        <p:txBody>
          <a:bodyPr anchor="b"/>
          <a:lstStyle/>
          <a:p>
            <a:r>
              <a:rPr lang="he-IL" sz="4400">
                <a:solidFill>
                  <a:schemeClr val="hlink"/>
                </a:solidFill>
                <a:latin typeface="Times New Roman" pitchFamily="18" charset="0"/>
              </a:rPr>
              <a:t>תרגיל (2)</a:t>
            </a:r>
            <a:endParaRPr lang="en-US" sz="4400">
              <a:solidFill>
                <a:schemeClr val="hlink"/>
              </a:solidFill>
              <a:latin typeface="Times New Roman" pitchFamily="18" charset="0"/>
            </a:endParaRPr>
          </a:p>
        </p:txBody>
      </p:sp>
      <p:grpSp>
        <p:nvGrpSpPr>
          <p:cNvPr id="5" name="Group 38"/>
          <p:cNvGrpSpPr>
            <a:grpSpLocks/>
          </p:cNvGrpSpPr>
          <p:nvPr/>
        </p:nvGrpSpPr>
        <p:grpSpPr bwMode="auto">
          <a:xfrm>
            <a:off x="1828800" y="6019800"/>
            <a:ext cx="6858000" cy="609600"/>
            <a:chOff x="1152" y="3792"/>
            <a:chExt cx="4320" cy="384"/>
          </a:xfrm>
        </p:grpSpPr>
        <p:sp>
          <p:nvSpPr>
            <p:cNvPr id="124948" name="Rectangle 39"/>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Me = 130 + 2 * (10-8) = 134</a:t>
              </a:r>
            </a:p>
          </p:txBody>
        </p:sp>
        <p:sp>
          <p:nvSpPr>
            <p:cNvPr id="124949" name="Rectangle 40"/>
            <p:cNvSpPr>
              <a:spLocks noChangeArrowheads="1"/>
            </p:cNvSpPr>
            <p:nvPr/>
          </p:nvSpPr>
          <p:spPr bwMode="auto">
            <a:xfrm>
              <a:off x="2971"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10/5</a:t>
              </a:r>
            </a:p>
          </p:txBody>
        </p:sp>
      </p:grpSp>
      <p:sp>
        <p:nvSpPr>
          <p:cNvPr id="119849" name="Line 41"/>
          <p:cNvSpPr>
            <a:spLocks noChangeShapeType="1"/>
          </p:cNvSpPr>
          <p:nvPr/>
        </p:nvSpPr>
        <p:spPr bwMode="auto">
          <a:xfrm flipH="1">
            <a:off x="1547813" y="5373688"/>
            <a:ext cx="1295400" cy="0"/>
          </a:xfrm>
          <a:prstGeom prst="line">
            <a:avLst/>
          </a:prstGeom>
          <a:noFill/>
          <a:ln w="25400">
            <a:solidFill>
              <a:schemeClr val="hlink"/>
            </a:solidFill>
            <a:miter lim="800000"/>
            <a:headEnd type="stealth" w="lg" len="lg"/>
            <a:tailEnd type="oval" w="med" len="me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19810">
                                            <p:txEl>
                                              <p:pRg st="0" end="0"/>
                                            </p:txEl>
                                          </p:spTgt>
                                        </p:tgtEl>
                                        <p:attrNameLst>
                                          <p:attrName>style.visibility</p:attrName>
                                        </p:attrNameLst>
                                      </p:cBhvr>
                                      <p:to>
                                        <p:strVal val="visible"/>
                                      </p:to>
                                    </p:set>
                                  </p:childTnLst>
                                </p:cTn>
                              </p:par>
                              <p:par>
                                <p:cTn id="7" presetID="50"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strVal val="#ppt_w+.3"/>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98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98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19810">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9849"/>
                                        </p:tgtEl>
                                        <p:attrNameLst>
                                          <p:attrName>style.visibility</p:attrName>
                                        </p:attrNameLst>
                                      </p:cBhvr>
                                      <p:to>
                                        <p:strVal val="visible"/>
                                      </p:to>
                                    </p:set>
                                    <p:anim calcmode="lin" valueType="num">
                                      <p:cBhvr additive="base">
                                        <p:cTn id="38" dur="500" fill="hold"/>
                                        <p:tgtEl>
                                          <p:spTgt spid="119849"/>
                                        </p:tgtEl>
                                        <p:attrNameLst>
                                          <p:attrName>ppt_x</p:attrName>
                                        </p:attrNameLst>
                                      </p:cBhvr>
                                      <p:tavLst>
                                        <p:tav tm="0">
                                          <p:val>
                                            <p:strVal val="#ppt_x"/>
                                          </p:val>
                                        </p:tav>
                                        <p:tav tm="100000">
                                          <p:val>
                                            <p:strVal val="#ppt_x"/>
                                          </p:val>
                                        </p:tav>
                                      </p:tavLst>
                                    </p:anim>
                                    <p:anim calcmode="lin" valueType="num">
                                      <p:cBhvr additive="base">
                                        <p:cTn id="39" dur="500" fill="hold"/>
                                        <p:tgtEl>
                                          <p:spTgt spid="11984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19810">
                                            <p:txEl>
                                              <p:pRg st="4" end="4"/>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499"/>
                                          </p:stCondLst>
                                        </p:cTn>
                                        <p:tgtEl>
                                          <p:spTgt spid="119810">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P spid="11984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95288" y="1844675"/>
            <a:ext cx="7772400" cy="1143000"/>
          </a:xfrm>
        </p:spPr>
        <p:txBody>
          <a:bodyPr/>
          <a:lstStyle/>
          <a:p>
            <a:pPr algn="r" eaLnBrk="1" hangingPunct="1"/>
            <a:r>
              <a:rPr lang="he-IL" smtClean="0"/>
              <a:t>סטטיסטיקה</a:t>
            </a:r>
            <a:endParaRPr lang="en-US" smtClean="0"/>
          </a:p>
        </p:txBody>
      </p:sp>
      <p:sp>
        <p:nvSpPr>
          <p:cNvPr id="128003" name="Rectangle 3"/>
          <p:cNvSpPr>
            <a:spLocks noGrp="1" noChangeArrowheads="1"/>
          </p:cNvSpPr>
          <p:nvPr>
            <p:ph type="subTitle" idx="1"/>
          </p:nvPr>
        </p:nvSpPr>
        <p:spPr>
          <a:xfrm>
            <a:off x="1187450" y="3357563"/>
            <a:ext cx="6977063" cy="1752600"/>
          </a:xfrm>
          <a:noFill/>
        </p:spPr>
        <p:txBody>
          <a:bodyPr/>
          <a:lstStyle/>
          <a:p>
            <a:pPr algn="r" eaLnBrk="1" hangingPunct="1"/>
            <a:r>
              <a:rPr lang="he-IL" sz="2800" smtClean="0">
                <a:solidFill>
                  <a:schemeClr val="tx2"/>
                </a:solidFill>
              </a:rPr>
              <a:t>שיעור 5: מדדי מרכז ממוצע וטרנספורמציה ליניארית</a:t>
            </a:r>
            <a:endParaRPr lang="en-US" sz="2800" smtClean="0">
              <a:solidFill>
                <a:schemeClr val="tx2"/>
              </a:solidFill>
            </a:endParaRPr>
          </a:p>
        </p:txBody>
      </p:sp>
      <p:sp>
        <p:nvSpPr>
          <p:cNvPr id="125956" name="Text Box 4"/>
          <p:cNvSpPr txBox="1">
            <a:spLocks noChangeArrowheads="1"/>
          </p:cNvSpPr>
          <p:nvPr/>
        </p:nvSpPr>
        <p:spPr bwMode="auto">
          <a:xfrm>
            <a:off x="1476375" y="4221163"/>
            <a:ext cx="7127875"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58-68.</a:t>
            </a:r>
          </a:p>
          <a:p>
            <a:pPr>
              <a:lnSpc>
                <a:spcPct val="80000"/>
              </a:lnSpc>
              <a:spcBef>
                <a:spcPct val="50000"/>
              </a:spcBef>
              <a:buFont typeface="Wingdings" pitchFamily="2" charset="2"/>
              <a:buChar char="&amp;"/>
            </a:pPr>
            <a:r>
              <a:rPr lang="he-IL" sz="1800">
                <a:latin typeface="Times New Roman" pitchFamily="18" charset="0"/>
              </a:rPr>
              <a:t>אלחנן מאיר, יסודות הסטטיסטיקה למדעי ההתנהגות: 29-33.</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28003">
                                            <p:txEl>
                                              <p:pRg st="0" end="0"/>
                                            </p:txEl>
                                          </p:spTgt>
                                        </p:tgtEl>
                                        <p:attrNameLst>
                                          <p:attrName>style.color</p:attrName>
                                        </p:attrNameLst>
                                      </p:cBhvr>
                                      <p:by>
                                        <p:hsl h="7200000" s="0" l="0"/>
                                      </p:by>
                                    </p:animClr>
                                    <p:animClr clrSpc="hsl" dir="cw">
                                      <p:cBhvr>
                                        <p:cTn id="7" dur="2000" fill="hold"/>
                                        <p:tgtEl>
                                          <p:spTgt spid="128003">
                                            <p:txEl>
                                              <p:pRg st="0" end="0"/>
                                            </p:txEl>
                                          </p:spTgt>
                                        </p:tgtEl>
                                        <p:attrNameLst>
                                          <p:attrName>fillcolor</p:attrName>
                                        </p:attrNameLst>
                                      </p:cBhvr>
                                      <p:by>
                                        <p:hsl h="7200000" s="0" l="0"/>
                                      </p:by>
                                    </p:animClr>
                                    <p:animClr clrSpc="hsl" dir="cw">
                                      <p:cBhvr>
                                        <p:cTn id="8" dur="2000" fill="hold"/>
                                        <p:tgtEl>
                                          <p:spTgt spid="128003">
                                            <p:txEl>
                                              <p:pRg st="0" end="0"/>
                                            </p:txEl>
                                          </p:spTgt>
                                        </p:tgtEl>
                                        <p:attrNameLst>
                                          <p:attrName>stroke.color</p:attrName>
                                        </p:attrNameLst>
                                      </p:cBhvr>
                                      <p:by>
                                        <p:hsl h="7200000" s="0" l="0"/>
                                      </p:by>
                                    </p:animClr>
                                    <p:set>
                                      <p:cBhvr>
                                        <p:cTn id="9" dur="2000" fill="hold"/>
                                        <p:tgtEl>
                                          <p:spTgt spid="12800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0" y="609600"/>
            <a:ext cx="6477000" cy="1143000"/>
          </a:xfrm>
        </p:spPr>
        <p:txBody>
          <a:bodyPr/>
          <a:lstStyle/>
          <a:p>
            <a:pPr algn="r" eaLnBrk="1" hangingPunct="1"/>
            <a:r>
              <a:rPr lang="he-IL" sz="3600" smtClean="0"/>
              <a:t>ממוצע </a:t>
            </a:r>
            <a:r>
              <a:rPr lang="en-US" sz="3600" smtClean="0"/>
              <a:t>M</a:t>
            </a:r>
            <a:r>
              <a:rPr lang="he-IL" sz="3600" smtClean="0"/>
              <a:t> או </a:t>
            </a:r>
            <a:r>
              <a:rPr lang="en-US" sz="3600" smtClean="0"/>
              <a:t>X</a:t>
            </a:r>
            <a:r>
              <a:rPr lang="he-IL" sz="3600" smtClean="0"/>
              <a:t> </a:t>
            </a:r>
            <a:r>
              <a:rPr lang="en-US" sz="3600" smtClean="0"/>
              <a:t>(Mean / Average)</a:t>
            </a:r>
          </a:p>
        </p:txBody>
      </p:sp>
      <p:sp>
        <p:nvSpPr>
          <p:cNvPr id="120835" name="Rectangle 3"/>
          <p:cNvSpPr>
            <a:spLocks noGrp="1" noChangeArrowheads="1"/>
          </p:cNvSpPr>
          <p:nvPr>
            <p:ph type="body" idx="1"/>
          </p:nvPr>
        </p:nvSpPr>
        <p:spPr>
          <a:xfrm>
            <a:off x="323850" y="2017713"/>
            <a:ext cx="8591550" cy="2859087"/>
          </a:xfrm>
        </p:spPr>
        <p:txBody>
          <a:bodyPr/>
          <a:lstStyle/>
          <a:p>
            <a:pPr eaLnBrk="1" hangingPunct="1"/>
            <a:endParaRPr lang="he-IL" sz="2400" smtClean="0"/>
          </a:p>
          <a:p>
            <a:pPr eaLnBrk="1" hangingPunct="1"/>
            <a:r>
              <a:rPr lang="he-IL" sz="2800" smtClean="0"/>
              <a:t>ממוצע - סכום הערכים </a:t>
            </a:r>
            <a:r>
              <a:rPr lang="en-US" sz="2800" smtClean="0"/>
              <a:t>(Ʃ)</a:t>
            </a:r>
            <a:r>
              <a:rPr lang="he-IL" sz="2800" smtClean="0"/>
              <a:t> של המשתנה חלקי מספר המקרים </a:t>
            </a:r>
            <a:r>
              <a:rPr lang="en-US" sz="2800" smtClean="0"/>
              <a:t>(n)</a:t>
            </a:r>
            <a:r>
              <a:rPr lang="he-IL" sz="2800" smtClean="0"/>
              <a:t>. </a:t>
            </a:r>
          </a:p>
          <a:p>
            <a:pPr eaLnBrk="1" hangingPunct="1"/>
            <a:r>
              <a:rPr lang="he-IL" sz="2800" smtClean="0"/>
              <a:t>ניתן לחשב רק לגבי משתנה מסולם אינטרוולי ומעלה.</a:t>
            </a:r>
          </a:p>
          <a:p>
            <a:pPr eaLnBrk="1" hangingPunct="1"/>
            <a:r>
              <a:rPr lang="he-IL" sz="2800" smtClean="0"/>
              <a:t>משקף רמה כללית של תופעה.</a:t>
            </a:r>
          </a:p>
          <a:p>
            <a:pPr eaLnBrk="1" hangingPunct="1"/>
            <a:r>
              <a:rPr lang="he-IL" sz="2800" smtClean="0"/>
              <a:t>מושפע מכל הערכים בסדרה.</a:t>
            </a:r>
          </a:p>
        </p:txBody>
      </p:sp>
      <p:sp>
        <p:nvSpPr>
          <p:cNvPr id="126980" name="Line 4"/>
          <p:cNvSpPr>
            <a:spLocks noChangeShapeType="1"/>
          </p:cNvSpPr>
          <p:nvPr/>
        </p:nvSpPr>
        <p:spPr bwMode="auto">
          <a:xfrm>
            <a:off x="6300788" y="1196975"/>
            <a:ext cx="228600" cy="0"/>
          </a:xfrm>
          <a:prstGeom prst="line">
            <a:avLst/>
          </a:prstGeom>
          <a:noFill/>
          <a:ln w="25400">
            <a:solidFill>
              <a:schemeClr val="tx2"/>
            </a:solidFill>
            <a:miter lim="800000"/>
            <a:headEnd/>
            <a:tailEnd/>
          </a:ln>
        </p:spPr>
        <p:txBody>
          <a:bodyPr wrap="none"/>
          <a:lstStyle/>
          <a:p>
            <a:endParaRPr lang="he-IL"/>
          </a:p>
        </p:txBody>
      </p:sp>
      <p:sp>
        <p:nvSpPr>
          <p:cNvPr id="120837" name="Rectangle 5"/>
          <p:cNvSpPr>
            <a:spLocks noChangeArrowheads="1"/>
          </p:cNvSpPr>
          <p:nvPr/>
        </p:nvSpPr>
        <p:spPr bwMode="auto">
          <a:xfrm>
            <a:off x="6011863" y="5516563"/>
            <a:ext cx="2663825" cy="10080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ממוצע</a:t>
            </a:r>
          </a:p>
          <a:p>
            <a:r>
              <a:rPr lang="he-IL" sz="1800">
                <a:latin typeface="Times New Roman" pitchFamily="18" charset="0"/>
              </a:rPr>
              <a:t>הוספה &gt; פונקציה &gt; </a:t>
            </a:r>
            <a:r>
              <a:rPr lang="en-US" sz="1800" b="1">
                <a:latin typeface="Times New Roman" pitchFamily="18" charset="0"/>
              </a:rPr>
              <a:t>Average</a:t>
            </a:r>
            <a:endParaRPr lang="en-US" sz="1800">
              <a:latin typeface="Times New Roman" pitchFamily="18" charset="0"/>
            </a:endParaRPr>
          </a:p>
        </p:txBody>
      </p:sp>
      <p:sp>
        <p:nvSpPr>
          <p:cNvPr id="120838" name="AutoShape 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anim calcmode="lin" valueType="num">
                                      <p:cBhvr>
                                        <p:cTn id="7" dur="1000" fill="hold"/>
                                        <p:tgtEl>
                                          <p:spTgt spid="12083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2083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20835">
                                            <p:txEl>
                                              <p:pRg st="1" end="1"/>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20835">
                                            <p:txEl>
                                              <p:pRg st="2" end="2"/>
                                            </p:txEl>
                                          </p:spTgt>
                                        </p:tgtEl>
                                        <p:attrNameLst>
                                          <p:attrName>style.visibility</p:attrName>
                                        </p:attrNameLst>
                                      </p:cBhvr>
                                      <p:to>
                                        <p:strVal val="visible"/>
                                      </p:to>
                                    </p:set>
                                    <p:anim calcmode="lin" valueType="num">
                                      <p:cBhvr>
                                        <p:cTn id="13" dur="1000" fill="hold"/>
                                        <p:tgtEl>
                                          <p:spTgt spid="12083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2083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20835">
                                            <p:txEl>
                                              <p:pRg st="2" end="2"/>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anim calcmode="lin" valueType="num">
                                      <p:cBhvr>
                                        <p:cTn id="19" dur="1000" fill="hold"/>
                                        <p:tgtEl>
                                          <p:spTgt spid="12083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2083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20835">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20835">
                                            <p:txEl>
                                              <p:pRg st="4" end="4"/>
                                            </p:txEl>
                                          </p:spTgt>
                                        </p:tgtEl>
                                        <p:attrNameLst>
                                          <p:attrName>style.visibility</p:attrName>
                                        </p:attrNameLst>
                                      </p:cBhvr>
                                      <p:to>
                                        <p:strVal val="visible"/>
                                      </p:to>
                                    </p:set>
                                    <p:anim calcmode="lin" valueType="num">
                                      <p:cBhvr>
                                        <p:cTn id="25" dur="1000" fill="hold"/>
                                        <p:tgtEl>
                                          <p:spTgt spid="120835">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120835">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20835">
                                            <p:txEl>
                                              <p:pRg st="4" end="4"/>
                                            </p:txEl>
                                          </p:spTgt>
                                        </p:tgtEl>
                                      </p:cBhvr>
                                    </p:animEffec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120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0" y="609600"/>
            <a:ext cx="6477000" cy="1143000"/>
          </a:xfrm>
        </p:spPr>
        <p:txBody>
          <a:bodyPr/>
          <a:lstStyle/>
          <a:p>
            <a:pPr algn="r" eaLnBrk="1" hangingPunct="1"/>
            <a:r>
              <a:rPr lang="he-IL" sz="3600" smtClean="0"/>
              <a:t>ממוצע </a:t>
            </a:r>
            <a:r>
              <a:rPr lang="en-US" sz="3600" smtClean="0"/>
              <a:t>M</a:t>
            </a:r>
            <a:r>
              <a:rPr lang="he-IL" sz="3600" smtClean="0"/>
              <a:t> או </a:t>
            </a:r>
            <a:r>
              <a:rPr lang="en-US" sz="3600" smtClean="0"/>
              <a:t>X</a:t>
            </a:r>
            <a:r>
              <a:rPr lang="he-IL" sz="3600" smtClean="0"/>
              <a:t> – אופן החישוב</a:t>
            </a:r>
            <a:endParaRPr lang="en-US" sz="3600" smtClean="0"/>
          </a:p>
        </p:txBody>
      </p:sp>
      <p:sp>
        <p:nvSpPr>
          <p:cNvPr id="121859" name="Rectangle 3"/>
          <p:cNvSpPr>
            <a:spLocks noGrp="1" noChangeArrowheads="1"/>
          </p:cNvSpPr>
          <p:nvPr>
            <p:ph type="body" idx="1"/>
          </p:nvPr>
        </p:nvSpPr>
        <p:spPr>
          <a:xfrm>
            <a:off x="838200" y="2017713"/>
            <a:ext cx="8116888" cy="2249487"/>
          </a:xfrm>
        </p:spPr>
        <p:txBody>
          <a:bodyPr/>
          <a:lstStyle/>
          <a:p>
            <a:pPr algn="just" eaLnBrk="1" hangingPunct="1"/>
            <a:r>
              <a:rPr lang="he-IL" sz="2800" smtClean="0"/>
              <a:t>חישוב ממוצע </a:t>
            </a:r>
            <a:r>
              <a:rPr lang="he-IL" sz="2800" u="sng" smtClean="0"/>
              <a:t>לסדרת ערכים בודדים</a:t>
            </a:r>
            <a:endParaRPr lang="he-IL" sz="2400" u="sng" smtClean="0"/>
          </a:p>
          <a:p>
            <a:pPr lvl="1" algn="just" eaLnBrk="1" hangingPunct="1"/>
            <a:r>
              <a:rPr lang="he-IL" sz="2400" smtClean="0"/>
              <a:t>לחשב את סכום כל המקרים </a:t>
            </a:r>
            <a:r>
              <a:rPr lang="en-US" smtClean="0"/>
              <a:t>Ʃ</a:t>
            </a:r>
            <a:r>
              <a:rPr lang="en-US" sz="2000" smtClean="0"/>
              <a:t>xi</a:t>
            </a:r>
            <a:r>
              <a:rPr lang="he-IL" sz="2000" smtClean="0"/>
              <a:t> </a:t>
            </a:r>
            <a:r>
              <a:rPr lang="he-IL" sz="2400" i="1" smtClean="0"/>
              <a:t>(45).</a:t>
            </a:r>
          </a:p>
          <a:p>
            <a:pPr lvl="1" algn="just" eaLnBrk="1" hangingPunct="1"/>
            <a:r>
              <a:rPr lang="he-IL" sz="2400" smtClean="0"/>
              <a:t>למצוא את מספר המקרים </a:t>
            </a:r>
            <a:r>
              <a:rPr lang="en-US" sz="2400" smtClean="0"/>
              <a:t>n</a:t>
            </a:r>
            <a:r>
              <a:rPr lang="he-IL" sz="2400" smtClean="0"/>
              <a:t> </a:t>
            </a:r>
            <a:r>
              <a:rPr lang="he-IL" sz="2400" i="1" smtClean="0"/>
              <a:t>(9).</a:t>
            </a:r>
          </a:p>
          <a:p>
            <a:pPr lvl="1" algn="just" eaLnBrk="1" hangingPunct="1"/>
            <a:r>
              <a:rPr lang="he-IL" sz="2400" smtClean="0"/>
              <a:t>סכום המקרים חלקי מספר המקרים  </a:t>
            </a:r>
            <a:r>
              <a:rPr lang="en-US" smtClean="0"/>
              <a:t>Ʃ</a:t>
            </a:r>
            <a:r>
              <a:rPr lang="en-US" sz="2000" smtClean="0"/>
              <a:t>xi </a:t>
            </a:r>
            <a:r>
              <a:rPr lang="en-US" smtClean="0"/>
              <a:t>/ n</a:t>
            </a:r>
            <a:r>
              <a:rPr lang="he-IL" smtClean="0"/>
              <a:t> </a:t>
            </a:r>
            <a:r>
              <a:rPr lang="en-US" sz="2400" i="1" smtClean="0"/>
              <a:t>(45/9 = 5)</a:t>
            </a:r>
            <a:r>
              <a:rPr lang="he-IL" sz="2400" i="1" smtClean="0"/>
              <a:t>.</a:t>
            </a:r>
            <a:endParaRPr lang="he-IL" sz="2000" i="1" smtClean="0"/>
          </a:p>
        </p:txBody>
      </p:sp>
      <p:sp>
        <p:nvSpPr>
          <p:cNvPr id="128004" name="Line 4"/>
          <p:cNvSpPr>
            <a:spLocks noChangeShapeType="1"/>
          </p:cNvSpPr>
          <p:nvPr/>
        </p:nvSpPr>
        <p:spPr bwMode="auto">
          <a:xfrm>
            <a:off x="6372225" y="1196975"/>
            <a:ext cx="228600" cy="0"/>
          </a:xfrm>
          <a:prstGeom prst="line">
            <a:avLst/>
          </a:prstGeom>
          <a:noFill/>
          <a:ln w="25400">
            <a:solidFill>
              <a:schemeClr val="tx2"/>
            </a:solidFill>
            <a:miter lim="800000"/>
            <a:headEnd/>
            <a:tailEnd/>
          </a:ln>
        </p:spPr>
        <p:txBody>
          <a:bodyPr wrap="none"/>
          <a:lstStyle/>
          <a:p>
            <a:endParaRPr lang="he-IL"/>
          </a:p>
        </p:txBody>
      </p:sp>
      <p:graphicFrame>
        <p:nvGraphicFramePr>
          <p:cNvPr id="121861" name="Group 5"/>
          <p:cNvGraphicFramePr>
            <a:graphicFrameLocks noGrp="1"/>
          </p:cNvGraphicFramePr>
          <p:nvPr/>
        </p:nvGraphicFramePr>
        <p:xfrm>
          <a:off x="1574800" y="4419600"/>
          <a:ext cx="7132638" cy="365760"/>
        </p:xfrm>
        <a:graphic>
          <a:graphicData uri="http://schemas.openxmlformats.org/drawingml/2006/table">
            <a:tbl>
              <a:tblPr rtl="1"/>
              <a:tblGrid>
                <a:gridCol w="1168400"/>
                <a:gridCol w="661988"/>
                <a:gridCol w="663575"/>
                <a:gridCol w="665162"/>
                <a:gridCol w="661988"/>
                <a:gridCol w="665162"/>
                <a:gridCol w="665163"/>
                <a:gridCol w="660400"/>
                <a:gridCol w="660400"/>
                <a:gridCol w="660400"/>
              </a:tblGrid>
              <a:tr h="2746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ימי אשפוז</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21885" name="AutoShape 29">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 calcmode="lin" valueType="num">
                                      <p:cBhvr>
                                        <p:cTn id="12" dur="1000" fill="hold"/>
                                        <p:tgtEl>
                                          <p:spTgt spid="12185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2185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 calcmode="lin" valueType="num">
                                      <p:cBhvr>
                                        <p:cTn id="17" dur="1000" fill="hold"/>
                                        <p:tgtEl>
                                          <p:spTgt spid="12185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21859">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 calcmode="lin" valueType="num">
                                      <p:cBhvr>
                                        <p:cTn id="22" dur="1000" fill="hold"/>
                                        <p:tgtEl>
                                          <p:spTgt spid="12185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86000" y="609600"/>
            <a:ext cx="6477000" cy="1143000"/>
          </a:xfrm>
        </p:spPr>
        <p:txBody>
          <a:bodyPr/>
          <a:lstStyle/>
          <a:p>
            <a:pPr algn="r" eaLnBrk="1" hangingPunct="1"/>
            <a:r>
              <a:rPr lang="he-IL" sz="3600" smtClean="0"/>
              <a:t>ממוצע </a:t>
            </a:r>
            <a:r>
              <a:rPr lang="en-US" sz="3600" smtClean="0"/>
              <a:t>M</a:t>
            </a:r>
            <a:r>
              <a:rPr lang="he-IL" sz="3600" smtClean="0"/>
              <a:t> או </a:t>
            </a:r>
            <a:r>
              <a:rPr lang="en-US" sz="3600" smtClean="0"/>
              <a:t>X</a:t>
            </a:r>
            <a:r>
              <a:rPr lang="he-IL" sz="3600" smtClean="0"/>
              <a:t> – אופן החישוב </a:t>
            </a:r>
            <a:endParaRPr lang="en-US" sz="3600" smtClean="0"/>
          </a:p>
        </p:txBody>
      </p:sp>
      <p:sp>
        <p:nvSpPr>
          <p:cNvPr id="124931" name="Rectangle 3"/>
          <p:cNvSpPr>
            <a:spLocks noGrp="1" noChangeArrowheads="1"/>
          </p:cNvSpPr>
          <p:nvPr>
            <p:ph type="body" idx="1"/>
          </p:nvPr>
        </p:nvSpPr>
        <p:spPr>
          <a:xfrm>
            <a:off x="838200" y="2017713"/>
            <a:ext cx="8116888" cy="2249487"/>
          </a:xfrm>
        </p:spPr>
        <p:txBody>
          <a:bodyPr/>
          <a:lstStyle/>
          <a:p>
            <a:pPr algn="just" eaLnBrk="1" hangingPunct="1">
              <a:lnSpc>
                <a:spcPct val="90000"/>
              </a:lnSpc>
            </a:pPr>
            <a:r>
              <a:rPr lang="he-IL" sz="2400" smtClean="0"/>
              <a:t>חישוב ממוצע בטבלת שכיחויות </a:t>
            </a:r>
            <a:r>
              <a:rPr lang="he-IL" sz="2400" u="sng" smtClean="0"/>
              <a:t>ללא רוחב קבוצה:</a:t>
            </a:r>
            <a:endParaRPr lang="he-IL" sz="2000" u="sng" smtClean="0"/>
          </a:p>
          <a:p>
            <a:pPr lvl="1" algn="just" eaLnBrk="1" hangingPunct="1">
              <a:lnSpc>
                <a:spcPct val="90000"/>
              </a:lnSpc>
            </a:pPr>
            <a:r>
              <a:rPr lang="he-IL" sz="2000" smtClean="0"/>
              <a:t>לחשב ערך * שכיחות </a:t>
            </a:r>
            <a:r>
              <a:rPr lang="en-US" sz="2000" smtClean="0"/>
              <a:t>{</a:t>
            </a:r>
            <a:r>
              <a:rPr lang="en-US" smtClean="0"/>
              <a:t>x</a:t>
            </a:r>
            <a:r>
              <a:rPr lang="en-US" sz="1600" smtClean="0"/>
              <a:t>i</a:t>
            </a:r>
            <a:r>
              <a:rPr lang="en-US" sz="2000" smtClean="0"/>
              <a:t>*</a:t>
            </a:r>
            <a:r>
              <a:rPr lang="en-US" sz="2400" smtClean="0"/>
              <a:t>f</a:t>
            </a:r>
            <a:r>
              <a:rPr lang="en-US" sz="1600" smtClean="0"/>
              <a:t>i</a:t>
            </a:r>
            <a:r>
              <a:rPr lang="en-US" sz="2000" smtClean="0"/>
              <a:t>}</a:t>
            </a:r>
            <a:r>
              <a:rPr lang="he-IL" sz="2000" smtClean="0"/>
              <a:t>.</a:t>
            </a:r>
            <a:r>
              <a:rPr lang="he-IL" sz="1800" smtClean="0"/>
              <a:t> </a:t>
            </a:r>
          </a:p>
          <a:p>
            <a:pPr lvl="1" algn="just" eaLnBrk="1" hangingPunct="1">
              <a:lnSpc>
                <a:spcPct val="90000"/>
              </a:lnSpc>
            </a:pPr>
            <a:r>
              <a:rPr lang="he-IL" sz="2000" smtClean="0"/>
              <a:t>לחשב סה"כ שכיחות.</a:t>
            </a:r>
          </a:p>
          <a:p>
            <a:pPr lvl="1" algn="just" eaLnBrk="1" hangingPunct="1">
              <a:lnSpc>
                <a:spcPct val="90000"/>
              </a:lnSpc>
            </a:pPr>
            <a:r>
              <a:rPr lang="he-IL" sz="2000" smtClean="0"/>
              <a:t>לחשב את הסה"כ של ערך * שכיחות</a:t>
            </a:r>
            <a:r>
              <a:rPr lang="en-US" sz="2000" smtClean="0"/>
              <a:t>{Ʃx</a:t>
            </a:r>
            <a:r>
              <a:rPr lang="en-US" sz="1600" smtClean="0"/>
              <a:t>i</a:t>
            </a:r>
            <a:r>
              <a:rPr lang="en-US" sz="2000" smtClean="0"/>
              <a:t>*f</a:t>
            </a:r>
            <a:r>
              <a:rPr lang="en-US" sz="1600" smtClean="0"/>
              <a:t>i</a:t>
            </a:r>
            <a:r>
              <a:rPr lang="en-US" sz="2000" smtClean="0"/>
              <a:t>}</a:t>
            </a:r>
            <a:r>
              <a:rPr lang="he-IL" sz="2000" smtClean="0"/>
              <a:t>.</a:t>
            </a:r>
            <a:endParaRPr lang="he-IL" sz="2000" i="1" smtClean="0"/>
          </a:p>
          <a:p>
            <a:pPr lvl="1" algn="just" eaLnBrk="1" hangingPunct="1">
              <a:lnSpc>
                <a:spcPct val="90000"/>
              </a:lnSpc>
            </a:pPr>
            <a:r>
              <a:rPr lang="he-IL" sz="2000" smtClean="0"/>
              <a:t>לחלק את הסה"כ של (ערך * שכיחות) בס"כ המקרים (שכיחות המקרים הכללית)  </a:t>
            </a:r>
            <a:r>
              <a:rPr lang="en-US" sz="2000" smtClean="0"/>
              <a:t>{Ʃx</a:t>
            </a:r>
            <a:r>
              <a:rPr lang="en-US" sz="1600" smtClean="0"/>
              <a:t>i</a:t>
            </a:r>
            <a:r>
              <a:rPr lang="en-US" sz="2000" smtClean="0"/>
              <a:t>*f</a:t>
            </a:r>
            <a:r>
              <a:rPr lang="en-US" sz="1600" smtClean="0"/>
              <a:t>i </a:t>
            </a:r>
            <a:r>
              <a:rPr lang="en-US" sz="2000" smtClean="0"/>
              <a:t>/ Ʃf</a:t>
            </a:r>
            <a:r>
              <a:rPr lang="en-US" sz="1600" smtClean="0"/>
              <a:t>i</a:t>
            </a:r>
            <a:r>
              <a:rPr lang="en-US" sz="2000" smtClean="0"/>
              <a:t>} </a:t>
            </a:r>
            <a:r>
              <a:rPr lang="he-IL" sz="2000" smtClean="0"/>
              <a:t>.</a:t>
            </a:r>
          </a:p>
        </p:txBody>
      </p:sp>
      <p:sp>
        <p:nvSpPr>
          <p:cNvPr id="129028" name="Line 4"/>
          <p:cNvSpPr>
            <a:spLocks noChangeShapeType="1"/>
          </p:cNvSpPr>
          <p:nvPr/>
        </p:nvSpPr>
        <p:spPr bwMode="auto">
          <a:xfrm>
            <a:off x="6300788" y="1196975"/>
            <a:ext cx="228600" cy="0"/>
          </a:xfrm>
          <a:prstGeom prst="line">
            <a:avLst/>
          </a:prstGeom>
          <a:noFill/>
          <a:ln w="25400">
            <a:solidFill>
              <a:schemeClr val="tx2"/>
            </a:solidFill>
            <a:miter lim="800000"/>
            <a:headEnd/>
            <a:tailEnd/>
          </a:ln>
        </p:spPr>
        <p:txBody>
          <a:bodyPr wrap="none"/>
          <a:lstStyle/>
          <a:p>
            <a:endParaRPr lang="he-IL"/>
          </a:p>
        </p:txBody>
      </p:sp>
      <p:sp>
        <p:nvSpPr>
          <p:cNvPr id="129029" name="Rectangle 5"/>
          <p:cNvSpPr>
            <a:spLocks noChangeArrowheads="1"/>
          </p:cNvSpPr>
          <p:nvPr/>
        </p:nvSpPr>
        <p:spPr bwMode="auto">
          <a:xfrm>
            <a:off x="6934200" y="5853113"/>
            <a:ext cx="19050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3 </a:t>
            </a:r>
            <a:endParaRPr lang="en-US" sz="1800">
              <a:latin typeface="Times New Roman" pitchFamily="18" charset="0"/>
            </a:endParaRPr>
          </a:p>
        </p:txBody>
      </p:sp>
      <p:sp>
        <p:nvSpPr>
          <p:cNvPr id="129030" name="Rectangle 6"/>
          <p:cNvSpPr>
            <a:spLocks noChangeArrowheads="1"/>
          </p:cNvSpPr>
          <p:nvPr/>
        </p:nvSpPr>
        <p:spPr bwMode="auto">
          <a:xfrm>
            <a:off x="5776913" y="5853113"/>
            <a:ext cx="1157287"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a:t>
            </a:r>
          </a:p>
        </p:txBody>
      </p:sp>
      <p:sp>
        <p:nvSpPr>
          <p:cNvPr id="129031" name="Rectangle 7"/>
          <p:cNvSpPr>
            <a:spLocks noChangeArrowheads="1"/>
          </p:cNvSpPr>
          <p:nvPr/>
        </p:nvSpPr>
        <p:spPr bwMode="auto">
          <a:xfrm>
            <a:off x="3657600" y="5853113"/>
            <a:ext cx="2119313"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 * 10 = 30</a:t>
            </a:r>
          </a:p>
        </p:txBody>
      </p:sp>
      <p:sp>
        <p:nvSpPr>
          <p:cNvPr id="129032" name="Rectangle 8"/>
          <p:cNvSpPr>
            <a:spLocks noChangeArrowheads="1"/>
          </p:cNvSpPr>
          <p:nvPr/>
        </p:nvSpPr>
        <p:spPr bwMode="auto">
          <a:xfrm>
            <a:off x="5776913" y="5514975"/>
            <a:ext cx="1157287"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15</a:t>
            </a:r>
            <a:endParaRPr lang="en-US" sz="1800">
              <a:latin typeface="Times New Roman" pitchFamily="18" charset="0"/>
            </a:endParaRPr>
          </a:p>
        </p:txBody>
      </p:sp>
      <p:sp>
        <p:nvSpPr>
          <p:cNvPr id="129033" name="Rectangle 9"/>
          <p:cNvSpPr>
            <a:spLocks noChangeArrowheads="1"/>
          </p:cNvSpPr>
          <p:nvPr/>
        </p:nvSpPr>
        <p:spPr bwMode="auto">
          <a:xfrm>
            <a:off x="5776913" y="5176838"/>
            <a:ext cx="1157287"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85</a:t>
            </a:r>
            <a:endParaRPr lang="en-US" sz="1800">
              <a:latin typeface="Times New Roman" pitchFamily="18" charset="0"/>
            </a:endParaRPr>
          </a:p>
        </p:txBody>
      </p:sp>
      <p:sp>
        <p:nvSpPr>
          <p:cNvPr id="129034" name="Rectangle 10"/>
          <p:cNvSpPr>
            <a:spLocks noChangeArrowheads="1"/>
          </p:cNvSpPr>
          <p:nvPr/>
        </p:nvSpPr>
        <p:spPr bwMode="auto">
          <a:xfrm>
            <a:off x="5776913" y="4838700"/>
            <a:ext cx="1157287"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90</a:t>
            </a:r>
            <a:endParaRPr lang="en-US" sz="1800">
              <a:latin typeface="Times New Roman" pitchFamily="18" charset="0"/>
            </a:endParaRPr>
          </a:p>
        </p:txBody>
      </p:sp>
      <p:sp>
        <p:nvSpPr>
          <p:cNvPr id="129035" name="Rectangle 11"/>
          <p:cNvSpPr>
            <a:spLocks noChangeArrowheads="1"/>
          </p:cNvSpPr>
          <p:nvPr/>
        </p:nvSpPr>
        <p:spPr bwMode="auto">
          <a:xfrm>
            <a:off x="5776913" y="4419600"/>
            <a:ext cx="1157287"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29036" name="Rectangle 12"/>
          <p:cNvSpPr>
            <a:spLocks noChangeArrowheads="1"/>
          </p:cNvSpPr>
          <p:nvPr/>
        </p:nvSpPr>
        <p:spPr bwMode="auto">
          <a:xfrm>
            <a:off x="6934200" y="6191250"/>
            <a:ext cx="1905000" cy="365125"/>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סה"כ</a:t>
            </a:r>
            <a:endParaRPr lang="en-US" sz="1800">
              <a:latin typeface="Times New Roman" pitchFamily="18" charset="0"/>
            </a:endParaRPr>
          </a:p>
        </p:txBody>
      </p:sp>
      <p:grpSp>
        <p:nvGrpSpPr>
          <p:cNvPr id="2" name="Group 13"/>
          <p:cNvGrpSpPr>
            <a:grpSpLocks/>
          </p:cNvGrpSpPr>
          <p:nvPr/>
        </p:nvGrpSpPr>
        <p:grpSpPr bwMode="auto">
          <a:xfrm>
            <a:off x="3657600" y="6191250"/>
            <a:ext cx="3276600" cy="365125"/>
            <a:chOff x="2304" y="3900"/>
            <a:chExt cx="2064" cy="230"/>
          </a:xfrm>
        </p:grpSpPr>
        <p:sp>
          <p:nvSpPr>
            <p:cNvPr id="129061" name="Rectangle 14"/>
            <p:cNvSpPr>
              <a:spLocks noChangeArrowheads="1"/>
            </p:cNvSpPr>
            <p:nvPr/>
          </p:nvSpPr>
          <p:spPr bwMode="auto">
            <a:xfrm>
              <a:off x="3639" y="3900"/>
              <a:ext cx="729" cy="230"/>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 Ʃ</a:t>
              </a:r>
              <a:r>
                <a:rPr lang="en-US" sz="1800">
                  <a:latin typeface="Times New Roman" pitchFamily="18" charset="0"/>
                </a:rPr>
                <a:t>f</a:t>
              </a:r>
              <a:r>
                <a:rPr lang="en-US">
                  <a:latin typeface="Times New Roman" pitchFamily="18" charset="0"/>
                </a:rPr>
                <a:t>i=</a:t>
              </a:r>
              <a:r>
                <a:rPr lang="en-US" sz="1800">
                  <a:latin typeface="Times New Roman" pitchFamily="18" charset="0"/>
                </a:rPr>
                <a:t>200</a:t>
              </a:r>
            </a:p>
          </p:txBody>
        </p:sp>
        <p:sp>
          <p:nvSpPr>
            <p:cNvPr id="129062" name="Rectangle 15"/>
            <p:cNvSpPr>
              <a:spLocks noChangeArrowheads="1"/>
            </p:cNvSpPr>
            <p:nvPr/>
          </p:nvSpPr>
          <p:spPr bwMode="auto">
            <a:xfrm>
              <a:off x="2304" y="3900"/>
              <a:ext cx="1335" cy="230"/>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145</a:t>
              </a:r>
              <a:endParaRPr lang="en-US" sz="2800">
                <a:latin typeface="Times New Roman" pitchFamily="18" charset="0"/>
              </a:endParaRPr>
            </a:p>
          </p:txBody>
        </p:sp>
      </p:grpSp>
      <p:sp>
        <p:nvSpPr>
          <p:cNvPr id="129038" name="Rectangle 16"/>
          <p:cNvSpPr>
            <a:spLocks noChangeArrowheads="1"/>
          </p:cNvSpPr>
          <p:nvPr/>
        </p:nvSpPr>
        <p:spPr bwMode="auto">
          <a:xfrm>
            <a:off x="6934200" y="5514975"/>
            <a:ext cx="19050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2</a:t>
            </a:r>
            <a:endParaRPr lang="en-US" sz="1800">
              <a:latin typeface="Times New Roman" pitchFamily="18" charset="0"/>
            </a:endParaRPr>
          </a:p>
        </p:txBody>
      </p:sp>
      <p:sp>
        <p:nvSpPr>
          <p:cNvPr id="129039" name="Rectangle 17"/>
          <p:cNvSpPr>
            <a:spLocks noChangeArrowheads="1"/>
          </p:cNvSpPr>
          <p:nvPr/>
        </p:nvSpPr>
        <p:spPr bwMode="auto">
          <a:xfrm>
            <a:off x="3657600" y="5514975"/>
            <a:ext cx="2119313"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 * 15 = 30</a:t>
            </a:r>
          </a:p>
        </p:txBody>
      </p:sp>
      <p:sp>
        <p:nvSpPr>
          <p:cNvPr id="129040" name="Rectangle 18"/>
          <p:cNvSpPr>
            <a:spLocks noChangeArrowheads="1"/>
          </p:cNvSpPr>
          <p:nvPr/>
        </p:nvSpPr>
        <p:spPr bwMode="auto">
          <a:xfrm>
            <a:off x="6934200" y="5176838"/>
            <a:ext cx="19050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1</a:t>
            </a:r>
            <a:endParaRPr lang="en-US" sz="1800">
              <a:latin typeface="Times New Roman" pitchFamily="18" charset="0"/>
            </a:endParaRPr>
          </a:p>
        </p:txBody>
      </p:sp>
      <p:sp>
        <p:nvSpPr>
          <p:cNvPr id="129041" name="Rectangle 19"/>
          <p:cNvSpPr>
            <a:spLocks noChangeArrowheads="1"/>
          </p:cNvSpPr>
          <p:nvPr/>
        </p:nvSpPr>
        <p:spPr bwMode="auto">
          <a:xfrm>
            <a:off x="3657600" y="5176838"/>
            <a:ext cx="2119313"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 * 85 = 85</a:t>
            </a:r>
          </a:p>
        </p:txBody>
      </p:sp>
      <p:sp>
        <p:nvSpPr>
          <p:cNvPr id="129042" name="Rectangle 20"/>
          <p:cNvSpPr>
            <a:spLocks noChangeArrowheads="1"/>
          </p:cNvSpPr>
          <p:nvPr/>
        </p:nvSpPr>
        <p:spPr bwMode="auto">
          <a:xfrm>
            <a:off x="6934200" y="4838700"/>
            <a:ext cx="19050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0</a:t>
            </a:r>
            <a:endParaRPr lang="en-US" sz="1800">
              <a:latin typeface="Times New Roman" pitchFamily="18" charset="0"/>
            </a:endParaRPr>
          </a:p>
        </p:txBody>
      </p:sp>
      <p:sp>
        <p:nvSpPr>
          <p:cNvPr id="129043" name="Rectangle 21"/>
          <p:cNvSpPr>
            <a:spLocks noChangeArrowheads="1"/>
          </p:cNvSpPr>
          <p:nvPr/>
        </p:nvSpPr>
        <p:spPr bwMode="auto">
          <a:xfrm>
            <a:off x="3657600" y="4838700"/>
            <a:ext cx="2119313"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0 * 90 = 0</a:t>
            </a:r>
          </a:p>
        </p:txBody>
      </p:sp>
      <p:sp>
        <p:nvSpPr>
          <p:cNvPr id="129044" name="Rectangle 22"/>
          <p:cNvSpPr>
            <a:spLocks noChangeArrowheads="1"/>
          </p:cNvSpPr>
          <p:nvPr/>
        </p:nvSpPr>
        <p:spPr bwMode="auto">
          <a:xfrm>
            <a:off x="6934200" y="4419600"/>
            <a:ext cx="1905000"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מספר חיות לבית </a:t>
            </a:r>
            <a:r>
              <a:rPr lang="en-US" sz="1800">
                <a:latin typeface="Times New Roman" pitchFamily="18" charset="0"/>
              </a:rPr>
              <a:t>(x)</a:t>
            </a:r>
            <a:r>
              <a:rPr lang="he-IL" sz="1800">
                <a:latin typeface="Times New Roman" pitchFamily="18" charset="0"/>
              </a:rPr>
              <a:t> </a:t>
            </a:r>
            <a:endParaRPr lang="en-US" sz="1800">
              <a:latin typeface="Times New Roman" pitchFamily="18" charset="0"/>
            </a:endParaRPr>
          </a:p>
        </p:txBody>
      </p:sp>
      <p:sp>
        <p:nvSpPr>
          <p:cNvPr id="129045" name="Rectangle 23"/>
          <p:cNvSpPr>
            <a:spLocks noChangeArrowheads="1"/>
          </p:cNvSpPr>
          <p:nvPr/>
        </p:nvSpPr>
        <p:spPr bwMode="auto">
          <a:xfrm>
            <a:off x="3657600" y="4419600"/>
            <a:ext cx="2119313"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ערך * שכיחות </a:t>
            </a:r>
            <a:r>
              <a:rPr lang="en-US" sz="2400">
                <a:latin typeface="Times New Roman" pitchFamily="18" charset="0"/>
              </a:rPr>
              <a:t>f</a:t>
            </a:r>
            <a:r>
              <a:rPr lang="en-US" sz="1800">
                <a:latin typeface="Times New Roman" pitchFamily="18" charset="0"/>
              </a:rPr>
              <a:t>i*</a:t>
            </a:r>
            <a:r>
              <a:rPr lang="en-US" sz="2400">
                <a:latin typeface="Times New Roman" pitchFamily="18" charset="0"/>
              </a:rPr>
              <a:t>x</a:t>
            </a:r>
            <a:r>
              <a:rPr lang="en-US" sz="1800">
                <a:latin typeface="Times New Roman" pitchFamily="18" charset="0"/>
              </a:rPr>
              <a:t>i</a:t>
            </a:r>
          </a:p>
        </p:txBody>
      </p:sp>
      <p:sp>
        <p:nvSpPr>
          <p:cNvPr id="129046" name="Line 24"/>
          <p:cNvSpPr>
            <a:spLocks noChangeShapeType="1"/>
          </p:cNvSpPr>
          <p:nvPr/>
        </p:nvSpPr>
        <p:spPr bwMode="auto">
          <a:xfrm>
            <a:off x="3657600" y="4419600"/>
            <a:ext cx="5181600" cy="0"/>
          </a:xfrm>
          <a:prstGeom prst="line">
            <a:avLst/>
          </a:prstGeom>
          <a:noFill/>
          <a:ln w="28575" cap="sq">
            <a:solidFill>
              <a:schemeClr val="tx1"/>
            </a:solidFill>
            <a:miter lim="800000"/>
            <a:headEnd/>
            <a:tailEnd/>
          </a:ln>
        </p:spPr>
        <p:txBody>
          <a:bodyPr wrap="none"/>
          <a:lstStyle/>
          <a:p>
            <a:endParaRPr lang="he-IL"/>
          </a:p>
        </p:txBody>
      </p:sp>
      <p:sp>
        <p:nvSpPr>
          <p:cNvPr id="129047" name="Line 25"/>
          <p:cNvSpPr>
            <a:spLocks noChangeShapeType="1"/>
          </p:cNvSpPr>
          <p:nvPr/>
        </p:nvSpPr>
        <p:spPr bwMode="auto">
          <a:xfrm>
            <a:off x="3657600" y="4838700"/>
            <a:ext cx="5181600" cy="0"/>
          </a:xfrm>
          <a:prstGeom prst="line">
            <a:avLst/>
          </a:prstGeom>
          <a:noFill/>
          <a:ln w="12700">
            <a:solidFill>
              <a:schemeClr val="tx1"/>
            </a:solidFill>
            <a:miter lim="800000"/>
            <a:headEnd/>
            <a:tailEnd/>
          </a:ln>
        </p:spPr>
        <p:txBody>
          <a:bodyPr wrap="none"/>
          <a:lstStyle/>
          <a:p>
            <a:endParaRPr lang="he-IL"/>
          </a:p>
        </p:txBody>
      </p:sp>
      <p:sp>
        <p:nvSpPr>
          <p:cNvPr id="129048" name="Line 26"/>
          <p:cNvSpPr>
            <a:spLocks noChangeShapeType="1"/>
          </p:cNvSpPr>
          <p:nvPr/>
        </p:nvSpPr>
        <p:spPr bwMode="auto">
          <a:xfrm>
            <a:off x="3657600" y="5176838"/>
            <a:ext cx="5181600" cy="0"/>
          </a:xfrm>
          <a:prstGeom prst="line">
            <a:avLst/>
          </a:prstGeom>
          <a:noFill/>
          <a:ln w="12700">
            <a:solidFill>
              <a:schemeClr val="tx1"/>
            </a:solidFill>
            <a:miter lim="800000"/>
            <a:headEnd/>
            <a:tailEnd/>
          </a:ln>
        </p:spPr>
        <p:txBody>
          <a:bodyPr wrap="none"/>
          <a:lstStyle/>
          <a:p>
            <a:endParaRPr lang="he-IL"/>
          </a:p>
        </p:txBody>
      </p:sp>
      <p:sp>
        <p:nvSpPr>
          <p:cNvPr id="129049" name="Line 27"/>
          <p:cNvSpPr>
            <a:spLocks noChangeShapeType="1"/>
          </p:cNvSpPr>
          <p:nvPr/>
        </p:nvSpPr>
        <p:spPr bwMode="auto">
          <a:xfrm>
            <a:off x="3657600" y="5514975"/>
            <a:ext cx="5181600" cy="0"/>
          </a:xfrm>
          <a:prstGeom prst="line">
            <a:avLst/>
          </a:prstGeom>
          <a:noFill/>
          <a:ln w="12700">
            <a:solidFill>
              <a:schemeClr val="tx1"/>
            </a:solidFill>
            <a:miter lim="800000"/>
            <a:headEnd/>
            <a:tailEnd/>
          </a:ln>
        </p:spPr>
        <p:txBody>
          <a:bodyPr wrap="none"/>
          <a:lstStyle/>
          <a:p>
            <a:endParaRPr lang="he-IL"/>
          </a:p>
        </p:txBody>
      </p:sp>
      <p:sp>
        <p:nvSpPr>
          <p:cNvPr id="129050" name="Line 28"/>
          <p:cNvSpPr>
            <a:spLocks noChangeShapeType="1"/>
          </p:cNvSpPr>
          <p:nvPr/>
        </p:nvSpPr>
        <p:spPr bwMode="auto">
          <a:xfrm>
            <a:off x="3657600" y="5853113"/>
            <a:ext cx="5181600" cy="0"/>
          </a:xfrm>
          <a:prstGeom prst="line">
            <a:avLst/>
          </a:prstGeom>
          <a:noFill/>
          <a:ln w="12700">
            <a:solidFill>
              <a:schemeClr val="tx1"/>
            </a:solidFill>
            <a:miter lim="800000"/>
            <a:headEnd/>
            <a:tailEnd/>
          </a:ln>
        </p:spPr>
        <p:txBody>
          <a:bodyPr wrap="none"/>
          <a:lstStyle/>
          <a:p>
            <a:endParaRPr lang="he-IL"/>
          </a:p>
        </p:txBody>
      </p:sp>
      <p:sp>
        <p:nvSpPr>
          <p:cNvPr id="129051" name="Line 29"/>
          <p:cNvSpPr>
            <a:spLocks noChangeShapeType="1"/>
          </p:cNvSpPr>
          <p:nvPr/>
        </p:nvSpPr>
        <p:spPr bwMode="auto">
          <a:xfrm>
            <a:off x="3657600" y="6556375"/>
            <a:ext cx="5181600" cy="0"/>
          </a:xfrm>
          <a:prstGeom prst="line">
            <a:avLst/>
          </a:prstGeom>
          <a:noFill/>
          <a:ln w="28575">
            <a:solidFill>
              <a:schemeClr val="tx1"/>
            </a:solidFill>
            <a:miter lim="800000"/>
            <a:headEnd/>
            <a:tailEnd/>
          </a:ln>
        </p:spPr>
        <p:txBody>
          <a:bodyPr wrap="none"/>
          <a:lstStyle/>
          <a:p>
            <a:endParaRPr lang="he-IL"/>
          </a:p>
        </p:txBody>
      </p:sp>
      <p:sp>
        <p:nvSpPr>
          <p:cNvPr id="129052" name="Line 30"/>
          <p:cNvSpPr>
            <a:spLocks noChangeShapeType="1"/>
          </p:cNvSpPr>
          <p:nvPr/>
        </p:nvSpPr>
        <p:spPr bwMode="auto">
          <a:xfrm>
            <a:off x="6934200" y="4419600"/>
            <a:ext cx="0" cy="2136775"/>
          </a:xfrm>
          <a:prstGeom prst="line">
            <a:avLst/>
          </a:prstGeom>
          <a:noFill/>
          <a:ln w="12700">
            <a:solidFill>
              <a:schemeClr val="tx1"/>
            </a:solidFill>
            <a:miter lim="800000"/>
            <a:headEnd/>
            <a:tailEnd/>
          </a:ln>
        </p:spPr>
        <p:txBody>
          <a:bodyPr wrap="none"/>
          <a:lstStyle/>
          <a:p>
            <a:endParaRPr lang="he-IL"/>
          </a:p>
        </p:txBody>
      </p:sp>
      <p:sp>
        <p:nvSpPr>
          <p:cNvPr id="129053" name="Line 31"/>
          <p:cNvSpPr>
            <a:spLocks noChangeShapeType="1"/>
          </p:cNvSpPr>
          <p:nvPr/>
        </p:nvSpPr>
        <p:spPr bwMode="auto">
          <a:xfrm>
            <a:off x="5776913" y="4419600"/>
            <a:ext cx="0" cy="2136775"/>
          </a:xfrm>
          <a:prstGeom prst="line">
            <a:avLst/>
          </a:prstGeom>
          <a:noFill/>
          <a:ln w="12700">
            <a:solidFill>
              <a:schemeClr val="tx1"/>
            </a:solidFill>
            <a:miter lim="800000"/>
            <a:headEnd/>
            <a:tailEnd/>
          </a:ln>
        </p:spPr>
        <p:txBody>
          <a:bodyPr wrap="none"/>
          <a:lstStyle/>
          <a:p>
            <a:endParaRPr lang="he-IL"/>
          </a:p>
        </p:txBody>
      </p:sp>
      <p:sp>
        <p:nvSpPr>
          <p:cNvPr id="129054" name="Line 32"/>
          <p:cNvSpPr>
            <a:spLocks noChangeShapeType="1"/>
          </p:cNvSpPr>
          <p:nvPr/>
        </p:nvSpPr>
        <p:spPr bwMode="auto">
          <a:xfrm>
            <a:off x="3657600" y="6191250"/>
            <a:ext cx="5181600" cy="0"/>
          </a:xfrm>
          <a:prstGeom prst="line">
            <a:avLst/>
          </a:prstGeom>
          <a:noFill/>
          <a:ln w="12700">
            <a:solidFill>
              <a:schemeClr val="tx1"/>
            </a:solidFill>
            <a:miter lim="800000"/>
            <a:headEnd/>
            <a:tailEnd/>
          </a:ln>
        </p:spPr>
        <p:txBody>
          <a:bodyPr wrap="none"/>
          <a:lstStyle/>
          <a:p>
            <a:endParaRPr lang="he-IL"/>
          </a:p>
        </p:txBody>
      </p:sp>
      <p:sp>
        <p:nvSpPr>
          <p:cNvPr id="129055" name="Line 33"/>
          <p:cNvSpPr>
            <a:spLocks noChangeShapeType="1"/>
          </p:cNvSpPr>
          <p:nvPr/>
        </p:nvSpPr>
        <p:spPr bwMode="auto">
          <a:xfrm>
            <a:off x="3657600" y="6191250"/>
            <a:ext cx="0" cy="365125"/>
          </a:xfrm>
          <a:prstGeom prst="line">
            <a:avLst/>
          </a:prstGeom>
          <a:noFill/>
          <a:ln w="28575">
            <a:solidFill>
              <a:schemeClr val="tx1"/>
            </a:solidFill>
            <a:miter lim="800000"/>
            <a:headEnd/>
            <a:tailEnd/>
          </a:ln>
        </p:spPr>
        <p:txBody>
          <a:bodyPr wrap="none"/>
          <a:lstStyle/>
          <a:p>
            <a:endParaRPr lang="he-IL"/>
          </a:p>
        </p:txBody>
      </p:sp>
      <p:sp>
        <p:nvSpPr>
          <p:cNvPr id="129056" name="Line 34"/>
          <p:cNvSpPr>
            <a:spLocks noChangeShapeType="1"/>
          </p:cNvSpPr>
          <p:nvPr/>
        </p:nvSpPr>
        <p:spPr bwMode="auto">
          <a:xfrm>
            <a:off x="3657600" y="4419600"/>
            <a:ext cx="0" cy="1771650"/>
          </a:xfrm>
          <a:prstGeom prst="line">
            <a:avLst/>
          </a:prstGeom>
          <a:noFill/>
          <a:ln w="28575" cap="sq">
            <a:solidFill>
              <a:schemeClr val="tx1"/>
            </a:solidFill>
            <a:miter lim="800000"/>
            <a:headEnd/>
            <a:tailEnd/>
          </a:ln>
        </p:spPr>
        <p:txBody>
          <a:bodyPr wrap="none"/>
          <a:lstStyle/>
          <a:p>
            <a:endParaRPr lang="he-IL"/>
          </a:p>
        </p:txBody>
      </p:sp>
      <p:sp>
        <p:nvSpPr>
          <p:cNvPr id="129057" name="Line 35"/>
          <p:cNvSpPr>
            <a:spLocks noChangeShapeType="1"/>
          </p:cNvSpPr>
          <p:nvPr/>
        </p:nvSpPr>
        <p:spPr bwMode="auto">
          <a:xfrm>
            <a:off x="8839200" y="6191250"/>
            <a:ext cx="0" cy="365125"/>
          </a:xfrm>
          <a:prstGeom prst="line">
            <a:avLst/>
          </a:prstGeom>
          <a:noFill/>
          <a:ln w="28575">
            <a:solidFill>
              <a:schemeClr val="tx1"/>
            </a:solidFill>
            <a:miter lim="800000"/>
            <a:headEnd/>
            <a:tailEnd/>
          </a:ln>
        </p:spPr>
        <p:txBody>
          <a:bodyPr wrap="none"/>
          <a:lstStyle/>
          <a:p>
            <a:endParaRPr lang="he-IL"/>
          </a:p>
        </p:txBody>
      </p:sp>
      <p:sp>
        <p:nvSpPr>
          <p:cNvPr id="129058" name="Line 36"/>
          <p:cNvSpPr>
            <a:spLocks noChangeShapeType="1"/>
          </p:cNvSpPr>
          <p:nvPr/>
        </p:nvSpPr>
        <p:spPr bwMode="auto">
          <a:xfrm>
            <a:off x="8839200" y="4419600"/>
            <a:ext cx="0" cy="1771650"/>
          </a:xfrm>
          <a:prstGeom prst="line">
            <a:avLst/>
          </a:prstGeom>
          <a:noFill/>
          <a:ln w="28575" cap="sq">
            <a:solidFill>
              <a:schemeClr val="tx1"/>
            </a:solidFill>
            <a:miter lim="800000"/>
            <a:headEnd/>
            <a:tailEnd/>
          </a:ln>
        </p:spPr>
        <p:txBody>
          <a:bodyPr wrap="none"/>
          <a:lstStyle/>
          <a:p>
            <a:endParaRPr lang="he-IL"/>
          </a:p>
        </p:txBody>
      </p:sp>
      <p:sp>
        <p:nvSpPr>
          <p:cNvPr id="124965" name="Rectangle 37"/>
          <p:cNvSpPr>
            <a:spLocks noChangeArrowheads="1"/>
          </p:cNvSpPr>
          <p:nvPr/>
        </p:nvSpPr>
        <p:spPr bwMode="auto">
          <a:xfrm>
            <a:off x="1066800" y="6172200"/>
            <a:ext cx="2438400" cy="381000"/>
          </a:xfrm>
          <a:prstGeom prst="rect">
            <a:avLst/>
          </a:prstGeom>
          <a:noFill/>
          <a:ln w="25400">
            <a:solidFill>
              <a:schemeClr val="tx1"/>
            </a:solidFill>
            <a:miter lim="800000"/>
            <a:headEnd/>
            <a:tailEnd/>
          </a:ln>
        </p:spPr>
        <p:txBody>
          <a:bodyPr wrap="none" anchor="ctr"/>
          <a:lstStyle/>
          <a:p>
            <a:pPr algn="ctr"/>
            <a:r>
              <a:rPr lang="en-US" sz="2000"/>
              <a:t>145 / 200 = 0.725</a:t>
            </a:r>
          </a:p>
        </p:txBody>
      </p:sp>
      <p:sp>
        <p:nvSpPr>
          <p:cNvPr id="124966" name="AutoShape 38">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2000"/>
                                        <p:tgtEl>
                                          <p:spTgt spid="12493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animEffect transition="in" filter="fade">
                                      <p:cBhvr>
                                        <p:cTn id="11" dur="2000"/>
                                        <p:tgtEl>
                                          <p:spTgt spid="12493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animEffect transition="in" filter="fade">
                                      <p:cBhvr>
                                        <p:cTn id="15" dur="2000"/>
                                        <p:tgtEl>
                                          <p:spTgt spid="12493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animEffect transition="in" filter="fade">
                                      <p:cBhvr>
                                        <p:cTn id="19" dur="2000"/>
                                        <p:tgtEl>
                                          <p:spTgt spid="12493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animEffect transition="in" filter="fade">
                                      <p:cBhvr>
                                        <p:cTn id="23" dur="20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4965"/>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childTnLst>
                    </p:cTn>
                  </p:par>
                </p:childTnLst>
              </p:cTn>
              <p:nextCondLst>
                <p:cond evt="onClick" delay="0">
                  <p:tgtEl>
                    <p:spTgt spid="124965"/>
                  </p:tgtEl>
                </p:cond>
              </p:nextCondLst>
            </p:seq>
          </p:childTnLst>
        </p:cTn>
      </p:par>
    </p:tnLst>
    <p:bldLst>
      <p:bldP spid="12493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50938" y="1143000"/>
            <a:ext cx="7612062" cy="617538"/>
          </a:xfrm>
        </p:spPr>
        <p:txBody>
          <a:bodyPr/>
          <a:lstStyle/>
          <a:p>
            <a:pPr algn="r" eaLnBrk="1" hangingPunct="1"/>
            <a:r>
              <a:rPr lang="he-IL" altLang="en-US" smtClean="0"/>
              <a:t>מרכיבים מרכזיים במחקר (2)</a:t>
            </a:r>
            <a:endParaRPr lang="en-US" smtClean="0"/>
          </a:p>
        </p:txBody>
      </p:sp>
      <p:sp>
        <p:nvSpPr>
          <p:cNvPr id="1027" name="Rectangle 3"/>
          <p:cNvSpPr>
            <a:spLocks noGrp="1" noChangeArrowheads="1"/>
          </p:cNvSpPr>
          <p:nvPr>
            <p:ph type="body" idx="1"/>
          </p:nvPr>
        </p:nvSpPr>
        <p:spPr>
          <a:xfrm>
            <a:off x="1182688" y="2017713"/>
            <a:ext cx="7772400" cy="4383087"/>
          </a:xfrm>
        </p:spPr>
        <p:txBody>
          <a:bodyPr/>
          <a:lstStyle/>
          <a:p>
            <a:pPr algn="just" eaLnBrk="1" hangingPunct="1"/>
            <a:r>
              <a:rPr lang="he-IL" altLang="en-US" b="1" smtClean="0"/>
              <a:t>מקרה </a:t>
            </a:r>
            <a:r>
              <a:rPr lang="he-IL" altLang="en-US" smtClean="0"/>
              <a:t>– היחידה הקטנה ביותר לחקירה.</a:t>
            </a:r>
            <a:r>
              <a:rPr lang="he-IL" altLang="en-US" b="1" smtClean="0"/>
              <a:t> </a:t>
            </a:r>
            <a:r>
              <a:rPr lang="he-IL" altLang="en-US" smtClean="0"/>
              <a:t>האוכלוסייה מורכבת מאוסף של מקרים.  </a:t>
            </a:r>
            <a:endParaRPr lang="he-IL" altLang="en-US" b="1" smtClean="0"/>
          </a:p>
          <a:p>
            <a:pPr algn="just" eaLnBrk="1" hangingPunct="1"/>
            <a:endParaRPr lang="en-US" altLang="en-US" smtClean="0"/>
          </a:p>
          <a:p>
            <a:pPr algn="just" eaLnBrk="1" hangingPunct="1"/>
            <a:r>
              <a:rPr lang="he-IL" altLang="en-US" i="1" smtClean="0">
                <a:solidFill>
                  <a:srgbClr val="008080"/>
                </a:solidFill>
              </a:rPr>
              <a:t>דוגמא: במחקר שבודק את הקשר בין גובה ומשקל לכאבי גב בקרב סטודנטים </a:t>
            </a:r>
            <a:r>
              <a:rPr lang="he-IL" altLang="en-US" b="1" i="1" smtClean="0">
                <a:solidFill>
                  <a:srgbClr val="008080"/>
                </a:solidFill>
              </a:rPr>
              <a:t>המקרה הוא הסטודנט הבודד.</a:t>
            </a:r>
            <a:endParaRPr lang="en-US" altLang="en-US" b="1" i="1" smtClean="0">
              <a:solidFill>
                <a:srgbClr val="008080"/>
              </a:solidFill>
            </a:endParaRPr>
          </a:p>
        </p:txBody>
      </p:sp>
      <p:sp>
        <p:nvSpPr>
          <p:cNvPr id="102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fade">
                                      <p:cBhvr>
                                        <p:cTn id="13" dur="2000"/>
                                        <p:tgtEl>
                                          <p:spTgt spid="1027">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20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838200" y="2017713"/>
            <a:ext cx="8116888" cy="2419350"/>
          </a:xfrm>
        </p:spPr>
        <p:txBody>
          <a:bodyPr/>
          <a:lstStyle/>
          <a:p>
            <a:pPr algn="just" eaLnBrk="1" hangingPunct="1">
              <a:lnSpc>
                <a:spcPct val="90000"/>
              </a:lnSpc>
            </a:pPr>
            <a:r>
              <a:rPr lang="he-IL" sz="2800" smtClean="0"/>
              <a:t>חישוב ממוצע בטבלת שכיחויות עם </a:t>
            </a:r>
            <a:r>
              <a:rPr lang="he-IL" sz="2800" u="sng" smtClean="0"/>
              <a:t>רוחב קבוצה:</a:t>
            </a:r>
            <a:endParaRPr lang="he-IL" sz="2400" u="sng" smtClean="0"/>
          </a:p>
          <a:p>
            <a:pPr lvl="1" algn="just" eaLnBrk="1" hangingPunct="1">
              <a:lnSpc>
                <a:spcPct val="90000"/>
              </a:lnSpc>
            </a:pPr>
            <a:r>
              <a:rPr lang="he-IL" sz="2000" smtClean="0"/>
              <a:t>לחשב אמצע קבוצה {</a:t>
            </a:r>
            <a:r>
              <a:rPr lang="en-US" sz="1800" smtClean="0"/>
              <a:t>(L</a:t>
            </a:r>
            <a:r>
              <a:rPr lang="en-US" sz="1800" baseline="-25000" smtClean="0"/>
              <a:t>min</a:t>
            </a:r>
            <a:r>
              <a:rPr lang="en-US" sz="1800" smtClean="0"/>
              <a:t>+L</a:t>
            </a:r>
            <a:r>
              <a:rPr lang="en-US" sz="1800" baseline="-25000" smtClean="0"/>
              <a:t>max</a:t>
            </a:r>
            <a:r>
              <a:rPr lang="en-US" sz="1800" smtClean="0"/>
              <a:t>)/2</a:t>
            </a:r>
            <a:r>
              <a:rPr lang="he-IL" sz="1800" smtClean="0"/>
              <a:t>}</a:t>
            </a:r>
            <a:r>
              <a:rPr lang="he-IL" sz="2000" smtClean="0"/>
              <a:t>.</a:t>
            </a:r>
          </a:p>
          <a:p>
            <a:pPr lvl="1" algn="just" eaLnBrk="1" hangingPunct="1">
              <a:lnSpc>
                <a:spcPct val="90000"/>
              </a:lnSpc>
            </a:pPr>
            <a:r>
              <a:rPr lang="he-IL" sz="2000" smtClean="0"/>
              <a:t>לחשב אמצע קבוצה * שכיחות </a:t>
            </a:r>
            <a:r>
              <a:rPr lang="en-US" sz="2000" smtClean="0"/>
              <a:t>{x</a:t>
            </a:r>
            <a:r>
              <a:rPr lang="en-US" sz="1600" smtClean="0"/>
              <a:t>i</a:t>
            </a:r>
            <a:r>
              <a:rPr lang="en-US" sz="2000" smtClean="0"/>
              <a:t>*f</a:t>
            </a:r>
            <a:r>
              <a:rPr lang="en-US" sz="1600" smtClean="0"/>
              <a:t>i</a:t>
            </a:r>
            <a:r>
              <a:rPr lang="en-US" sz="2000" smtClean="0"/>
              <a:t>}</a:t>
            </a:r>
            <a:r>
              <a:rPr lang="he-IL" sz="2000" smtClean="0"/>
              <a:t>. </a:t>
            </a:r>
          </a:p>
          <a:p>
            <a:pPr lvl="1" algn="just" eaLnBrk="1" hangingPunct="1">
              <a:lnSpc>
                <a:spcPct val="90000"/>
              </a:lnSpc>
            </a:pPr>
            <a:r>
              <a:rPr lang="he-IL" sz="2000" smtClean="0"/>
              <a:t>לחשב את סה"כ השכיחות.</a:t>
            </a:r>
          </a:p>
          <a:p>
            <a:pPr lvl="1" algn="just" eaLnBrk="1" hangingPunct="1">
              <a:lnSpc>
                <a:spcPct val="90000"/>
              </a:lnSpc>
            </a:pPr>
            <a:r>
              <a:rPr lang="he-IL" sz="2000" smtClean="0"/>
              <a:t>לחשב את הסה"כ של אמצע קבוצה * שכיחות  </a:t>
            </a:r>
            <a:r>
              <a:rPr lang="en-US" sz="2000" smtClean="0"/>
              <a:t>{Ʃx</a:t>
            </a:r>
            <a:r>
              <a:rPr lang="en-US" sz="1600" smtClean="0"/>
              <a:t>i</a:t>
            </a:r>
            <a:r>
              <a:rPr lang="en-US" sz="2000" smtClean="0"/>
              <a:t>*f</a:t>
            </a:r>
            <a:r>
              <a:rPr lang="en-US" sz="1600" smtClean="0"/>
              <a:t>i</a:t>
            </a:r>
            <a:r>
              <a:rPr lang="en-US" sz="2000" smtClean="0"/>
              <a:t>}</a:t>
            </a:r>
            <a:r>
              <a:rPr lang="he-IL" sz="2000" smtClean="0"/>
              <a:t>.</a:t>
            </a:r>
            <a:endParaRPr lang="he-IL" sz="2000" i="1" smtClean="0"/>
          </a:p>
          <a:p>
            <a:pPr lvl="1" algn="just" eaLnBrk="1" hangingPunct="1">
              <a:lnSpc>
                <a:spcPct val="90000"/>
              </a:lnSpc>
            </a:pPr>
            <a:r>
              <a:rPr lang="he-IL" sz="2000" smtClean="0"/>
              <a:t>לחלק את הסה"כ של אמצע קבוצה * שכיחות בס"כ השכיחויות {</a:t>
            </a:r>
            <a:r>
              <a:rPr lang="en-US" sz="2000" smtClean="0"/>
              <a:t>Ʃx</a:t>
            </a:r>
            <a:r>
              <a:rPr lang="en-US" sz="1600" smtClean="0"/>
              <a:t>i</a:t>
            </a:r>
            <a:r>
              <a:rPr lang="en-US" sz="2000" smtClean="0"/>
              <a:t>*f</a:t>
            </a:r>
            <a:r>
              <a:rPr lang="en-US" sz="1600" smtClean="0"/>
              <a:t>i</a:t>
            </a:r>
            <a:r>
              <a:rPr lang="en-US" sz="2000" smtClean="0"/>
              <a:t> / Ʃf</a:t>
            </a:r>
            <a:r>
              <a:rPr lang="en-US" sz="1600" smtClean="0"/>
              <a:t>i</a:t>
            </a:r>
            <a:r>
              <a:rPr lang="he-IL" sz="2000" smtClean="0"/>
              <a:t>}.</a:t>
            </a:r>
            <a:r>
              <a:rPr lang="en-US" sz="2000" smtClean="0"/>
              <a:t> </a:t>
            </a:r>
            <a:endParaRPr lang="he-IL" sz="2000" smtClean="0"/>
          </a:p>
        </p:txBody>
      </p:sp>
      <p:sp>
        <p:nvSpPr>
          <p:cNvPr id="130051" name="Rectangle 4"/>
          <p:cNvSpPr>
            <a:spLocks noChangeArrowheads="1"/>
          </p:cNvSpPr>
          <p:nvPr/>
        </p:nvSpPr>
        <p:spPr bwMode="auto">
          <a:xfrm>
            <a:off x="6400800" y="6191250"/>
            <a:ext cx="12192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endParaRPr lang="he-IL" sz="1800">
              <a:latin typeface="Times New Roman" pitchFamily="18" charset="0"/>
            </a:endParaRPr>
          </a:p>
        </p:txBody>
      </p:sp>
      <p:sp>
        <p:nvSpPr>
          <p:cNvPr id="125957" name="Rectangle 5"/>
          <p:cNvSpPr>
            <a:spLocks noChangeArrowheads="1"/>
          </p:cNvSpPr>
          <p:nvPr/>
        </p:nvSpPr>
        <p:spPr bwMode="auto">
          <a:xfrm>
            <a:off x="6400800" y="5853113"/>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58.5</a:t>
            </a:r>
          </a:p>
        </p:txBody>
      </p:sp>
      <p:sp>
        <p:nvSpPr>
          <p:cNvPr id="125958" name="Rectangle 6"/>
          <p:cNvSpPr>
            <a:spLocks noChangeArrowheads="1"/>
          </p:cNvSpPr>
          <p:nvPr/>
        </p:nvSpPr>
        <p:spPr bwMode="auto">
          <a:xfrm>
            <a:off x="6400800" y="5514975"/>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46</a:t>
            </a:r>
          </a:p>
        </p:txBody>
      </p:sp>
      <p:sp>
        <p:nvSpPr>
          <p:cNvPr id="125959" name="Rectangle 7"/>
          <p:cNvSpPr>
            <a:spLocks noChangeArrowheads="1"/>
          </p:cNvSpPr>
          <p:nvPr/>
        </p:nvSpPr>
        <p:spPr bwMode="auto">
          <a:xfrm>
            <a:off x="6400800" y="5176838"/>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31</a:t>
            </a:r>
          </a:p>
        </p:txBody>
      </p:sp>
      <p:sp>
        <p:nvSpPr>
          <p:cNvPr id="125960" name="Rectangle 8"/>
          <p:cNvSpPr>
            <a:spLocks noChangeArrowheads="1"/>
          </p:cNvSpPr>
          <p:nvPr/>
        </p:nvSpPr>
        <p:spPr bwMode="auto">
          <a:xfrm>
            <a:off x="6400800" y="4838700"/>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23</a:t>
            </a:r>
          </a:p>
        </p:txBody>
      </p:sp>
      <p:sp>
        <p:nvSpPr>
          <p:cNvPr id="125961" name="Rectangle 9"/>
          <p:cNvSpPr>
            <a:spLocks noChangeArrowheads="1"/>
          </p:cNvSpPr>
          <p:nvPr/>
        </p:nvSpPr>
        <p:spPr bwMode="auto">
          <a:xfrm>
            <a:off x="6400800" y="4419600"/>
            <a:ext cx="1219200" cy="419100"/>
          </a:xfrm>
          <a:prstGeom prst="rect">
            <a:avLst/>
          </a:prstGeom>
          <a:solidFill>
            <a:schemeClr val="accent2">
              <a:alpha val="50195"/>
            </a:schemeClr>
          </a:solidFill>
          <a:ln w="9525">
            <a:noFill/>
            <a:miter lim="800000"/>
            <a:headEnd/>
            <a:tailEnd/>
          </a:ln>
        </p:spPr>
        <p:txBody>
          <a:bodyPr anchor="ctr"/>
          <a:lstStyle/>
          <a:p>
            <a:pPr>
              <a:lnSpc>
                <a:spcPct val="60000"/>
              </a:lnSpc>
              <a:spcBef>
                <a:spcPct val="20000"/>
              </a:spcBef>
              <a:buClr>
                <a:schemeClr val="folHlink"/>
              </a:buClr>
              <a:buSzPct val="60000"/>
              <a:buFont typeface="Wingdings" pitchFamily="2" charset="2"/>
              <a:buNone/>
            </a:pPr>
            <a:r>
              <a:rPr lang="he-IL" sz="1800">
                <a:latin typeface="Times New Roman" pitchFamily="18" charset="0"/>
              </a:rPr>
              <a:t>אמצע קבוצה</a:t>
            </a:r>
            <a:endParaRPr lang="en-US" sz="1400">
              <a:latin typeface="Times New Roman" pitchFamily="18" charset="0"/>
            </a:endParaRPr>
          </a:p>
        </p:txBody>
      </p:sp>
      <p:sp>
        <p:nvSpPr>
          <p:cNvPr id="125962" name="Rectangle 10"/>
          <p:cNvSpPr>
            <a:spLocks noChangeArrowheads="1"/>
          </p:cNvSpPr>
          <p:nvPr/>
        </p:nvSpPr>
        <p:spPr bwMode="auto">
          <a:xfrm>
            <a:off x="2286000" y="5853113"/>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 * 58.5 = 117</a:t>
            </a:r>
          </a:p>
        </p:txBody>
      </p:sp>
      <p:sp>
        <p:nvSpPr>
          <p:cNvPr id="125963" name="Rectangle 11"/>
          <p:cNvSpPr>
            <a:spLocks noChangeArrowheads="1"/>
          </p:cNvSpPr>
          <p:nvPr/>
        </p:nvSpPr>
        <p:spPr bwMode="auto">
          <a:xfrm>
            <a:off x="5257800" y="6191250"/>
            <a:ext cx="11430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 Ʃ</a:t>
            </a:r>
            <a:r>
              <a:rPr lang="en-US" sz="1800">
                <a:latin typeface="Times New Roman" pitchFamily="18" charset="0"/>
              </a:rPr>
              <a:t>f</a:t>
            </a:r>
            <a:r>
              <a:rPr lang="en-US">
                <a:latin typeface="Times New Roman" pitchFamily="18" charset="0"/>
              </a:rPr>
              <a:t>i=</a:t>
            </a:r>
            <a:r>
              <a:rPr lang="en-US" sz="1800">
                <a:latin typeface="Times New Roman" pitchFamily="18" charset="0"/>
              </a:rPr>
              <a:t>25</a:t>
            </a:r>
          </a:p>
        </p:txBody>
      </p:sp>
      <p:sp>
        <p:nvSpPr>
          <p:cNvPr id="125964" name="Rectangle 12"/>
          <p:cNvSpPr>
            <a:spLocks noChangeArrowheads="1"/>
          </p:cNvSpPr>
          <p:nvPr/>
        </p:nvSpPr>
        <p:spPr bwMode="auto">
          <a:xfrm>
            <a:off x="2286000" y="6191250"/>
            <a:ext cx="29718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910</a:t>
            </a:r>
            <a:endParaRPr lang="en-US" sz="2800">
              <a:latin typeface="Times New Roman" pitchFamily="18" charset="0"/>
            </a:endParaRPr>
          </a:p>
        </p:txBody>
      </p:sp>
      <p:sp>
        <p:nvSpPr>
          <p:cNvPr id="125965" name="Rectangle 13"/>
          <p:cNvSpPr>
            <a:spLocks noChangeArrowheads="1"/>
          </p:cNvSpPr>
          <p:nvPr/>
        </p:nvSpPr>
        <p:spPr bwMode="auto">
          <a:xfrm>
            <a:off x="2286000" y="5514975"/>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8 * 46 = 368</a:t>
            </a:r>
          </a:p>
        </p:txBody>
      </p:sp>
      <p:sp>
        <p:nvSpPr>
          <p:cNvPr id="125966" name="Rectangle 14"/>
          <p:cNvSpPr>
            <a:spLocks noChangeArrowheads="1"/>
          </p:cNvSpPr>
          <p:nvPr/>
        </p:nvSpPr>
        <p:spPr bwMode="auto">
          <a:xfrm>
            <a:off x="2286000" y="5176838"/>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 * 31 = 310</a:t>
            </a:r>
          </a:p>
        </p:txBody>
      </p:sp>
      <p:sp>
        <p:nvSpPr>
          <p:cNvPr id="125967" name="Rectangle 15"/>
          <p:cNvSpPr>
            <a:spLocks noChangeArrowheads="1"/>
          </p:cNvSpPr>
          <p:nvPr/>
        </p:nvSpPr>
        <p:spPr bwMode="auto">
          <a:xfrm>
            <a:off x="2286000" y="4838700"/>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 * 23 = 115</a:t>
            </a:r>
          </a:p>
        </p:txBody>
      </p:sp>
      <p:grpSp>
        <p:nvGrpSpPr>
          <p:cNvPr id="2" name="Group 16"/>
          <p:cNvGrpSpPr>
            <a:grpSpLocks/>
          </p:cNvGrpSpPr>
          <p:nvPr/>
        </p:nvGrpSpPr>
        <p:grpSpPr bwMode="auto">
          <a:xfrm>
            <a:off x="5257800" y="4419600"/>
            <a:ext cx="3429000" cy="2136775"/>
            <a:chOff x="3312" y="2784"/>
            <a:chExt cx="2160" cy="1346"/>
          </a:xfrm>
        </p:grpSpPr>
        <p:sp>
          <p:nvSpPr>
            <p:cNvPr id="130083" name="Rectangle 17"/>
            <p:cNvSpPr>
              <a:spLocks noChangeArrowheads="1"/>
            </p:cNvSpPr>
            <p:nvPr/>
          </p:nvSpPr>
          <p:spPr bwMode="auto">
            <a:xfrm>
              <a:off x="4800" y="3687"/>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56 - 60</a:t>
              </a:r>
              <a:r>
                <a:rPr lang="he-IL" sz="1800">
                  <a:latin typeface="Times New Roman" pitchFamily="18" charset="0"/>
                </a:rPr>
                <a:t> </a:t>
              </a:r>
              <a:endParaRPr lang="en-US" sz="1800">
                <a:latin typeface="Times New Roman" pitchFamily="18" charset="0"/>
              </a:endParaRPr>
            </a:p>
          </p:txBody>
        </p:sp>
        <p:sp>
          <p:nvSpPr>
            <p:cNvPr id="130084" name="Rectangle 18"/>
            <p:cNvSpPr>
              <a:spLocks noChangeArrowheads="1"/>
            </p:cNvSpPr>
            <p:nvPr/>
          </p:nvSpPr>
          <p:spPr bwMode="auto">
            <a:xfrm>
              <a:off x="3312" y="3687"/>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0085" name="Rectangle 19"/>
            <p:cNvSpPr>
              <a:spLocks noChangeArrowheads="1"/>
            </p:cNvSpPr>
            <p:nvPr/>
          </p:nvSpPr>
          <p:spPr bwMode="auto">
            <a:xfrm>
              <a:off x="3312" y="3474"/>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8</a:t>
              </a:r>
            </a:p>
          </p:txBody>
        </p:sp>
        <p:sp>
          <p:nvSpPr>
            <p:cNvPr id="130086" name="Rectangle 20"/>
            <p:cNvSpPr>
              <a:spLocks noChangeArrowheads="1"/>
            </p:cNvSpPr>
            <p:nvPr/>
          </p:nvSpPr>
          <p:spPr bwMode="auto">
            <a:xfrm>
              <a:off x="3312" y="3261"/>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a:t>
              </a:r>
            </a:p>
          </p:txBody>
        </p:sp>
        <p:sp>
          <p:nvSpPr>
            <p:cNvPr id="130087" name="Rectangle 21"/>
            <p:cNvSpPr>
              <a:spLocks noChangeArrowheads="1"/>
            </p:cNvSpPr>
            <p:nvPr/>
          </p:nvSpPr>
          <p:spPr bwMode="auto">
            <a:xfrm>
              <a:off x="3312" y="3048"/>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30088" name="Rectangle 22"/>
            <p:cNvSpPr>
              <a:spLocks noChangeArrowheads="1"/>
            </p:cNvSpPr>
            <p:nvPr/>
          </p:nvSpPr>
          <p:spPr bwMode="auto">
            <a:xfrm>
              <a:off x="3312" y="2784"/>
              <a:ext cx="720"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30089" name="Rectangle 23"/>
            <p:cNvSpPr>
              <a:spLocks noChangeArrowheads="1"/>
            </p:cNvSpPr>
            <p:nvPr/>
          </p:nvSpPr>
          <p:spPr bwMode="auto">
            <a:xfrm>
              <a:off x="4800" y="3900"/>
              <a:ext cx="672" cy="230"/>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סה"כ</a:t>
              </a:r>
              <a:endParaRPr lang="en-US" sz="1800">
                <a:latin typeface="Times New Roman" pitchFamily="18" charset="0"/>
              </a:endParaRPr>
            </a:p>
          </p:txBody>
        </p:sp>
        <p:sp>
          <p:nvSpPr>
            <p:cNvPr id="130090" name="Rectangle 24"/>
            <p:cNvSpPr>
              <a:spLocks noChangeArrowheads="1"/>
            </p:cNvSpPr>
            <p:nvPr/>
          </p:nvSpPr>
          <p:spPr bwMode="auto">
            <a:xfrm>
              <a:off x="4800" y="3474"/>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36 – 55</a:t>
              </a:r>
            </a:p>
          </p:txBody>
        </p:sp>
        <p:sp>
          <p:nvSpPr>
            <p:cNvPr id="130091" name="Rectangle 25"/>
            <p:cNvSpPr>
              <a:spLocks noChangeArrowheads="1"/>
            </p:cNvSpPr>
            <p:nvPr/>
          </p:nvSpPr>
          <p:spPr bwMode="auto">
            <a:xfrm>
              <a:off x="4800" y="3261"/>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26 – 35</a:t>
              </a:r>
            </a:p>
          </p:txBody>
        </p:sp>
        <p:sp>
          <p:nvSpPr>
            <p:cNvPr id="130092" name="Rectangle 26"/>
            <p:cNvSpPr>
              <a:spLocks noChangeArrowheads="1"/>
            </p:cNvSpPr>
            <p:nvPr/>
          </p:nvSpPr>
          <p:spPr bwMode="auto">
            <a:xfrm>
              <a:off x="4800" y="3048"/>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20 - 25</a:t>
              </a:r>
            </a:p>
          </p:txBody>
        </p:sp>
        <p:sp>
          <p:nvSpPr>
            <p:cNvPr id="130093" name="Rectangle 27"/>
            <p:cNvSpPr>
              <a:spLocks noChangeArrowheads="1"/>
            </p:cNvSpPr>
            <p:nvPr/>
          </p:nvSpPr>
          <p:spPr bwMode="auto">
            <a:xfrm>
              <a:off x="4800" y="2784"/>
              <a:ext cx="672"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גיל </a:t>
              </a:r>
              <a:r>
                <a:rPr lang="en-US" sz="1800">
                  <a:latin typeface="Times New Roman" pitchFamily="18" charset="0"/>
                </a:rPr>
                <a:t>(X)</a:t>
              </a:r>
              <a:r>
                <a:rPr lang="he-IL" sz="1800">
                  <a:latin typeface="Times New Roman" pitchFamily="18" charset="0"/>
                </a:rPr>
                <a:t> </a:t>
              </a:r>
              <a:endParaRPr lang="en-US" sz="1800">
                <a:latin typeface="Times New Roman" pitchFamily="18" charset="0"/>
              </a:endParaRPr>
            </a:p>
          </p:txBody>
        </p:sp>
      </p:grpSp>
      <p:sp>
        <p:nvSpPr>
          <p:cNvPr id="125980" name="Rectangle 28"/>
          <p:cNvSpPr>
            <a:spLocks noChangeArrowheads="1"/>
          </p:cNvSpPr>
          <p:nvPr/>
        </p:nvSpPr>
        <p:spPr bwMode="auto">
          <a:xfrm>
            <a:off x="2268538" y="4437063"/>
            <a:ext cx="2989262"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אמצע קבוצה * שכיחות </a:t>
            </a:r>
            <a:r>
              <a:rPr lang="en-US" sz="1800">
                <a:latin typeface="Times New Roman" pitchFamily="18" charset="0"/>
              </a:rPr>
              <a:t>(fi*Xi)</a:t>
            </a:r>
          </a:p>
        </p:txBody>
      </p:sp>
      <p:sp>
        <p:nvSpPr>
          <p:cNvPr id="130065" name="Line 29"/>
          <p:cNvSpPr>
            <a:spLocks noChangeShapeType="1"/>
          </p:cNvSpPr>
          <p:nvPr/>
        </p:nvSpPr>
        <p:spPr bwMode="auto">
          <a:xfrm>
            <a:off x="2286000" y="4419600"/>
            <a:ext cx="6400800" cy="0"/>
          </a:xfrm>
          <a:prstGeom prst="line">
            <a:avLst/>
          </a:prstGeom>
          <a:noFill/>
          <a:ln w="28575" cap="sq">
            <a:solidFill>
              <a:schemeClr val="tx1"/>
            </a:solidFill>
            <a:miter lim="800000"/>
            <a:headEnd/>
            <a:tailEnd/>
          </a:ln>
        </p:spPr>
        <p:txBody>
          <a:bodyPr wrap="none"/>
          <a:lstStyle/>
          <a:p>
            <a:endParaRPr lang="he-IL"/>
          </a:p>
        </p:txBody>
      </p:sp>
      <p:sp>
        <p:nvSpPr>
          <p:cNvPr id="130066" name="Line 30"/>
          <p:cNvSpPr>
            <a:spLocks noChangeShapeType="1"/>
          </p:cNvSpPr>
          <p:nvPr/>
        </p:nvSpPr>
        <p:spPr bwMode="auto">
          <a:xfrm>
            <a:off x="2286000" y="4838700"/>
            <a:ext cx="6400800" cy="0"/>
          </a:xfrm>
          <a:prstGeom prst="line">
            <a:avLst/>
          </a:prstGeom>
          <a:noFill/>
          <a:ln w="12700">
            <a:solidFill>
              <a:schemeClr val="tx1"/>
            </a:solidFill>
            <a:miter lim="800000"/>
            <a:headEnd/>
            <a:tailEnd/>
          </a:ln>
        </p:spPr>
        <p:txBody>
          <a:bodyPr wrap="none"/>
          <a:lstStyle/>
          <a:p>
            <a:endParaRPr lang="he-IL"/>
          </a:p>
        </p:txBody>
      </p:sp>
      <p:sp>
        <p:nvSpPr>
          <p:cNvPr id="130067" name="Line 31"/>
          <p:cNvSpPr>
            <a:spLocks noChangeShapeType="1"/>
          </p:cNvSpPr>
          <p:nvPr/>
        </p:nvSpPr>
        <p:spPr bwMode="auto">
          <a:xfrm>
            <a:off x="2286000" y="5176838"/>
            <a:ext cx="6400800" cy="0"/>
          </a:xfrm>
          <a:prstGeom prst="line">
            <a:avLst/>
          </a:prstGeom>
          <a:noFill/>
          <a:ln w="12700">
            <a:solidFill>
              <a:schemeClr val="tx1"/>
            </a:solidFill>
            <a:miter lim="800000"/>
            <a:headEnd/>
            <a:tailEnd/>
          </a:ln>
        </p:spPr>
        <p:txBody>
          <a:bodyPr wrap="none"/>
          <a:lstStyle/>
          <a:p>
            <a:endParaRPr lang="he-IL"/>
          </a:p>
        </p:txBody>
      </p:sp>
      <p:sp>
        <p:nvSpPr>
          <p:cNvPr id="130068" name="Line 32"/>
          <p:cNvSpPr>
            <a:spLocks noChangeShapeType="1"/>
          </p:cNvSpPr>
          <p:nvPr/>
        </p:nvSpPr>
        <p:spPr bwMode="auto">
          <a:xfrm>
            <a:off x="2286000" y="5514975"/>
            <a:ext cx="6400800" cy="0"/>
          </a:xfrm>
          <a:prstGeom prst="line">
            <a:avLst/>
          </a:prstGeom>
          <a:noFill/>
          <a:ln w="12700">
            <a:solidFill>
              <a:schemeClr val="tx1"/>
            </a:solidFill>
            <a:miter lim="800000"/>
            <a:headEnd/>
            <a:tailEnd/>
          </a:ln>
        </p:spPr>
        <p:txBody>
          <a:bodyPr wrap="none"/>
          <a:lstStyle/>
          <a:p>
            <a:endParaRPr lang="he-IL"/>
          </a:p>
        </p:txBody>
      </p:sp>
      <p:sp>
        <p:nvSpPr>
          <p:cNvPr id="130069" name="Line 33"/>
          <p:cNvSpPr>
            <a:spLocks noChangeShapeType="1"/>
          </p:cNvSpPr>
          <p:nvPr/>
        </p:nvSpPr>
        <p:spPr bwMode="auto">
          <a:xfrm>
            <a:off x="2286000" y="5853113"/>
            <a:ext cx="6400800" cy="0"/>
          </a:xfrm>
          <a:prstGeom prst="line">
            <a:avLst/>
          </a:prstGeom>
          <a:noFill/>
          <a:ln w="12700">
            <a:solidFill>
              <a:schemeClr val="tx1"/>
            </a:solidFill>
            <a:miter lim="800000"/>
            <a:headEnd/>
            <a:tailEnd/>
          </a:ln>
        </p:spPr>
        <p:txBody>
          <a:bodyPr wrap="none"/>
          <a:lstStyle/>
          <a:p>
            <a:endParaRPr lang="he-IL"/>
          </a:p>
        </p:txBody>
      </p:sp>
      <p:sp>
        <p:nvSpPr>
          <p:cNvPr id="130070" name="Line 34"/>
          <p:cNvSpPr>
            <a:spLocks noChangeShapeType="1"/>
          </p:cNvSpPr>
          <p:nvPr/>
        </p:nvSpPr>
        <p:spPr bwMode="auto">
          <a:xfrm>
            <a:off x="2286000" y="6556375"/>
            <a:ext cx="6400800" cy="0"/>
          </a:xfrm>
          <a:prstGeom prst="line">
            <a:avLst/>
          </a:prstGeom>
          <a:noFill/>
          <a:ln w="28575">
            <a:solidFill>
              <a:schemeClr val="tx1"/>
            </a:solidFill>
            <a:miter lim="800000"/>
            <a:headEnd/>
            <a:tailEnd/>
          </a:ln>
        </p:spPr>
        <p:txBody>
          <a:bodyPr wrap="none"/>
          <a:lstStyle/>
          <a:p>
            <a:endParaRPr lang="he-IL"/>
          </a:p>
        </p:txBody>
      </p:sp>
      <p:sp>
        <p:nvSpPr>
          <p:cNvPr id="130071" name="Line 35"/>
          <p:cNvSpPr>
            <a:spLocks noChangeShapeType="1"/>
          </p:cNvSpPr>
          <p:nvPr/>
        </p:nvSpPr>
        <p:spPr bwMode="auto">
          <a:xfrm>
            <a:off x="7620000" y="4419600"/>
            <a:ext cx="0" cy="2136775"/>
          </a:xfrm>
          <a:prstGeom prst="line">
            <a:avLst/>
          </a:prstGeom>
          <a:noFill/>
          <a:ln w="12700">
            <a:solidFill>
              <a:schemeClr val="tx1"/>
            </a:solidFill>
            <a:miter lim="800000"/>
            <a:headEnd/>
            <a:tailEnd/>
          </a:ln>
        </p:spPr>
        <p:txBody>
          <a:bodyPr wrap="none"/>
          <a:lstStyle/>
          <a:p>
            <a:endParaRPr lang="he-IL"/>
          </a:p>
        </p:txBody>
      </p:sp>
      <p:sp>
        <p:nvSpPr>
          <p:cNvPr id="130072" name="Line 36"/>
          <p:cNvSpPr>
            <a:spLocks noChangeShapeType="1"/>
          </p:cNvSpPr>
          <p:nvPr/>
        </p:nvSpPr>
        <p:spPr bwMode="auto">
          <a:xfrm>
            <a:off x="5257800" y="4419600"/>
            <a:ext cx="0" cy="2136775"/>
          </a:xfrm>
          <a:prstGeom prst="line">
            <a:avLst/>
          </a:prstGeom>
          <a:noFill/>
          <a:ln w="12700">
            <a:solidFill>
              <a:schemeClr val="tx1"/>
            </a:solidFill>
            <a:miter lim="800000"/>
            <a:headEnd/>
            <a:tailEnd/>
          </a:ln>
        </p:spPr>
        <p:txBody>
          <a:bodyPr wrap="none"/>
          <a:lstStyle/>
          <a:p>
            <a:endParaRPr lang="he-IL"/>
          </a:p>
        </p:txBody>
      </p:sp>
      <p:sp>
        <p:nvSpPr>
          <p:cNvPr id="130073" name="Line 37"/>
          <p:cNvSpPr>
            <a:spLocks noChangeShapeType="1"/>
          </p:cNvSpPr>
          <p:nvPr/>
        </p:nvSpPr>
        <p:spPr bwMode="auto">
          <a:xfrm>
            <a:off x="2286000" y="6191250"/>
            <a:ext cx="6400800" cy="0"/>
          </a:xfrm>
          <a:prstGeom prst="line">
            <a:avLst/>
          </a:prstGeom>
          <a:noFill/>
          <a:ln w="12700">
            <a:solidFill>
              <a:schemeClr val="tx1"/>
            </a:solidFill>
            <a:miter lim="800000"/>
            <a:headEnd/>
            <a:tailEnd/>
          </a:ln>
        </p:spPr>
        <p:txBody>
          <a:bodyPr wrap="none"/>
          <a:lstStyle/>
          <a:p>
            <a:endParaRPr lang="he-IL"/>
          </a:p>
        </p:txBody>
      </p:sp>
      <p:sp>
        <p:nvSpPr>
          <p:cNvPr id="130074" name="Line 38"/>
          <p:cNvSpPr>
            <a:spLocks noChangeShapeType="1"/>
          </p:cNvSpPr>
          <p:nvPr/>
        </p:nvSpPr>
        <p:spPr bwMode="auto">
          <a:xfrm>
            <a:off x="2286000" y="6191250"/>
            <a:ext cx="0" cy="365125"/>
          </a:xfrm>
          <a:prstGeom prst="line">
            <a:avLst/>
          </a:prstGeom>
          <a:noFill/>
          <a:ln w="28575">
            <a:solidFill>
              <a:schemeClr val="tx1"/>
            </a:solidFill>
            <a:miter lim="800000"/>
            <a:headEnd/>
            <a:tailEnd/>
          </a:ln>
        </p:spPr>
        <p:txBody>
          <a:bodyPr wrap="none"/>
          <a:lstStyle/>
          <a:p>
            <a:endParaRPr lang="he-IL"/>
          </a:p>
        </p:txBody>
      </p:sp>
      <p:sp>
        <p:nvSpPr>
          <p:cNvPr id="130075" name="Line 39"/>
          <p:cNvSpPr>
            <a:spLocks noChangeShapeType="1"/>
          </p:cNvSpPr>
          <p:nvPr/>
        </p:nvSpPr>
        <p:spPr bwMode="auto">
          <a:xfrm>
            <a:off x="2286000" y="4419600"/>
            <a:ext cx="0" cy="1771650"/>
          </a:xfrm>
          <a:prstGeom prst="line">
            <a:avLst/>
          </a:prstGeom>
          <a:noFill/>
          <a:ln w="28575" cap="sq">
            <a:solidFill>
              <a:schemeClr val="tx1"/>
            </a:solidFill>
            <a:miter lim="800000"/>
            <a:headEnd/>
            <a:tailEnd/>
          </a:ln>
        </p:spPr>
        <p:txBody>
          <a:bodyPr wrap="none"/>
          <a:lstStyle/>
          <a:p>
            <a:endParaRPr lang="he-IL"/>
          </a:p>
        </p:txBody>
      </p:sp>
      <p:sp>
        <p:nvSpPr>
          <p:cNvPr id="130076" name="Line 40"/>
          <p:cNvSpPr>
            <a:spLocks noChangeShapeType="1"/>
          </p:cNvSpPr>
          <p:nvPr/>
        </p:nvSpPr>
        <p:spPr bwMode="auto">
          <a:xfrm>
            <a:off x="8686800" y="6191250"/>
            <a:ext cx="0" cy="365125"/>
          </a:xfrm>
          <a:prstGeom prst="line">
            <a:avLst/>
          </a:prstGeom>
          <a:noFill/>
          <a:ln w="28575">
            <a:solidFill>
              <a:schemeClr val="tx1"/>
            </a:solidFill>
            <a:miter lim="800000"/>
            <a:headEnd/>
            <a:tailEnd/>
          </a:ln>
        </p:spPr>
        <p:txBody>
          <a:bodyPr wrap="none"/>
          <a:lstStyle/>
          <a:p>
            <a:endParaRPr lang="he-IL"/>
          </a:p>
        </p:txBody>
      </p:sp>
      <p:sp>
        <p:nvSpPr>
          <p:cNvPr id="130077" name="Line 41"/>
          <p:cNvSpPr>
            <a:spLocks noChangeShapeType="1"/>
          </p:cNvSpPr>
          <p:nvPr/>
        </p:nvSpPr>
        <p:spPr bwMode="auto">
          <a:xfrm>
            <a:off x="8686800" y="4419600"/>
            <a:ext cx="0" cy="1771650"/>
          </a:xfrm>
          <a:prstGeom prst="line">
            <a:avLst/>
          </a:prstGeom>
          <a:noFill/>
          <a:ln w="28575" cap="sq">
            <a:solidFill>
              <a:schemeClr val="tx1"/>
            </a:solidFill>
            <a:miter lim="800000"/>
            <a:headEnd/>
            <a:tailEnd/>
          </a:ln>
        </p:spPr>
        <p:txBody>
          <a:bodyPr wrap="none"/>
          <a:lstStyle/>
          <a:p>
            <a:endParaRPr lang="he-IL"/>
          </a:p>
        </p:txBody>
      </p:sp>
      <p:sp>
        <p:nvSpPr>
          <p:cNvPr id="130078" name="Line 42"/>
          <p:cNvSpPr>
            <a:spLocks noChangeShapeType="1"/>
          </p:cNvSpPr>
          <p:nvPr/>
        </p:nvSpPr>
        <p:spPr bwMode="auto">
          <a:xfrm>
            <a:off x="6400800" y="4419600"/>
            <a:ext cx="0" cy="2136775"/>
          </a:xfrm>
          <a:prstGeom prst="line">
            <a:avLst/>
          </a:prstGeom>
          <a:noFill/>
          <a:ln w="12700">
            <a:solidFill>
              <a:schemeClr val="tx1"/>
            </a:solidFill>
            <a:miter lim="800000"/>
            <a:headEnd/>
            <a:tailEnd/>
          </a:ln>
        </p:spPr>
        <p:txBody>
          <a:bodyPr wrap="none"/>
          <a:lstStyle/>
          <a:p>
            <a:endParaRPr lang="he-IL"/>
          </a:p>
        </p:txBody>
      </p:sp>
      <p:sp>
        <p:nvSpPr>
          <p:cNvPr id="125995" name="Rectangle 43"/>
          <p:cNvSpPr>
            <a:spLocks noChangeArrowheads="1"/>
          </p:cNvSpPr>
          <p:nvPr/>
        </p:nvSpPr>
        <p:spPr bwMode="auto">
          <a:xfrm>
            <a:off x="152400" y="6172200"/>
            <a:ext cx="2057400" cy="381000"/>
          </a:xfrm>
          <a:prstGeom prst="rect">
            <a:avLst/>
          </a:prstGeom>
          <a:noFill/>
          <a:ln w="25400">
            <a:solidFill>
              <a:schemeClr val="tx1"/>
            </a:solidFill>
            <a:miter lim="800000"/>
            <a:headEnd/>
            <a:tailEnd/>
          </a:ln>
        </p:spPr>
        <p:txBody>
          <a:bodyPr wrap="none" anchor="ctr"/>
          <a:lstStyle/>
          <a:p>
            <a:pPr algn="ctr"/>
            <a:r>
              <a:rPr lang="en-US" sz="1800"/>
              <a:t>910 / 25 = 36.4</a:t>
            </a:r>
          </a:p>
        </p:txBody>
      </p:sp>
      <p:sp>
        <p:nvSpPr>
          <p:cNvPr id="130080" name="Rectangle 44"/>
          <p:cNvSpPr>
            <a:spLocks noChangeArrowheads="1"/>
          </p:cNvSpPr>
          <p:nvPr/>
        </p:nvSpPr>
        <p:spPr bwMode="auto">
          <a:xfrm>
            <a:off x="2339975" y="549275"/>
            <a:ext cx="6477000" cy="1143000"/>
          </a:xfrm>
          <a:prstGeom prst="rect">
            <a:avLst/>
          </a:prstGeom>
          <a:noFill/>
          <a:ln w="9525">
            <a:noFill/>
            <a:miter lim="800000"/>
            <a:headEnd/>
            <a:tailEnd/>
          </a:ln>
        </p:spPr>
        <p:txBody>
          <a:bodyPr anchor="b"/>
          <a:lstStyle/>
          <a:p>
            <a:r>
              <a:rPr lang="he-IL" sz="3600">
                <a:solidFill>
                  <a:schemeClr val="tx2"/>
                </a:solidFill>
                <a:latin typeface="Times New Roman" pitchFamily="18" charset="0"/>
              </a:rPr>
              <a:t>ממוצע </a:t>
            </a:r>
            <a:r>
              <a:rPr lang="en-US" sz="3600">
                <a:solidFill>
                  <a:schemeClr val="tx2"/>
                </a:solidFill>
                <a:latin typeface="Times New Roman" pitchFamily="18" charset="0"/>
              </a:rPr>
              <a:t>M</a:t>
            </a:r>
            <a:r>
              <a:rPr lang="he-IL" sz="3600">
                <a:solidFill>
                  <a:schemeClr val="tx2"/>
                </a:solidFill>
                <a:latin typeface="Times New Roman" pitchFamily="18" charset="0"/>
              </a:rPr>
              <a:t> או </a:t>
            </a:r>
            <a:r>
              <a:rPr lang="en-US" sz="3600">
                <a:solidFill>
                  <a:schemeClr val="tx2"/>
                </a:solidFill>
                <a:latin typeface="Times New Roman" pitchFamily="18" charset="0"/>
              </a:rPr>
              <a:t>X</a:t>
            </a:r>
            <a:r>
              <a:rPr lang="he-IL" sz="3600">
                <a:solidFill>
                  <a:schemeClr val="tx2"/>
                </a:solidFill>
                <a:latin typeface="Times New Roman" pitchFamily="18" charset="0"/>
              </a:rPr>
              <a:t> – אופן החישוב </a:t>
            </a:r>
            <a:endParaRPr lang="en-US" sz="3600">
              <a:solidFill>
                <a:schemeClr val="tx2"/>
              </a:solidFill>
              <a:latin typeface="Times New Roman" pitchFamily="18" charset="0"/>
            </a:endParaRPr>
          </a:p>
        </p:txBody>
      </p:sp>
      <p:sp>
        <p:nvSpPr>
          <p:cNvPr id="125998" name="AutoShape 46">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30082" name="Line 47"/>
          <p:cNvSpPr>
            <a:spLocks noChangeShapeType="1"/>
          </p:cNvSpPr>
          <p:nvPr/>
        </p:nvSpPr>
        <p:spPr bwMode="auto">
          <a:xfrm>
            <a:off x="6372225" y="1125538"/>
            <a:ext cx="228600" cy="0"/>
          </a:xfrm>
          <a:prstGeom prst="line">
            <a:avLst/>
          </a:prstGeom>
          <a:noFill/>
          <a:ln w="25400">
            <a:solidFill>
              <a:schemeClr val="tx2"/>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5955">
                                            <p:txEl>
                                              <p:pRg st="0" end="0"/>
                                            </p:txEl>
                                          </p:spTgt>
                                        </p:tgtEl>
                                        <p:attrNameLst>
                                          <p:attrName>style.visibility</p:attrName>
                                        </p:attrNameLst>
                                      </p:cBhvr>
                                      <p:to>
                                        <p:strVal val="visible"/>
                                      </p:to>
                                    </p:set>
                                    <p:animEffect transition="in" filter="fade">
                                      <p:cBhvr>
                                        <p:cTn id="14" dur="2000"/>
                                        <p:tgtEl>
                                          <p:spTgt spid="125955">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955">
                                            <p:txEl>
                                              <p:pRg st="1" end="1"/>
                                            </p:txEl>
                                          </p:spTgt>
                                        </p:tgtEl>
                                        <p:attrNameLst>
                                          <p:attrName>style.visibility</p:attrName>
                                        </p:attrNameLst>
                                      </p:cBhvr>
                                      <p:to>
                                        <p:strVal val="visible"/>
                                      </p:to>
                                    </p:set>
                                    <p:animEffect transition="in" filter="fade">
                                      <p:cBhvr>
                                        <p:cTn id="18" dur="2000"/>
                                        <p:tgtEl>
                                          <p:spTgt spid="125955">
                                            <p:txEl>
                                              <p:pRg st="1" end="1"/>
                                            </p:txEl>
                                          </p:spTgt>
                                        </p:tgtEl>
                                      </p:cBhvr>
                                    </p:animEffect>
                                  </p:childTnLst>
                                </p:cTn>
                              </p:par>
                            </p:childTnLst>
                          </p:cTn>
                        </p:par>
                        <p:par>
                          <p:cTn id="19" fill="hold">
                            <p:stCondLst>
                              <p:cond delay="4000"/>
                            </p:stCondLst>
                            <p:childTnLst>
                              <p:par>
                                <p:cTn id="20" presetID="51" presetClass="entr" presetSubtype="0" fill="hold" grpId="0" nodeType="afterEffect">
                                  <p:stCondLst>
                                    <p:cond delay="0"/>
                                  </p:stCondLst>
                                  <p:childTnLst>
                                    <p:set>
                                      <p:cBhvr>
                                        <p:cTn id="21" dur="1" fill="hold">
                                          <p:stCondLst>
                                            <p:cond delay="0"/>
                                          </p:stCondLst>
                                        </p:cTn>
                                        <p:tgtEl>
                                          <p:spTgt spid="125961"/>
                                        </p:tgtEl>
                                        <p:attrNameLst>
                                          <p:attrName>style.visibility</p:attrName>
                                        </p:attrNameLst>
                                      </p:cBhvr>
                                      <p:to>
                                        <p:strVal val="visible"/>
                                      </p:to>
                                    </p:set>
                                    <p:animEffect transition="in" filter="fade">
                                      <p:cBhvr>
                                        <p:cTn id="22" dur="770" decel="100000"/>
                                        <p:tgtEl>
                                          <p:spTgt spid="125961"/>
                                        </p:tgtEl>
                                      </p:cBhvr>
                                    </p:animEffect>
                                    <p:animScale>
                                      <p:cBhvr>
                                        <p:cTn id="23" dur="770" decel="100000"/>
                                        <p:tgtEl>
                                          <p:spTgt spid="125961"/>
                                        </p:tgtEl>
                                      </p:cBhvr>
                                      <p:from x="10000" y="10000"/>
                                      <p:to x="200000" y="450000"/>
                                    </p:animScale>
                                    <p:animScale>
                                      <p:cBhvr>
                                        <p:cTn id="24" dur="1230" accel="100000" fill="hold">
                                          <p:stCondLst>
                                            <p:cond delay="770"/>
                                          </p:stCondLst>
                                        </p:cTn>
                                        <p:tgtEl>
                                          <p:spTgt spid="125961"/>
                                        </p:tgtEl>
                                      </p:cBhvr>
                                      <p:from x="200000" y="450000"/>
                                      <p:to x="100000" y="100000"/>
                                    </p:animScale>
                                    <p:set>
                                      <p:cBhvr>
                                        <p:cTn id="25" dur="770" fill="hold"/>
                                        <p:tgtEl>
                                          <p:spTgt spid="125961"/>
                                        </p:tgtEl>
                                        <p:attrNameLst>
                                          <p:attrName>ppt_x</p:attrName>
                                        </p:attrNameLst>
                                      </p:cBhvr>
                                      <p:to>
                                        <p:strVal val="(0.5)"/>
                                      </p:to>
                                    </p:set>
                                    <p:anim from="(0.5)" to="(#ppt_x)" calcmode="lin" valueType="num">
                                      <p:cBhvr>
                                        <p:cTn id="26" dur="1230" accel="100000" fill="hold">
                                          <p:stCondLst>
                                            <p:cond delay="770"/>
                                          </p:stCondLst>
                                        </p:cTn>
                                        <p:tgtEl>
                                          <p:spTgt spid="125961"/>
                                        </p:tgtEl>
                                        <p:attrNameLst>
                                          <p:attrName>ppt_x</p:attrName>
                                        </p:attrNameLst>
                                      </p:cBhvr>
                                    </p:anim>
                                    <p:set>
                                      <p:cBhvr>
                                        <p:cTn id="27" dur="770" fill="hold"/>
                                        <p:tgtEl>
                                          <p:spTgt spid="125961"/>
                                        </p:tgtEl>
                                        <p:attrNameLst>
                                          <p:attrName>ppt_y</p:attrName>
                                        </p:attrNameLst>
                                      </p:cBhvr>
                                      <p:to>
                                        <p:strVal val="(#ppt_y+0.4)"/>
                                      </p:to>
                                    </p:set>
                                    <p:anim from="(#ppt_y+0.4)" to="(#ppt_y)" calcmode="lin" valueType="num">
                                      <p:cBhvr>
                                        <p:cTn id="28" dur="1230" accel="100000" fill="hold">
                                          <p:stCondLst>
                                            <p:cond delay="770"/>
                                          </p:stCondLst>
                                        </p:cTn>
                                        <p:tgtEl>
                                          <p:spTgt spid="125961"/>
                                        </p:tgtEl>
                                        <p:attrNameLst>
                                          <p:attrName>ppt_y</p:attrName>
                                        </p:attrNameLst>
                                      </p:cBhvr>
                                    </p:anim>
                                  </p:childTnLst>
                                </p:cTn>
                              </p:par>
                            </p:childTnLst>
                          </p:cTn>
                        </p:par>
                        <p:par>
                          <p:cTn id="29" fill="hold">
                            <p:stCondLst>
                              <p:cond delay="6000"/>
                            </p:stCondLst>
                            <p:childTnLst>
                              <p:par>
                                <p:cTn id="30" presetID="42" presetClass="entr" presetSubtype="0" fill="hold" grpId="0" nodeType="afterEffect">
                                  <p:stCondLst>
                                    <p:cond delay="0"/>
                                  </p:stCondLst>
                                  <p:childTnLst>
                                    <p:set>
                                      <p:cBhvr>
                                        <p:cTn id="31" dur="1" fill="hold">
                                          <p:stCondLst>
                                            <p:cond delay="0"/>
                                          </p:stCondLst>
                                        </p:cTn>
                                        <p:tgtEl>
                                          <p:spTgt spid="125960"/>
                                        </p:tgtEl>
                                        <p:attrNameLst>
                                          <p:attrName>style.visibility</p:attrName>
                                        </p:attrNameLst>
                                      </p:cBhvr>
                                      <p:to>
                                        <p:strVal val="visible"/>
                                      </p:to>
                                    </p:set>
                                    <p:animEffect transition="in" filter="fade">
                                      <p:cBhvr>
                                        <p:cTn id="32" dur="1000"/>
                                        <p:tgtEl>
                                          <p:spTgt spid="125960"/>
                                        </p:tgtEl>
                                      </p:cBhvr>
                                    </p:animEffect>
                                    <p:anim calcmode="lin" valueType="num">
                                      <p:cBhvr>
                                        <p:cTn id="33" dur="1000" fill="hold"/>
                                        <p:tgtEl>
                                          <p:spTgt spid="125960"/>
                                        </p:tgtEl>
                                        <p:attrNameLst>
                                          <p:attrName>ppt_x</p:attrName>
                                        </p:attrNameLst>
                                      </p:cBhvr>
                                      <p:tavLst>
                                        <p:tav tm="0">
                                          <p:val>
                                            <p:strVal val="#ppt_x"/>
                                          </p:val>
                                        </p:tav>
                                        <p:tav tm="100000">
                                          <p:val>
                                            <p:strVal val="#ppt_x"/>
                                          </p:val>
                                        </p:tav>
                                      </p:tavLst>
                                    </p:anim>
                                    <p:anim calcmode="lin" valueType="num">
                                      <p:cBhvr>
                                        <p:cTn id="34" dur="1000" fill="hold"/>
                                        <p:tgtEl>
                                          <p:spTgt spid="125960"/>
                                        </p:tgtEl>
                                        <p:attrNameLst>
                                          <p:attrName>ppt_y</p:attrName>
                                        </p:attrNameLst>
                                      </p:cBhvr>
                                      <p:tavLst>
                                        <p:tav tm="0">
                                          <p:val>
                                            <p:strVal val="#ppt_y+.1"/>
                                          </p:val>
                                        </p:tav>
                                        <p:tav tm="100000">
                                          <p:val>
                                            <p:strVal val="#ppt_y"/>
                                          </p:val>
                                        </p:tav>
                                      </p:tavLst>
                                    </p:anim>
                                  </p:childTnLst>
                                </p:cTn>
                              </p:par>
                            </p:childTnLst>
                          </p:cTn>
                        </p:par>
                        <p:par>
                          <p:cTn id="35" fill="hold">
                            <p:stCondLst>
                              <p:cond delay="7000"/>
                            </p:stCondLst>
                            <p:childTnLst>
                              <p:par>
                                <p:cTn id="36" presetID="42" presetClass="entr" presetSubtype="0" fill="hold" grpId="0" nodeType="afterEffect">
                                  <p:stCondLst>
                                    <p:cond delay="0"/>
                                  </p:stCondLst>
                                  <p:childTnLst>
                                    <p:set>
                                      <p:cBhvr>
                                        <p:cTn id="37" dur="1" fill="hold">
                                          <p:stCondLst>
                                            <p:cond delay="0"/>
                                          </p:stCondLst>
                                        </p:cTn>
                                        <p:tgtEl>
                                          <p:spTgt spid="125959"/>
                                        </p:tgtEl>
                                        <p:attrNameLst>
                                          <p:attrName>style.visibility</p:attrName>
                                        </p:attrNameLst>
                                      </p:cBhvr>
                                      <p:to>
                                        <p:strVal val="visible"/>
                                      </p:to>
                                    </p:set>
                                    <p:animEffect transition="in" filter="fade">
                                      <p:cBhvr>
                                        <p:cTn id="38" dur="1000"/>
                                        <p:tgtEl>
                                          <p:spTgt spid="125959"/>
                                        </p:tgtEl>
                                      </p:cBhvr>
                                    </p:animEffect>
                                    <p:anim calcmode="lin" valueType="num">
                                      <p:cBhvr>
                                        <p:cTn id="39" dur="1000" fill="hold"/>
                                        <p:tgtEl>
                                          <p:spTgt spid="125959"/>
                                        </p:tgtEl>
                                        <p:attrNameLst>
                                          <p:attrName>ppt_x</p:attrName>
                                        </p:attrNameLst>
                                      </p:cBhvr>
                                      <p:tavLst>
                                        <p:tav tm="0">
                                          <p:val>
                                            <p:strVal val="#ppt_x"/>
                                          </p:val>
                                        </p:tav>
                                        <p:tav tm="100000">
                                          <p:val>
                                            <p:strVal val="#ppt_x"/>
                                          </p:val>
                                        </p:tav>
                                      </p:tavLst>
                                    </p:anim>
                                    <p:anim calcmode="lin" valueType="num">
                                      <p:cBhvr>
                                        <p:cTn id="40" dur="1000" fill="hold"/>
                                        <p:tgtEl>
                                          <p:spTgt spid="125959"/>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42" presetClass="entr" presetSubtype="0" fill="hold" grpId="0" nodeType="afterEffect">
                                  <p:stCondLst>
                                    <p:cond delay="0"/>
                                  </p:stCondLst>
                                  <p:childTnLst>
                                    <p:set>
                                      <p:cBhvr>
                                        <p:cTn id="43" dur="1" fill="hold">
                                          <p:stCondLst>
                                            <p:cond delay="0"/>
                                          </p:stCondLst>
                                        </p:cTn>
                                        <p:tgtEl>
                                          <p:spTgt spid="125958"/>
                                        </p:tgtEl>
                                        <p:attrNameLst>
                                          <p:attrName>style.visibility</p:attrName>
                                        </p:attrNameLst>
                                      </p:cBhvr>
                                      <p:to>
                                        <p:strVal val="visible"/>
                                      </p:to>
                                    </p:set>
                                    <p:animEffect transition="in" filter="fade">
                                      <p:cBhvr>
                                        <p:cTn id="44" dur="1000"/>
                                        <p:tgtEl>
                                          <p:spTgt spid="125958"/>
                                        </p:tgtEl>
                                      </p:cBhvr>
                                    </p:animEffect>
                                    <p:anim calcmode="lin" valueType="num">
                                      <p:cBhvr>
                                        <p:cTn id="45" dur="1000" fill="hold"/>
                                        <p:tgtEl>
                                          <p:spTgt spid="125958"/>
                                        </p:tgtEl>
                                        <p:attrNameLst>
                                          <p:attrName>ppt_x</p:attrName>
                                        </p:attrNameLst>
                                      </p:cBhvr>
                                      <p:tavLst>
                                        <p:tav tm="0">
                                          <p:val>
                                            <p:strVal val="#ppt_x"/>
                                          </p:val>
                                        </p:tav>
                                        <p:tav tm="100000">
                                          <p:val>
                                            <p:strVal val="#ppt_x"/>
                                          </p:val>
                                        </p:tav>
                                      </p:tavLst>
                                    </p:anim>
                                    <p:anim calcmode="lin" valueType="num">
                                      <p:cBhvr>
                                        <p:cTn id="46" dur="1000" fill="hold"/>
                                        <p:tgtEl>
                                          <p:spTgt spid="125958"/>
                                        </p:tgtEl>
                                        <p:attrNameLst>
                                          <p:attrName>ppt_y</p:attrName>
                                        </p:attrNameLst>
                                      </p:cBhvr>
                                      <p:tavLst>
                                        <p:tav tm="0">
                                          <p:val>
                                            <p:strVal val="#ppt_y+.1"/>
                                          </p:val>
                                        </p:tav>
                                        <p:tav tm="100000">
                                          <p:val>
                                            <p:strVal val="#ppt_y"/>
                                          </p:val>
                                        </p:tav>
                                      </p:tavLst>
                                    </p:anim>
                                  </p:childTnLst>
                                </p:cTn>
                              </p:par>
                            </p:childTnLst>
                          </p:cTn>
                        </p:par>
                        <p:par>
                          <p:cTn id="47" fill="hold">
                            <p:stCondLst>
                              <p:cond delay="9000"/>
                            </p:stCondLst>
                            <p:childTnLst>
                              <p:par>
                                <p:cTn id="48" presetID="42" presetClass="entr" presetSubtype="0" fill="hold" grpId="0" nodeType="afterEffect">
                                  <p:stCondLst>
                                    <p:cond delay="0"/>
                                  </p:stCondLst>
                                  <p:childTnLst>
                                    <p:set>
                                      <p:cBhvr>
                                        <p:cTn id="49" dur="1" fill="hold">
                                          <p:stCondLst>
                                            <p:cond delay="0"/>
                                          </p:stCondLst>
                                        </p:cTn>
                                        <p:tgtEl>
                                          <p:spTgt spid="125957"/>
                                        </p:tgtEl>
                                        <p:attrNameLst>
                                          <p:attrName>style.visibility</p:attrName>
                                        </p:attrNameLst>
                                      </p:cBhvr>
                                      <p:to>
                                        <p:strVal val="visible"/>
                                      </p:to>
                                    </p:set>
                                    <p:animEffect transition="in" filter="fade">
                                      <p:cBhvr>
                                        <p:cTn id="50" dur="1000"/>
                                        <p:tgtEl>
                                          <p:spTgt spid="125957"/>
                                        </p:tgtEl>
                                      </p:cBhvr>
                                    </p:animEffect>
                                    <p:anim calcmode="lin" valueType="num">
                                      <p:cBhvr>
                                        <p:cTn id="51" dur="1000" fill="hold"/>
                                        <p:tgtEl>
                                          <p:spTgt spid="125957"/>
                                        </p:tgtEl>
                                        <p:attrNameLst>
                                          <p:attrName>ppt_x</p:attrName>
                                        </p:attrNameLst>
                                      </p:cBhvr>
                                      <p:tavLst>
                                        <p:tav tm="0">
                                          <p:val>
                                            <p:strVal val="#ppt_x"/>
                                          </p:val>
                                        </p:tav>
                                        <p:tav tm="100000">
                                          <p:val>
                                            <p:strVal val="#ppt_x"/>
                                          </p:val>
                                        </p:tav>
                                      </p:tavLst>
                                    </p:anim>
                                    <p:anim calcmode="lin" valueType="num">
                                      <p:cBhvr>
                                        <p:cTn id="52" dur="1000" fill="hold"/>
                                        <p:tgtEl>
                                          <p:spTgt spid="12595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955">
                                            <p:txEl>
                                              <p:pRg st="2" end="2"/>
                                            </p:txEl>
                                          </p:spTgt>
                                        </p:tgtEl>
                                        <p:attrNameLst>
                                          <p:attrName>style.visibility</p:attrName>
                                        </p:attrNameLst>
                                      </p:cBhvr>
                                      <p:to>
                                        <p:strVal val="visible"/>
                                      </p:to>
                                    </p:set>
                                    <p:animEffect transition="in" filter="fade">
                                      <p:cBhvr>
                                        <p:cTn id="57" dur="2000"/>
                                        <p:tgtEl>
                                          <p:spTgt spid="125955">
                                            <p:txEl>
                                              <p:pRg st="2" end="2"/>
                                            </p:txEl>
                                          </p:spTgt>
                                        </p:tgtEl>
                                      </p:cBhvr>
                                    </p:animEffect>
                                  </p:childTnLst>
                                </p:cTn>
                              </p:par>
                            </p:childTnLst>
                          </p:cTn>
                        </p:par>
                        <p:par>
                          <p:cTn id="58" fill="hold">
                            <p:stCondLst>
                              <p:cond delay="2000"/>
                            </p:stCondLst>
                            <p:childTnLst>
                              <p:par>
                                <p:cTn id="59" presetID="51" presetClass="entr" presetSubtype="0" fill="hold" grpId="0" nodeType="afterEffect">
                                  <p:stCondLst>
                                    <p:cond delay="0"/>
                                  </p:stCondLst>
                                  <p:childTnLst>
                                    <p:set>
                                      <p:cBhvr>
                                        <p:cTn id="60" dur="1" fill="hold">
                                          <p:stCondLst>
                                            <p:cond delay="0"/>
                                          </p:stCondLst>
                                        </p:cTn>
                                        <p:tgtEl>
                                          <p:spTgt spid="125980"/>
                                        </p:tgtEl>
                                        <p:attrNameLst>
                                          <p:attrName>style.visibility</p:attrName>
                                        </p:attrNameLst>
                                      </p:cBhvr>
                                      <p:to>
                                        <p:strVal val="visible"/>
                                      </p:to>
                                    </p:set>
                                    <p:animEffect transition="in" filter="fade">
                                      <p:cBhvr>
                                        <p:cTn id="61" dur="770" decel="100000"/>
                                        <p:tgtEl>
                                          <p:spTgt spid="125980"/>
                                        </p:tgtEl>
                                      </p:cBhvr>
                                    </p:animEffect>
                                    <p:animScale>
                                      <p:cBhvr>
                                        <p:cTn id="62" dur="770" decel="100000"/>
                                        <p:tgtEl>
                                          <p:spTgt spid="125980"/>
                                        </p:tgtEl>
                                      </p:cBhvr>
                                      <p:from x="10000" y="10000"/>
                                      <p:to x="200000" y="450000"/>
                                    </p:animScale>
                                    <p:animScale>
                                      <p:cBhvr>
                                        <p:cTn id="63" dur="1230" accel="100000" fill="hold">
                                          <p:stCondLst>
                                            <p:cond delay="770"/>
                                          </p:stCondLst>
                                        </p:cTn>
                                        <p:tgtEl>
                                          <p:spTgt spid="125980"/>
                                        </p:tgtEl>
                                      </p:cBhvr>
                                      <p:from x="200000" y="450000"/>
                                      <p:to x="100000" y="100000"/>
                                    </p:animScale>
                                    <p:set>
                                      <p:cBhvr>
                                        <p:cTn id="64" dur="770" fill="hold"/>
                                        <p:tgtEl>
                                          <p:spTgt spid="125980"/>
                                        </p:tgtEl>
                                        <p:attrNameLst>
                                          <p:attrName>ppt_x</p:attrName>
                                        </p:attrNameLst>
                                      </p:cBhvr>
                                      <p:to>
                                        <p:strVal val="(0.5)"/>
                                      </p:to>
                                    </p:set>
                                    <p:anim from="(0.5)" to="(#ppt_x)" calcmode="lin" valueType="num">
                                      <p:cBhvr>
                                        <p:cTn id="65" dur="1230" accel="100000" fill="hold">
                                          <p:stCondLst>
                                            <p:cond delay="770"/>
                                          </p:stCondLst>
                                        </p:cTn>
                                        <p:tgtEl>
                                          <p:spTgt spid="125980"/>
                                        </p:tgtEl>
                                        <p:attrNameLst>
                                          <p:attrName>ppt_x</p:attrName>
                                        </p:attrNameLst>
                                      </p:cBhvr>
                                    </p:anim>
                                    <p:set>
                                      <p:cBhvr>
                                        <p:cTn id="66" dur="770" fill="hold"/>
                                        <p:tgtEl>
                                          <p:spTgt spid="125980"/>
                                        </p:tgtEl>
                                        <p:attrNameLst>
                                          <p:attrName>ppt_y</p:attrName>
                                        </p:attrNameLst>
                                      </p:cBhvr>
                                      <p:to>
                                        <p:strVal val="(#ppt_y+0.4)"/>
                                      </p:to>
                                    </p:set>
                                    <p:anim from="(#ppt_y+0.4)" to="(#ppt_y)" calcmode="lin" valueType="num">
                                      <p:cBhvr>
                                        <p:cTn id="67" dur="1230" accel="100000" fill="hold">
                                          <p:stCondLst>
                                            <p:cond delay="770"/>
                                          </p:stCondLst>
                                        </p:cTn>
                                        <p:tgtEl>
                                          <p:spTgt spid="125980"/>
                                        </p:tgtEl>
                                        <p:attrNameLst>
                                          <p:attrName>ppt_y</p:attrName>
                                        </p:attrNameLst>
                                      </p:cBhvr>
                                    </p:anim>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125967"/>
                                        </p:tgtEl>
                                        <p:attrNameLst>
                                          <p:attrName>style.visibility</p:attrName>
                                        </p:attrNameLst>
                                      </p:cBhvr>
                                      <p:to>
                                        <p:strVal val="visible"/>
                                      </p:to>
                                    </p:set>
                                    <p:animEffect transition="in" filter="fade">
                                      <p:cBhvr>
                                        <p:cTn id="71" dur="1000"/>
                                        <p:tgtEl>
                                          <p:spTgt spid="125967"/>
                                        </p:tgtEl>
                                      </p:cBhvr>
                                    </p:animEffect>
                                    <p:anim calcmode="lin" valueType="num">
                                      <p:cBhvr>
                                        <p:cTn id="72" dur="1000" fill="hold"/>
                                        <p:tgtEl>
                                          <p:spTgt spid="125967"/>
                                        </p:tgtEl>
                                        <p:attrNameLst>
                                          <p:attrName>ppt_x</p:attrName>
                                        </p:attrNameLst>
                                      </p:cBhvr>
                                      <p:tavLst>
                                        <p:tav tm="0">
                                          <p:val>
                                            <p:strVal val="#ppt_x"/>
                                          </p:val>
                                        </p:tav>
                                        <p:tav tm="100000">
                                          <p:val>
                                            <p:strVal val="#ppt_x"/>
                                          </p:val>
                                        </p:tav>
                                      </p:tavLst>
                                    </p:anim>
                                    <p:anim calcmode="lin" valueType="num">
                                      <p:cBhvr>
                                        <p:cTn id="73" dur="1000" fill="hold"/>
                                        <p:tgtEl>
                                          <p:spTgt spid="125967"/>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125966"/>
                                        </p:tgtEl>
                                        <p:attrNameLst>
                                          <p:attrName>style.visibility</p:attrName>
                                        </p:attrNameLst>
                                      </p:cBhvr>
                                      <p:to>
                                        <p:strVal val="visible"/>
                                      </p:to>
                                    </p:set>
                                    <p:animEffect transition="in" filter="fade">
                                      <p:cBhvr>
                                        <p:cTn id="77" dur="1000"/>
                                        <p:tgtEl>
                                          <p:spTgt spid="125966"/>
                                        </p:tgtEl>
                                      </p:cBhvr>
                                    </p:animEffect>
                                    <p:anim calcmode="lin" valueType="num">
                                      <p:cBhvr>
                                        <p:cTn id="78" dur="1000" fill="hold"/>
                                        <p:tgtEl>
                                          <p:spTgt spid="125966"/>
                                        </p:tgtEl>
                                        <p:attrNameLst>
                                          <p:attrName>ppt_x</p:attrName>
                                        </p:attrNameLst>
                                      </p:cBhvr>
                                      <p:tavLst>
                                        <p:tav tm="0">
                                          <p:val>
                                            <p:strVal val="#ppt_x"/>
                                          </p:val>
                                        </p:tav>
                                        <p:tav tm="100000">
                                          <p:val>
                                            <p:strVal val="#ppt_x"/>
                                          </p:val>
                                        </p:tav>
                                      </p:tavLst>
                                    </p:anim>
                                    <p:anim calcmode="lin" valueType="num">
                                      <p:cBhvr>
                                        <p:cTn id="79" dur="1000" fill="hold"/>
                                        <p:tgtEl>
                                          <p:spTgt spid="125966"/>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42" presetClass="entr" presetSubtype="0" fill="hold" grpId="0" nodeType="afterEffect">
                                  <p:stCondLst>
                                    <p:cond delay="0"/>
                                  </p:stCondLst>
                                  <p:childTnLst>
                                    <p:set>
                                      <p:cBhvr>
                                        <p:cTn id="82" dur="1" fill="hold">
                                          <p:stCondLst>
                                            <p:cond delay="0"/>
                                          </p:stCondLst>
                                        </p:cTn>
                                        <p:tgtEl>
                                          <p:spTgt spid="125965"/>
                                        </p:tgtEl>
                                        <p:attrNameLst>
                                          <p:attrName>style.visibility</p:attrName>
                                        </p:attrNameLst>
                                      </p:cBhvr>
                                      <p:to>
                                        <p:strVal val="visible"/>
                                      </p:to>
                                    </p:set>
                                    <p:animEffect transition="in" filter="fade">
                                      <p:cBhvr>
                                        <p:cTn id="83" dur="1000"/>
                                        <p:tgtEl>
                                          <p:spTgt spid="125965"/>
                                        </p:tgtEl>
                                      </p:cBhvr>
                                    </p:animEffect>
                                    <p:anim calcmode="lin" valueType="num">
                                      <p:cBhvr>
                                        <p:cTn id="84" dur="1000" fill="hold"/>
                                        <p:tgtEl>
                                          <p:spTgt spid="125965"/>
                                        </p:tgtEl>
                                        <p:attrNameLst>
                                          <p:attrName>ppt_x</p:attrName>
                                        </p:attrNameLst>
                                      </p:cBhvr>
                                      <p:tavLst>
                                        <p:tav tm="0">
                                          <p:val>
                                            <p:strVal val="#ppt_x"/>
                                          </p:val>
                                        </p:tav>
                                        <p:tav tm="100000">
                                          <p:val>
                                            <p:strVal val="#ppt_x"/>
                                          </p:val>
                                        </p:tav>
                                      </p:tavLst>
                                    </p:anim>
                                    <p:anim calcmode="lin" valueType="num">
                                      <p:cBhvr>
                                        <p:cTn id="85" dur="1000" fill="hold"/>
                                        <p:tgtEl>
                                          <p:spTgt spid="125965"/>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25962"/>
                                        </p:tgtEl>
                                        <p:attrNameLst>
                                          <p:attrName>style.visibility</p:attrName>
                                        </p:attrNameLst>
                                      </p:cBhvr>
                                      <p:to>
                                        <p:strVal val="visible"/>
                                      </p:to>
                                    </p:set>
                                    <p:animEffect transition="in" filter="fade">
                                      <p:cBhvr>
                                        <p:cTn id="89" dur="1000"/>
                                        <p:tgtEl>
                                          <p:spTgt spid="125962"/>
                                        </p:tgtEl>
                                      </p:cBhvr>
                                    </p:animEffect>
                                    <p:anim calcmode="lin" valueType="num">
                                      <p:cBhvr>
                                        <p:cTn id="90" dur="1000" fill="hold"/>
                                        <p:tgtEl>
                                          <p:spTgt spid="125962"/>
                                        </p:tgtEl>
                                        <p:attrNameLst>
                                          <p:attrName>ppt_x</p:attrName>
                                        </p:attrNameLst>
                                      </p:cBhvr>
                                      <p:tavLst>
                                        <p:tav tm="0">
                                          <p:val>
                                            <p:strVal val="#ppt_x"/>
                                          </p:val>
                                        </p:tav>
                                        <p:tav tm="100000">
                                          <p:val>
                                            <p:strVal val="#ppt_x"/>
                                          </p:val>
                                        </p:tav>
                                      </p:tavLst>
                                    </p:anim>
                                    <p:anim calcmode="lin" valueType="num">
                                      <p:cBhvr>
                                        <p:cTn id="91" dur="1000" fill="hold"/>
                                        <p:tgtEl>
                                          <p:spTgt spid="12596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25955">
                                            <p:txEl>
                                              <p:pRg st="3" end="3"/>
                                            </p:txEl>
                                          </p:spTgt>
                                        </p:tgtEl>
                                        <p:attrNameLst>
                                          <p:attrName>style.visibility</p:attrName>
                                        </p:attrNameLst>
                                      </p:cBhvr>
                                      <p:to>
                                        <p:strVal val="visible"/>
                                      </p:to>
                                    </p:set>
                                    <p:animEffect transition="in" filter="fade">
                                      <p:cBhvr>
                                        <p:cTn id="96" dur="2000"/>
                                        <p:tgtEl>
                                          <p:spTgt spid="125955">
                                            <p:txEl>
                                              <p:pRg st="3" end="3"/>
                                            </p:txEl>
                                          </p:spTgt>
                                        </p:tgtEl>
                                      </p:cBhvr>
                                    </p:animEffect>
                                  </p:childTnLst>
                                </p:cTn>
                              </p:par>
                            </p:childTnLst>
                          </p:cTn>
                        </p:par>
                        <p:par>
                          <p:cTn id="97" fill="hold">
                            <p:stCondLst>
                              <p:cond delay="2000"/>
                            </p:stCondLst>
                            <p:childTnLst>
                              <p:par>
                                <p:cTn id="98" presetID="2" presetClass="entr" presetSubtype="4" fill="hold" grpId="0" nodeType="afterEffect">
                                  <p:stCondLst>
                                    <p:cond delay="0"/>
                                  </p:stCondLst>
                                  <p:childTnLst>
                                    <p:set>
                                      <p:cBhvr>
                                        <p:cTn id="99" dur="1" fill="hold">
                                          <p:stCondLst>
                                            <p:cond delay="0"/>
                                          </p:stCondLst>
                                        </p:cTn>
                                        <p:tgtEl>
                                          <p:spTgt spid="125963"/>
                                        </p:tgtEl>
                                        <p:attrNameLst>
                                          <p:attrName>style.visibility</p:attrName>
                                        </p:attrNameLst>
                                      </p:cBhvr>
                                      <p:to>
                                        <p:strVal val="visible"/>
                                      </p:to>
                                    </p:set>
                                    <p:anim calcmode="lin" valueType="num">
                                      <p:cBhvr additive="base">
                                        <p:cTn id="100" dur="500" fill="hold"/>
                                        <p:tgtEl>
                                          <p:spTgt spid="125963"/>
                                        </p:tgtEl>
                                        <p:attrNameLst>
                                          <p:attrName>ppt_x</p:attrName>
                                        </p:attrNameLst>
                                      </p:cBhvr>
                                      <p:tavLst>
                                        <p:tav tm="0">
                                          <p:val>
                                            <p:strVal val="#ppt_x"/>
                                          </p:val>
                                        </p:tav>
                                        <p:tav tm="100000">
                                          <p:val>
                                            <p:strVal val="#ppt_x"/>
                                          </p:val>
                                        </p:tav>
                                      </p:tavLst>
                                    </p:anim>
                                    <p:anim calcmode="lin" valueType="num">
                                      <p:cBhvr additive="base">
                                        <p:cTn id="101" dur="500" fill="hold"/>
                                        <p:tgtEl>
                                          <p:spTgt spid="12596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25955">
                                            <p:txEl>
                                              <p:pRg st="4" end="4"/>
                                            </p:txEl>
                                          </p:spTgt>
                                        </p:tgtEl>
                                        <p:attrNameLst>
                                          <p:attrName>style.visibility</p:attrName>
                                        </p:attrNameLst>
                                      </p:cBhvr>
                                      <p:to>
                                        <p:strVal val="visible"/>
                                      </p:to>
                                    </p:set>
                                    <p:animEffect transition="in" filter="fade">
                                      <p:cBhvr>
                                        <p:cTn id="106" dur="2000"/>
                                        <p:tgtEl>
                                          <p:spTgt spid="125955">
                                            <p:txEl>
                                              <p:pRg st="4" end="4"/>
                                            </p:txEl>
                                          </p:spTgt>
                                        </p:tgtEl>
                                      </p:cBhvr>
                                    </p:animEffect>
                                  </p:childTnLst>
                                </p:cTn>
                              </p:par>
                            </p:childTnLst>
                          </p:cTn>
                        </p:par>
                        <p:par>
                          <p:cTn id="107" fill="hold">
                            <p:stCondLst>
                              <p:cond delay="2000"/>
                            </p:stCondLst>
                            <p:childTnLst>
                              <p:par>
                                <p:cTn id="108" presetID="2" presetClass="entr" presetSubtype="4" fill="hold" grpId="0" nodeType="afterEffect">
                                  <p:stCondLst>
                                    <p:cond delay="0"/>
                                  </p:stCondLst>
                                  <p:childTnLst>
                                    <p:set>
                                      <p:cBhvr>
                                        <p:cTn id="109" dur="1" fill="hold">
                                          <p:stCondLst>
                                            <p:cond delay="0"/>
                                          </p:stCondLst>
                                        </p:cTn>
                                        <p:tgtEl>
                                          <p:spTgt spid="125964"/>
                                        </p:tgtEl>
                                        <p:attrNameLst>
                                          <p:attrName>style.visibility</p:attrName>
                                        </p:attrNameLst>
                                      </p:cBhvr>
                                      <p:to>
                                        <p:strVal val="visible"/>
                                      </p:to>
                                    </p:set>
                                    <p:anim calcmode="lin" valueType="num">
                                      <p:cBhvr additive="base">
                                        <p:cTn id="110" dur="500" fill="hold"/>
                                        <p:tgtEl>
                                          <p:spTgt spid="125964"/>
                                        </p:tgtEl>
                                        <p:attrNameLst>
                                          <p:attrName>ppt_x</p:attrName>
                                        </p:attrNameLst>
                                      </p:cBhvr>
                                      <p:tavLst>
                                        <p:tav tm="0">
                                          <p:val>
                                            <p:strVal val="#ppt_x"/>
                                          </p:val>
                                        </p:tav>
                                        <p:tav tm="100000">
                                          <p:val>
                                            <p:strVal val="#ppt_x"/>
                                          </p:val>
                                        </p:tav>
                                      </p:tavLst>
                                    </p:anim>
                                    <p:anim calcmode="lin" valueType="num">
                                      <p:cBhvr additive="base">
                                        <p:cTn id="111"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25955">
                                            <p:txEl>
                                              <p:pRg st="5" end="5"/>
                                            </p:txEl>
                                          </p:spTgt>
                                        </p:tgtEl>
                                        <p:attrNameLst>
                                          <p:attrName>style.visibility</p:attrName>
                                        </p:attrNameLst>
                                      </p:cBhvr>
                                      <p:to>
                                        <p:strVal val="visible"/>
                                      </p:to>
                                    </p:set>
                                    <p:animEffect transition="in" filter="fade">
                                      <p:cBhvr>
                                        <p:cTn id="116" dur="2000"/>
                                        <p:tgtEl>
                                          <p:spTgt spid="125955">
                                            <p:txEl>
                                              <p:pRg st="5" end="5"/>
                                            </p:txEl>
                                          </p:spTgt>
                                        </p:tgtEl>
                                      </p:cBhvr>
                                    </p:animEffect>
                                  </p:childTnLst>
                                </p:cTn>
                              </p:par>
                            </p:childTnLst>
                          </p:cTn>
                        </p:par>
                        <p:par>
                          <p:cTn id="117" fill="hold">
                            <p:stCondLst>
                              <p:cond delay="2000"/>
                            </p:stCondLst>
                            <p:childTnLst>
                              <p:par>
                                <p:cTn id="118" presetID="19" presetClass="entr" presetSubtype="10" fill="hold" grpId="0" nodeType="afterEffect">
                                  <p:stCondLst>
                                    <p:cond delay="0"/>
                                  </p:stCondLst>
                                  <p:childTnLst>
                                    <p:set>
                                      <p:cBhvr>
                                        <p:cTn id="119" dur="1" fill="hold">
                                          <p:stCondLst>
                                            <p:cond delay="0"/>
                                          </p:stCondLst>
                                        </p:cTn>
                                        <p:tgtEl>
                                          <p:spTgt spid="125995"/>
                                        </p:tgtEl>
                                        <p:attrNameLst>
                                          <p:attrName>style.visibility</p:attrName>
                                        </p:attrNameLst>
                                      </p:cBhvr>
                                      <p:to>
                                        <p:strVal val="visible"/>
                                      </p:to>
                                    </p:set>
                                    <p:anim calcmode="lin" valueType="num">
                                      <p:cBhvr>
                                        <p:cTn id="120" dur="5000" fill="hold"/>
                                        <p:tgtEl>
                                          <p:spTgt spid="125995"/>
                                        </p:tgtEl>
                                        <p:attrNameLst>
                                          <p:attrName>ppt_w</p:attrName>
                                        </p:attrNameLst>
                                      </p:cBhvr>
                                      <p:tavLst>
                                        <p:tav tm="0" fmla="#ppt_w*sin(2.5*pi*$)">
                                          <p:val>
                                            <p:fltVal val="0"/>
                                          </p:val>
                                        </p:tav>
                                        <p:tav tm="100000">
                                          <p:val>
                                            <p:fltVal val="1"/>
                                          </p:val>
                                        </p:tav>
                                      </p:tavLst>
                                    </p:anim>
                                    <p:anim calcmode="lin" valueType="num">
                                      <p:cBhvr>
                                        <p:cTn id="121" dur="5000" fill="hold"/>
                                        <p:tgtEl>
                                          <p:spTgt spid="1259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p:bldP spid="125957" grpId="0"/>
      <p:bldP spid="125958" grpId="0"/>
      <p:bldP spid="125959" grpId="0"/>
      <p:bldP spid="125960" grpId="0"/>
      <p:bldP spid="125961" grpId="0" animBg="1"/>
      <p:bldP spid="125962" grpId="0"/>
      <p:bldP spid="125963" grpId="0" animBg="1"/>
      <p:bldP spid="125964" grpId="0" animBg="1"/>
      <p:bldP spid="125965" grpId="0"/>
      <p:bldP spid="125966" grpId="0"/>
      <p:bldP spid="125967" grpId="0"/>
      <p:bldP spid="125980" grpId="0" animBg="1"/>
      <p:bldP spid="12599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r" eaLnBrk="1" hangingPunct="1"/>
            <a:r>
              <a:rPr lang="he-IL" smtClean="0"/>
              <a:t>טרנספורמציה ליניארית.</a:t>
            </a:r>
            <a:endParaRPr lang="en-US" smtClean="0"/>
          </a:p>
        </p:txBody>
      </p:sp>
      <p:sp>
        <p:nvSpPr>
          <p:cNvPr id="126979" name="Rectangle 3"/>
          <p:cNvSpPr>
            <a:spLocks noGrp="1" noChangeArrowheads="1"/>
          </p:cNvSpPr>
          <p:nvPr>
            <p:ph type="body" idx="1"/>
          </p:nvPr>
        </p:nvSpPr>
        <p:spPr/>
        <p:txBody>
          <a:bodyPr/>
          <a:lstStyle/>
          <a:p>
            <a:pPr algn="just" eaLnBrk="1" hangingPunct="1"/>
            <a:r>
              <a:rPr lang="he-IL" sz="2400" b="1" smtClean="0"/>
              <a:t>הוספה</a:t>
            </a:r>
            <a:r>
              <a:rPr lang="he-IL" sz="2400" smtClean="0"/>
              <a:t> (או הפחתה) בקבוע של כל ערכי הסדרה תגרום להוספה (או הפחתה) זהה בערך המדד המרכזי (שכיח חציון וממוצע).</a:t>
            </a:r>
          </a:p>
          <a:p>
            <a:pPr algn="just" eaLnBrk="1" hangingPunct="1"/>
            <a:r>
              <a:rPr lang="he-IL" sz="2400" b="1" smtClean="0"/>
              <a:t>הכפלה</a:t>
            </a:r>
            <a:r>
              <a:rPr lang="he-IL" sz="2400" smtClean="0"/>
              <a:t> (או חילוק) בקבוע של כל ערכי הסדרה תגרום להכפלה (או חילוק) זהה בערך המדד המרכזי (שכיח חציון וממוצע). </a:t>
            </a:r>
            <a:endParaRPr lang="en-US" sz="2400" smtClean="0"/>
          </a:p>
        </p:txBody>
      </p:sp>
      <p:sp>
        <p:nvSpPr>
          <p:cNvPr id="126980"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31077" name="Line 6"/>
          <p:cNvSpPr>
            <a:spLocks noChangeShapeType="1"/>
          </p:cNvSpPr>
          <p:nvPr/>
        </p:nvSpPr>
        <p:spPr bwMode="auto">
          <a:xfrm>
            <a:off x="3563938" y="6021388"/>
            <a:ext cx="4429125" cy="0"/>
          </a:xfrm>
          <a:prstGeom prst="line">
            <a:avLst/>
          </a:prstGeom>
          <a:noFill/>
          <a:ln w="9525">
            <a:solidFill>
              <a:schemeClr val="tx1"/>
            </a:solidFill>
            <a:miter lim="800000"/>
            <a:headEnd/>
            <a:tailEnd/>
          </a:ln>
        </p:spPr>
        <p:txBody>
          <a:bodyPr wrap="none"/>
          <a:lstStyle/>
          <a:p>
            <a:endParaRPr lang="he-IL"/>
          </a:p>
        </p:txBody>
      </p:sp>
      <p:sp>
        <p:nvSpPr>
          <p:cNvPr id="131078" name="Line 7"/>
          <p:cNvSpPr>
            <a:spLocks noChangeShapeType="1"/>
          </p:cNvSpPr>
          <p:nvPr/>
        </p:nvSpPr>
        <p:spPr bwMode="auto">
          <a:xfrm>
            <a:off x="3563938" y="4344988"/>
            <a:ext cx="0" cy="1676400"/>
          </a:xfrm>
          <a:prstGeom prst="line">
            <a:avLst/>
          </a:prstGeom>
          <a:noFill/>
          <a:ln w="9525">
            <a:solidFill>
              <a:schemeClr val="tx1"/>
            </a:solidFill>
            <a:miter lim="800000"/>
            <a:headEnd/>
            <a:tailEnd/>
          </a:ln>
        </p:spPr>
        <p:txBody>
          <a:bodyPr wrap="none"/>
          <a:lstStyle/>
          <a:p>
            <a:endParaRPr lang="he-IL"/>
          </a:p>
        </p:txBody>
      </p:sp>
      <p:sp>
        <p:nvSpPr>
          <p:cNvPr id="131079" name="Rectangle 8"/>
          <p:cNvSpPr>
            <a:spLocks noChangeArrowheads="1"/>
          </p:cNvSpPr>
          <p:nvPr/>
        </p:nvSpPr>
        <p:spPr bwMode="auto">
          <a:xfrm>
            <a:off x="939800" y="4857750"/>
            <a:ext cx="2108200" cy="38100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31080" name="Rectangle 9"/>
          <p:cNvSpPr>
            <a:spLocks noChangeArrowheads="1"/>
          </p:cNvSpPr>
          <p:nvPr/>
        </p:nvSpPr>
        <p:spPr bwMode="auto">
          <a:xfrm>
            <a:off x="4826000" y="6249988"/>
            <a:ext cx="2108200" cy="381000"/>
          </a:xfrm>
          <a:prstGeom prst="rect">
            <a:avLst/>
          </a:prstGeom>
          <a:noFill/>
          <a:ln w="9525">
            <a:noFill/>
            <a:miter lim="800000"/>
            <a:headEnd/>
            <a:tailEnd/>
          </a:ln>
        </p:spPr>
        <p:txBody>
          <a:bodyPr wrap="none" anchor="ctr"/>
          <a:lstStyle/>
          <a:p>
            <a:pPr algn="ctr"/>
            <a:r>
              <a:rPr lang="he-IL" sz="1600"/>
              <a:t>ערכים</a:t>
            </a:r>
            <a:endParaRPr lang="en-US" sz="1600"/>
          </a:p>
        </p:txBody>
      </p:sp>
      <p:grpSp>
        <p:nvGrpSpPr>
          <p:cNvPr id="131081" name="Group 10"/>
          <p:cNvGrpSpPr>
            <a:grpSpLocks/>
          </p:cNvGrpSpPr>
          <p:nvPr/>
        </p:nvGrpSpPr>
        <p:grpSpPr bwMode="auto">
          <a:xfrm>
            <a:off x="2932113" y="4354513"/>
            <a:ext cx="4883150" cy="1943100"/>
            <a:chOff x="2880" y="2886"/>
            <a:chExt cx="2223" cy="1224"/>
          </a:xfrm>
        </p:grpSpPr>
        <p:sp>
          <p:nvSpPr>
            <p:cNvPr id="131090" name="Rectangle 11"/>
            <p:cNvSpPr>
              <a:spLocks noChangeArrowheads="1"/>
            </p:cNvSpPr>
            <p:nvPr/>
          </p:nvSpPr>
          <p:spPr bwMode="auto">
            <a:xfrm>
              <a:off x="2880" y="2886"/>
              <a:ext cx="227" cy="136"/>
            </a:xfrm>
            <a:prstGeom prst="rect">
              <a:avLst/>
            </a:prstGeom>
            <a:noFill/>
            <a:ln w="9525">
              <a:noFill/>
              <a:miter lim="800000"/>
              <a:headEnd/>
              <a:tailEnd/>
            </a:ln>
          </p:spPr>
          <p:txBody>
            <a:bodyPr wrap="none" anchor="ctr"/>
            <a:lstStyle/>
            <a:p>
              <a:pPr algn="ctr"/>
              <a:r>
                <a:rPr lang="he-IL" sz="1400"/>
                <a:t>100</a:t>
              </a:r>
              <a:endParaRPr lang="en-US" sz="1400"/>
            </a:p>
          </p:txBody>
        </p:sp>
        <p:sp>
          <p:nvSpPr>
            <p:cNvPr id="131091" name="Rectangle 12"/>
            <p:cNvSpPr>
              <a:spLocks noChangeArrowheads="1"/>
            </p:cNvSpPr>
            <p:nvPr/>
          </p:nvSpPr>
          <p:spPr bwMode="auto">
            <a:xfrm>
              <a:off x="2880" y="3067"/>
              <a:ext cx="227" cy="136"/>
            </a:xfrm>
            <a:prstGeom prst="rect">
              <a:avLst/>
            </a:prstGeom>
            <a:noFill/>
            <a:ln w="9525">
              <a:noFill/>
              <a:miter lim="800000"/>
              <a:headEnd/>
              <a:tailEnd/>
            </a:ln>
          </p:spPr>
          <p:txBody>
            <a:bodyPr wrap="none" anchor="ctr"/>
            <a:lstStyle/>
            <a:p>
              <a:pPr algn="ctr"/>
              <a:r>
                <a:rPr lang="he-IL" sz="1400"/>
                <a:t>80</a:t>
              </a:r>
              <a:endParaRPr lang="en-US" sz="1400"/>
            </a:p>
          </p:txBody>
        </p:sp>
        <p:sp>
          <p:nvSpPr>
            <p:cNvPr id="131092" name="Rectangle 13"/>
            <p:cNvSpPr>
              <a:spLocks noChangeArrowheads="1"/>
            </p:cNvSpPr>
            <p:nvPr/>
          </p:nvSpPr>
          <p:spPr bwMode="auto">
            <a:xfrm>
              <a:off x="2880" y="3249"/>
              <a:ext cx="227" cy="136"/>
            </a:xfrm>
            <a:prstGeom prst="rect">
              <a:avLst/>
            </a:prstGeom>
            <a:noFill/>
            <a:ln w="9525">
              <a:noFill/>
              <a:miter lim="800000"/>
              <a:headEnd/>
              <a:tailEnd/>
            </a:ln>
          </p:spPr>
          <p:txBody>
            <a:bodyPr wrap="none" anchor="ctr"/>
            <a:lstStyle/>
            <a:p>
              <a:pPr algn="ctr"/>
              <a:r>
                <a:rPr lang="he-IL" sz="1400"/>
                <a:t>60</a:t>
              </a:r>
              <a:endParaRPr lang="en-US" sz="1400"/>
            </a:p>
          </p:txBody>
        </p:sp>
        <p:sp>
          <p:nvSpPr>
            <p:cNvPr id="131093" name="Rectangle 14"/>
            <p:cNvSpPr>
              <a:spLocks noChangeArrowheads="1"/>
            </p:cNvSpPr>
            <p:nvPr/>
          </p:nvSpPr>
          <p:spPr bwMode="auto">
            <a:xfrm>
              <a:off x="2880" y="3430"/>
              <a:ext cx="227" cy="136"/>
            </a:xfrm>
            <a:prstGeom prst="rect">
              <a:avLst/>
            </a:prstGeom>
            <a:noFill/>
            <a:ln w="9525">
              <a:noFill/>
              <a:miter lim="800000"/>
              <a:headEnd/>
              <a:tailEnd/>
            </a:ln>
          </p:spPr>
          <p:txBody>
            <a:bodyPr wrap="none" anchor="ctr"/>
            <a:lstStyle/>
            <a:p>
              <a:pPr algn="ctr"/>
              <a:r>
                <a:rPr lang="he-IL" sz="1400"/>
                <a:t>40</a:t>
              </a:r>
              <a:endParaRPr lang="en-US" sz="1400"/>
            </a:p>
          </p:txBody>
        </p:sp>
        <p:sp>
          <p:nvSpPr>
            <p:cNvPr id="131094" name="Rectangle 15"/>
            <p:cNvSpPr>
              <a:spLocks noChangeArrowheads="1"/>
            </p:cNvSpPr>
            <p:nvPr/>
          </p:nvSpPr>
          <p:spPr bwMode="auto">
            <a:xfrm>
              <a:off x="2880" y="3612"/>
              <a:ext cx="227" cy="136"/>
            </a:xfrm>
            <a:prstGeom prst="rect">
              <a:avLst/>
            </a:prstGeom>
            <a:noFill/>
            <a:ln w="9525">
              <a:noFill/>
              <a:miter lim="800000"/>
              <a:headEnd/>
              <a:tailEnd/>
            </a:ln>
          </p:spPr>
          <p:txBody>
            <a:bodyPr wrap="none" anchor="ctr"/>
            <a:lstStyle/>
            <a:p>
              <a:pPr algn="ctr"/>
              <a:r>
                <a:rPr lang="he-IL" sz="1400"/>
                <a:t>20</a:t>
              </a:r>
              <a:endParaRPr lang="en-US" sz="1400"/>
            </a:p>
          </p:txBody>
        </p:sp>
        <p:sp>
          <p:nvSpPr>
            <p:cNvPr id="131095" name="Rectangle 16"/>
            <p:cNvSpPr>
              <a:spLocks noChangeArrowheads="1"/>
            </p:cNvSpPr>
            <p:nvPr/>
          </p:nvSpPr>
          <p:spPr bwMode="auto">
            <a:xfrm>
              <a:off x="2880" y="3793"/>
              <a:ext cx="227" cy="136"/>
            </a:xfrm>
            <a:prstGeom prst="rect">
              <a:avLst/>
            </a:prstGeom>
            <a:noFill/>
            <a:ln w="9525">
              <a:noFill/>
              <a:miter lim="800000"/>
              <a:headEnd/>
              <a:tailEnd/>
            </a:ln>
          </p:spPr>
          <p:txBody>
            <a:bodyPr wrap="none" anchor="ctr"/>
            <a:lstStyle/>
            <a:p>
              <a:pPr algn="ctr"/>
              <a:r>
                <a:rPr lang="he-IL" sz="1400"/>
                <a:t>0</a:t>
              </a:r>
              <a:endParaRPr lang="en-US" sz="1400"/>
            </a:p>
          </p:txBody>
        </p:sp>
        <p:sp>
          <p:nvSpPr>
            <p:cNvPr id="131096" name="Rectangle 17"/>
            <p:cNvSpPr>
              <a:spLocks noChangeArrowheads="1"/>
            </p:cNvSpPr>
            <p:nvPr/>
          </p:nvSpPr>
          <p:spPr bwMode="auto">
            <a:xfrm>
              <a:off x="3243" y="3974"/>
              <a:ext cx="227" cy="136"/>
            </a:xfrm>
            <a:prstGeom prst="rect">
              <a:avLst/>
            </a:prstGeom>
            <a:noFill/>
            <a:ln w="9525">
              <a:noFill/>
              <a:miter lim="800000"/>
              <a:headEnd/>
              <a:tailEnd/>
            </a:ln>
          </p:spPr>
          <p:txBody>
            <a:bodyPr wrap="none" anchor="ctr"/>
            <a:lstStyle/>
            <a:p>
              <a:pPr algn="ctr"/>
              <a:r>
                <a:rPr lang="he-IL" sz="1400"/>
                <a:t>140</a:t>
              </a:r>
              <a:endParaRPr lang="en-US" sz="1400"/>
            </a:p>
          </p:txBody>
        </p:sp>
        <p:sp>
          <p:nvSpPr>
            <p:cNvPr id="131097" name="Rectangle 18"/>
            <p:cNvSpPr>
              <a:spLocks noChangeArrowheads="1"/>
            </p:cNvSpPr>
            <p:nvPr/>
          </p:nvSpPr>
          <p:spPr bwMode="auto">
            <a:xfrm>
              <a:off x="3560" y="3974"/>
              <a:ext cx="227" cy="136"/>
            </a:xfrm>
            <a:prstGeom prst="rect">
              <a:avLst/>
            </a:prstGeom>
            <a:noFill/>
            <a:ln w="9525">
              <a:noFill/>
              <a:miter lim="800000"/>
              <a:headEnd/>
              <a:tailEnd/>
            </a:ln>
          </p:spPr>
          <p:txBody>
            <a:bodyPr wrap="none" anchor="ctr"/>
            <a:lstStyle/>
            <a:p>
              <a:pPr algn="ctr"/>
              <a:r>
                <a:rPr lang="he-IL" sz="1400"/>
                <a:t>150</a:t>
              </a:r>
              <a:endParaRPr lang="en-US" sz="1400"/>
            </a:p>
          </p:txBody>
        </p:sp>
        <p:sp>
          <p:nvSpPr>
            <p:cNvPr id="131098" name="Rectangle 19"/>
            <p:cNvSpPr>
              <a:spLocks noChangeArrowheads="1"/>
            </p:cNvSpPr>
            <p:nvPr/>
          </p:nvSpPr>
          <p:spPr bwMode="auto">
            <a:xfrm>
              <a:off x="3878" y="3974"/>
              <a:ext cx="227" cy="136"/>
            </a:xfrm>
            <a:prstGeom prst="rect">
              <a:avLst/>
            </a:prstGeom>
            <a:noFill/>
            <a:ln w="9525">
              <a:noFill/>
              <a:miter lim="800000"/>
              <a:headEnd/>
              <a:tailEnd/>
            </a:ln>
          </p:spPr>
          <p:txBody>
            <a:bodyPr wrap="none" anchor="ctr"/>
            <a:lstStyle/>
            <a:p>
              <a:pPr algn="ctr"/>
              <a:r>
                <a:rPr lang="he-IL" sz="1400"/>
                <a:t>160</a:t>
              </a:r>
              <a:endParaRPr lang="en-US" sz="1400"/>
            </a:p>
          </p:txBody>
        </p:sp>
        <p:sp>
          <p:nvSpPr>
            <p:cNvPr id="131099" name="Rectangle 20"/>
            <p:cNvSpPr>
              <a:spLocks noChangeArrowheads="1"/>
            </p:cNvSpPr>
            <p:nvPr/>
          </p:nvSpPr>
          <p:spPr bwMode="auto">
            <a:xfrm>
              <a:off x="4241" y="3974"/>
              <a:ext cx="227" cy="136"/>
            </a:xfrm>
            <a:prstGeom prst="rect">
              <a:avLst/>
            </a:prstGeom>
            <a:noFill/>
            <a:ln w="9525">
              <a:noFill/>
              <a:miter lim="800000"/>
              <a:headEnd/>
              <a:tailEnd/>
            </a:ln>
          </p:spPr>
          <p:txBody>
            <a:bodyPr wrap="none" anchor="ctr"/>
            <a:lstStyle/>
            <a:p>
              <a:pPr algn="ctr"/>
              <a:r>
                <a:rPr lang="he-IL" sz="1400"/>
                <a:t>170</a:t>
              </a:r>
              <a:endParaRPr lang="en-US" sz="1400"/>
            </a:p>
          </p:txBody>
        </p:sp>
        <p:sp>
          <p:nvSpPr>
            <p:cNvPr id="131100" name="Rectangle 21"/>
            <p:cNvSpPr>
              <a:spLocks noChangeArrowheads="1"/>
            </p:cNvSpPr>
            <p:nvPr/>
          </p:nvSpPr>
          <p:spPr bwMode="auto">
            <a:xfrm>
              <a:off x="4558" y="3974"/>
              <a:ext cx="227" cy="136"/>
            </a:xfrm>
            <a:prstGeom prst="rect">
              <a:avLst/>
            </a:prstGeom>
            <a:noFill/>
            <a:ln w="9525">
              <a:noFill/>
              <a:miter lim="800000"/>
              <a:headEnd/>
              <a:tailEnd/>
            </a:ln>
          </p:spPr>
          <p:txBody>
            <a:bodyPr wrap="none" anchor="ctr"/>
            <a:lstStyle/>
            <a:p>
              <a:pPr algn="ctr"/>
              <a:r>
                <a:rPr lang="he-IL" sz="1400"/>
                <a:t>180</a:t>
              </a:r>
              <a:endParaRPr lang="en-US" sz="1400"/>
            </a:p>
          </p:txBody>
        </p:sp>
        <p:sp>
          <p:nvSpPr>
            <p:cNvPr id="131101" name="Rectangle 22"/>
            <p:cNvSpPr>
              <a:spLocks noChangeArrowheads="1"/>
            </p:cNvSpPr>
            <p:nvPr/>
          </p:nvSpPr>
          <p:spPr bwMode="auto">
            <a:xfrm>
              <a:off x="4876" y="3974"/>
              <a:ext cx="227" cy="136"/>
            </a:xfrm>
            <a:prstGeom prst="rect">
              <a:avLst/>
            </a:prstGeom>
            <a:noFill/>
            <a:ln w="9525">
              <a:noFill/>
              <a:miter lim="800000"/>
              <a:headEnd/>
              <a:tailEnd/>
            </a:ln>
          </p:spPr>
          <p:txBody>
            <a:bodyPr wrap="none" anchor="ctr"/>
            <a:lstStyle/>
            <a:p>
              <a:pPr algn="ctr"/>
              <a:r>
                <a:rPr lang="he-IL" sz="1400"/>
                <a:t>190</a:t>
              </a:r>
              <a:endParaRPr lang="en-US" sz="1400"/>
            </a:p>
          </p:txBody>
        </p:sp>
      </p:grpSp>
      <p:grpSp>
        <p:nvGrpSpPr>
          <p:cNvPr id="3" name="Group 29"/>
          <p:cNvGrpSpPr>
            <a:grpSpLocks/>
          </p:cNvGrpSpPr>
          <p:nvPr/>
        </p:nvGrpSpPr>
        <p:grpSpPr bwMode="auto">
          <a:xfrm>
            <a:off x="3819525" y="3849688"/>
            <a:ext cx="3889375" cy="2189162"/>
            <a:chOff x="2406" y="2425"/>
            <a:chExt cx="2450" cy="1379"/>
          </a:xfrm>
        </p:grpSpPr>
        <p:sp>
          <p:nvSpPr>
            <p:cNvPr id="131083" name="Freeform 5"/>
            <p:cNvSpPr>
              <a:spLocks/>
            </p:cNvSpPr>
            <p:nvPr/>
          </p:nvSpPr>
          <p:spPr bwMode="auto">
            <a:xfrm flipH="1">
              <a:off x="2406" y="2879"/>
              <a:ext cx="2450" cy="823"/>
            </a:xfrm>
            <a:custGeom>
              <a:avLst/>
              <a:gdLst>
                <a:gd name="T0" fmla="*/ 0 w 1950"/>
                <a:gd name="T1" fmla="*/ 823 h 823"/>
                <a:gd name="T2" fmla="*/ 905 w 1950"/>
                <a:gd name="T3" fmla="*/ 143 h 823"/>
                <a:gd name="T4" fmla="*/ 1467 w 1950"/>
                <a:gd name="T5" fmla="*/ 7 h 823"/>
                <a:gd name="T6" fmla="*/ 2148 w 1950"/>
                <a:gd name="T7" fmla="*/ 188 h 823"/>
                <a:gd name="T8" fmla="*/ 4859 w 1950"/>
                <a:gd name="T9" fmla="*/ 823 h 823"/>
                <a:gd name="T10" fmla="*/ 0 60000 65536"/>
                <a:gd name="T11" fmla="*/ 0 60000 65536"/>
                <a:gd name="T12" fmla="*/ 0 60000 65536"/>
                <a:gd name="T13" fmla="*/ 0 60000 65536"/>
                <a:gd name="T14" fmla="*/ 0 60000 65536"/>
                <a:gd name="T15" fmla="*/ 0 w 1950"/>
                <a:gd name="T16" fmla="*/ 0 h 823"/>
                <a:gd name="T17" fmla="*/ 1950 w 1950"/>
                <a:gd name="T18" fmla="*/ 823 h 823"/>
              </a:gdLst>
              <a:ahLst/>
              <a:cxnLst>
                <a:cxn ang="T10">
                  <a:pos x="T0" y="T1"/>
                </a:cxn>
                <a:cxn ang="T11">
                  <a:pos x="T2" y="T3"/>
                </a:cxn>
                <a:cxn ang="T12">
                  <a:pos x="T4" y="T5"/>
                </a:cxn>
                <a:cxn ang="T13">
                  <a:pos x="T6" y="T7"/>
                </a:cxn>
                <a:cxn ang="T14">
                  <a:pos x="T8" y="T9"/>
                </a:cxn>
              </a:cxnLst>
              <a:rect l="T15" t="T16" r="T17" b="T18"/>
              <a:pathLst>
                <a:path w="1950" h="823">
                  <a:moveTo>
                    <a:pt x="0" y="823"/>
                  </a:moveTo>
                  <a:cubicBezTo>
                    <a:pt x="132" y="551"/>
                    <a:pt x="265" y="279"/>
                    <a:pt x="363" y="143"/>
                  </a:cubicBezTo>
                  <a:cubicBezTo>
                    <a:pt x="461" y="7"/>
                    <a:pt x="506" y="0"/>
                    <a:pt x="589" y="7"/>
                  </a:cubicBezTo>
                  <a:cubicBezTo>
                    <a:pt x="672" y="14"/>
                    <a:pt x="635" y="52"/>
                    <a:pt x="862" y="188"/>
                  </a:cubicBezTo>
                  <a:cubicBezTo>
                    <a:pt x="1089" y="324"/>
                    <a:pt x="1519" y="573"/>
                    <a:pt x="1950" y="823"/>
                  </a:cubicBezTo>
                </a:path>
              </a:pathLst>
            </a:custGeom>
            <a:noFill/>
            <a:ln w="25400">
              <a:solidFill>
                <a:srgbClr val="0000FF"/>
              </a:solidFill>
              <a:miter lim="800000"/>
              <a:headEnd/>
              <a:tailEnd/>
            </a:ln>
          </p:spPr>
          <p:txBody>
            <a:bodyPr wrap="none"/>
            <a:lstStyle/>
            <a:p>
              <a:endParaRPr lang="he-IL"/>
            </a:p>
          </p:txBody>
        </p:sp>
        <p:sp>
          <p:nvSpPr>
            <p:cNvPr id="131084" name="Line 23"/>
            <p:cNvSpPr>
              <a:spLocks noChangeShapeType="1"/>
            </p:cNvSpPr>
            <p:nvPr/>
          </p:nvSpPr>
          <p:spPr bwMode="auto">
            <a:xfrm>
              <a:off x="4175" y="2879"/>
              <a:ext cx="0" cy="907"/>
            </a:xfrm>
            <a:prstGeom prst="line">
              <a:avLst/>
            </a:prstGeom>
            <a:noFill/>
            <a:ln w="19050">
              <a:solidFill>
                <a:schemeClr val="tx1"/>
              </a:solidFill>
              <a:miter lim="800000"/>
              <a:headEnd/>
              <a:tailEnd/>
            </a:ln>
          </p:spPr>
          <p:txBody>
            <a:bodyPr wrap="none"/>
            <a:lstStyle/>
            <a:p>
              <a:endParaRPr lang="he-IL"/>
            </a:p>
          </p:txBody>
        </p:sp>
        <p:sp>
          <p:nvSpPr>
            <p:cNvPr id="131085" name="Line 24"/>
            <p:cNvSpPr>
              <a:spLocks noChangeShapeType="1"/>
            </p:cNvSpPr>
            <p:nvPr/>
          </p:nvSpPr>
          <p:spPr bwMode="auto">
            <a:xfrm>
              <a:off x="3858" y="3015"/>
              <a:ext cx="0" cy="771"/>
            </a:xfrm>
            <a:prstGeom prst="line">
              <a:avLst/>
            </a:prstGeom>
            <a:noFill/>
            <a:ln w="19050">
              <a:solidFill>
                <a:schemeClr val="tx1"/>
              </a:solidFill>
              <a:miter lim="800000"/>
              <a:headEnd/>
              <a:tailEnd/>
            </a:ln>
          </p:spPr>
          <p:txBody>
            <a:bodyPr wrap="none"/>
            <a:lstStyle/>
            <a:p>
              <a:endParaRPr lang="he-IL"/>
            </a:p>
          </p:txBody>
        </p:sp>
        <p:sp>
          <p:nvSpPr>
            <p:cNvPr id="131086" name="Line 25"/>
            <p:cNvSpPr>
              <a:spLocks noChangeShapeType="1"/>
            </p:cNvSpPr>
            <p:nvPr/>
          </p:nvSpPr>
          <p:spPr bwMode="auto">
            <a:xfrm>
              <a:off x="3540" y="3169"/>
              <a:ext cx="0" cy="635"/>
            </a:xfrm>
            <a:prstGeom prst="line">
              <a:avLst/>
            </a:prstGeom>
            <a:noFill/>
            <a:ln w="19050">
              <a:solidFill>
                <a:schemeClr val="tx1"/>
              </a:solidFill>
              <a:miter lim="800000"/>
              <a:headEnd/>
              <a:tailEnd/>
            </a:ln>
          </p:spPr>
          <p:txBody>
            <a:bodyPr wrap="none"/>
            <a:lstStyle/>
            <a:p>
              <a:endParaRPr lang="he-IL"/>
            </a:p>
          </p:txBody>
        </p:sp>
        <p:sp>
          <p:nvSpPr>
            <p:cNvPr id="131087" name="AutoShape 26" descr="קלף"/>
            <p:cNvSpPr>
              <a:spLocks noChangeArrowheads="1"/>
            </p:cNvSpPr>
            <p:nvPr/>
          </p:nvSpPr>
          <p:spPr bwMode="auto">
            <a:xfrm>
              <a:off x="4039" y="2425"/>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שכיח</a:t>
              </a:r>
              <a:endParaRPr lang="en-US" b="1">
                <a:latin typeface="Times New Roman" pitchFamily="18" charset="0"/>
              </a:endParaRPr>
            </a:p>
          </p:txBody>
        </p:sp>
        <p:sp>
          <p:nvSpPr>
            <p:cNvPr id="131088" name="AutoShape 27" descr="קלף"/>
            <p:cNvSpPr>
              <a:spLocks noChangeArrowheads="1"/>
            </p:cNvSpPr>
            <p:nvPr/>
          </p:nvSpPr>
          <p:spPr bwMode="auto">
            <a:xfrm>
              <a:off x="3722" y="2562"/>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חציון</a:t>
              </a:r>
              <a:endParaRPr lang="en-US" b="1">
                <a:latin typeface="Times New Roman" pitchFamily="18" charset="0"/>
              </a:endParaRPr>
            </a:p>
          </p:txBody>
        </p:sp>
        <p:sp>
          <p:nvSpPr>
            <p:cNvPr id="131089" name="AutoShape 28" descr="קלף"/>
            <p:cNvSpPr>
              <a:spLocks noChangeArrowheads="1"/>
            </p:cNvSpPr>
            <p:nvPr/>
          </p:nvSpPr>
          <p:spPr bwMode="auto">
            <a:xfrm>
              <a:off x="3404" y="2698"/>
              <a:ext cx="272" cy="409"/>
            </a:xfrm>
            <a:prstGeom prst="downArrowCallout">
              <a:avLst>
                <a:gd name="adj1" fmla="val 19120"/>
                <a:gd name="adj2" fmla="val 25000"/>
                <a:gd name="adj3" fmla="val 35559"/>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lnSpc>
                  <a:spcPct val="80000"/>
                </a:lnSpc>
              </a:pPr>
              <a:r>
                <a:rPr lang="he-IL" b="1">
                  <a:latin typeface="Times New Roman" pitchFamily="18" charset="0"/>
                </a:rPr>
                <a:t>ממוצע</a:t>
              </a:r>
              <a:endParaRPr lang="en-US" b="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par>
                          <p:cTn id="8" fill="hold">
                            <p:stCondLst>
                              <p:cond delay="2000"/>
                            </p:stCondLst>
                            <p:childTnLst>
                              <p:par>
                                <p:cTn id="9" presetID="0" presetClass="path" presetSubtype="0" repeatCount="3000" accel="50000" decel="50000" fill="hold" nodeType="afterEffect">
                                  <p:stCondLst>
                                    <p:cond delay="0"/>
                                  </p:stCondLst>
                                  <p:childTnLst>
                                    <p:animMotion origin="layout" path="M 5.55556E-6 7.40741E-7 L 0.11824 7.40741E-7 " pathEditMode="relative" ptsTypes="AA">
                                      <p:cBhvr>
                                        <p:cTn id="10" dur="5000" fill="hold"/>
                                        <p:tgtEl>
                                          <p:spTgt spid="3"/>
                                        </p:tgtEl>
                                        <p:attrNameLst>
                                          <p:attrName>ppt_x</p:attrName>
                                          <p:attrName>ppt_y</p:attrName>
                                        </p:attrNameLst>
                                      </p:cBhvr>
                                    </p:animMotion>
                                  </p:childTnLst>
                                </p:cTn>
                              </p:par>
                            </p:childTnLst>
                          </p:cTn>
                        </p:par>
                        <p:par>
                          <p:cTn id="11" fill="hold">
                            <p:stCondLst>
                              <p:cond delay="17000"/>
                            </p:stCondLst>
                            <p:childTnLst>
                              <p:par>
                                <p:cTn id="12" presetID="10" presetClass="entr" presetSubtype="0" fill="hold" grpId="0" nodeType="afterEffect">
                                  <p:stCondLst>
                                    <p:cond delay="0"/>
                                  </p:stCondLst>
                                  <p:childTnLst>
                                    <p:set>
                                      <p:cBhvr>
                                        <p:cTn id="13" dur="1" fill="hold">
                                          <p:stCondLst>
                                            <p:cond delay="0"/>
                                          </p:stCondLst>
                                        </p:cTn>
                                        <p:tgtEl>
                                          <p:spTgt spid="126979">
                                            <p:txEl>
                                              <p:pRg st="1" end="1"/>
                                            </p:txEl>
                                          </p:spTgt>
                                        </p:tgtEl>
                                        <p:attrNameLst>
                                          <p:attrName>style.visibility</p:attrName>
                                        </p:attrNameLst>
                                      </p:cBhvr>
                                      <p:to>
                                        <p:strVal val="visible"/>
                                      </p:to>
                                    </p:set>
                                    <p:animEffect transition="in" filter="fade">
                                      <p:cBhvr>
                                        <p:cTn id="14" dur="20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3"/>
          <p:cNvSpPr>
            <a:spLocks noChangeArrowheads="1"/>
          </p:cNvSpPr>
          <p:nvPr/>
        </p:nvSpPr>
        <p:spPr bwMode="auto">
          <a:xfrm>
            <a:off x="6400800" y="6191250"/>
            <a:ext cx="12192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endParaRPr lang="he-IL" sz="1800">
              <a:latin typeface="Times New Roman" pitchFamily="18" charset="0"/>
            </a:endParaRPr>
          </a:p>
        </p:txBody>
      </p:sp>
      <p:sp>
        <p:nvSpPr>
          <p:cNvPr id="221188" name="Rectangle 4"/>
          <p:cNvSpPr>
            <a:spLocks noChangeArrowheads="1"/>
          </p:cNvSpPr>
          <p:nvPr/>
        </p:nvSpPr>
        <p:spPr bwMode="auto">
          <a:xfrm>
            <a:off x="6400800" y="5853113"/>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66</a:t>
            </a:r>
          </a:p>
        </p:txBody>
      </p:sp>
      <p:sp>
        <p:nvSpPr>
          <p:cNvPr id="221189" name="Rectangle 5"/>
          <p:cNvSpPr>
            <a:spLocks noChangeArrowheads="1"/>
          </p:cNvSpPr>
          <p:nvPr/>
        </p:nvSpPr>
        <p:spPr bwMode="auto">
          <a:xfrm>
            <a:off x="6400800" y="5514975"/>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41</a:t>
            </a:r>
          </a:p>
        </p:txBody>
      </p:sp>
      <p:sp>
        <p:nvSpPr>
          <p:cNvPr id="221190" name="Rectangle 6"/>
          <p:cNvSpPr>
            <a:spLocks noChangeArrowheads="1"/>
          </p:cNvSpPr>
          <p:nvPr/>
        </p:nvSpPr>
        <p:spPr bwMode="auto">
          <a:xfrm>
            <a:off x="6400800" y="5176838"/>
            <a:ext cx="12192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28.5</a:t>
            </a:r>
          </a:p>
        </p:txBody>
      </p:sp>
      <p:sp>
        <p:nvSpPr>
          <p:cNvPr id="221191" name="Rectangle 7"/>
          <p:cNvSpPr>
            <a:spLocks noChangeArrowheads="1"/>
          </p:cNvSpPr>
          <p:nvPr/>
        </p:nvSpPr>
        <p:spPr bwMode="auto">
          <a:xfrm>
            <a:off x="6400800" y="4838700"/>
            <a:ext cx="12192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22</a:t>
            </a:r>
          </a:p>
        </p:txBody>
      </p:sp>
      <p:sp>
        <p:nvSpPr>
          <p:cNvPr id="221192" name="Rectangle 8"/>
          <p:cNvSpPr>
            <a:spLocks noChangeArrowheads="1"/>
          </p:cNvSpPr>
          <p:nvPr/>
        </p:nvSpPr>
        <p:spPr bwMode="auto">
          <a:xfrm>
            <a:off x="6400800" y="4419600"/>
            <a:ext cx="1219200"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אמצע קבוצה</a:t>
            </a:r>
            <a:endParaRPr lang="en-US" sz="1800">
              <a:latin typeface="Times New Roman" pitchFamily="18" charset="0"/>
            </a:endParaRPr>
          </a:p>
        </p:txBody>
      </p:sp>
      <p:sp>
        <p:nvSpPr>
          <p:cNvPr id="221193" name="Rectangle 9"/>
          <p:cNvSpPr>
            <a:spLocks noChangeArrowheads="1"/>
          </p:cNvSpPr>
          <p:nvPr/>
        </p:nvSpPr>
        <p:spPr bwMode="auto">
          <a:xfrm>
            <a:off x="2286000" y="5853113"/>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 * 66 = 198</a:t>
            </a:r>
          </a:p>
        </p:txBody>
      </p:sp>
      <p:sp>
        <p:nvSpPr>
          <p:cNvPr id="221194" name="Rectangle 10"/>
          <p:cNvSpPr>
            <a:spLocks noChangeArrowheads="1"/>
          </p:cNvSpPr>
          <p:nvPr/>
        </p:nvSpPr>
        <p:spPr bwMode="auto">
          <a:xfrm>
            <a:off x="5257800" y="6191250"/>
            <a:ext cx="11430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 Ʃ</a:t>
            </a:r>
            <a:r>
              <a:rPr lang="en-US" sz="1800">
                <a:latin typeface="Times New Roman" pitchFamily="18" charset="0"/>
              </a:rPr>
              <a:t>f</a:t>
            </a:r>
            <a:r>
              <a:rPr lang="en-US">
                <a:latin typeface="Times New Roman" pitchFamily="18" charset="0"/>
              </a:rPr>
              <a:t>i=</a:t>
            </a:r>
            <a:r>
              <a:rPr lang="en-US" sz="1800">
                <a:latin typeface="Times New Roman" pitchFamily="18" charset="0"/>
              </a:rPr>
              <a:t>38</a:t>
            </a:r>
          </a:p>
        </p:txBody>
      </p:sp>
      <p:sp>
        <p:nvSpPr>
          <p:cNvPr id="221195" name="Rectangle 11"/>
          <p:cNvSpPr>
            <a:spLocks noChangeArrowheads="1"/>
          </p:cNvSpPr>
          <p:nvPr/>
        </p:nvSpPr>
        <p:spPr bwMode="auto">
          <a:xfrm>
            <a:off x="2286000" y="6191250"/>
            <a:ext cx="2971800" cy="365125"/>
          </a:xfrm>
          <a:prstGeom prst="rect">
            <a:avLst/>
          </a:prstGeom>
          <a:solidFill>
            <a:srgbClr val="99CCFF"/>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1193</a:t>
            </a:r>
            <a:endParaRPr lang="en-US" sz="2800">
              <a:latin typeface="Times New Roman" pitchFamily="18" charset="0"/>
            </a:endParaRPr>
          </a:p>
        </p:txBody>
      </p:sp>
      <p:sp>
        <p:nvSpPr>
          <p:cNvPr id="221196" name="Rectangle 12"/>
          <p:cNvSpPr>
            <a:spLocks noChangeArrowheads="1"/>
          </p:cNvSpPr>
          <p:nvPr/>
        </p:nvSpPr>
        <p:spPr bwMode="auto">
          <a:xfrm>
            <a:off x="2286000" y="5514975"/>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 * 41 = 205</a:t>
            </a:r>
          </a:p>
        </p:txBody>
      </p:sp>
      <p:sp>
        <p:nvSpPr>
          <p:cNvPr id="221197" name="Rectangle 13"/>
          <p:cNvSpPr>
            <a:spLocks noChangeArrowheads="1"/>
          </p:cNvSpPr>
          <p:nvPr/>
        </p:nvSpPr>
        <p:spPr bwMode="auto">
          <a:xfrm>
            <a:off x="2286000" y="5176838"/>
            <a:ext cx="2971800" cy="338137"/>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 * 28.5 = 570</a:t>
            </a:r>
          </a:p>
        </p:txBody>
      </p:sp>
      <p:sp>
        <p:nvSpPr>
          <p:cNvPr id="221198" name="Rectangle 14"/>
          <p:cNvSpPr>
            <a:spLocks noChangeArrowheads="1"/>
          </p:cNvSpPr>
          <p:nvPr/>
        </p:nvSpPr>
        <p:spPr bwMode="auto">
          <a:xfrm>
            <a:off x="2286000" y="4838700"/>
            <a:ext cx="2971800"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 *22 = 220</a:t>
            </a:r>
          </a:p>
        </p:txBody>
      </p:sp>
      <p:grpSp>
        <p:nvGrpSpPr>
          <p:cNvPr id="2" name="Group 15"/>
          <p:cNvGrpSpPr>
            <a:grpSpLocks/>
          </p:cNvGrpSpPr>
          <p:nvPr/>
        </p:nvGrpSpPr>
        <p:grpSpPr bwMode="auto">
          <a:xfrm>
            <a:off x="5257800" y="4419600"/>
            <a:ext cx="3429000" cy="2136775"/>
            <a:chOff x="3312" y="2784"/>
            <a:chExt cx="2160" cy="1346"/>
          </a:xfrm>
        </p:grpSpPr>
        <p:sp>
          <p:nvSpPr>
            <p:cNvPr id="132129" name="Rectangle 16"/>
            <p:cNvSpPr>
              <a:spLocks noChangeArrowheads="1"/>
            </p:cNvSpPr>
            <p:nvPr/>
          </p:nvSpPr>
          <p:spPr bwMode="auto">
            <a:xfrm>
              <a:off x="4800" y="3687"/>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51 - 80</a:t>
              </a:r>
              <a:r>
                <a:rPr lang="he-IL" sz="1800">
                  <a:latin typeface="Times New Roman" pitchFamily="18" charset="0"/>
                </a:rPr>
                <a:t> </a:t>
              </a:r>
              <a:endParaRPr lang="en-US" sz="1800">
                <a:latin typeface="Times New Roman" pitchFamily="18" charset="0"/>
              </a:endParaRPr>
            </a:p>
          </p:txBody>
        </p:sp>
        <p:sp>
          <p:nvSpPr>
            <p:cNvPr id="132130" name="Rectangle 17"/>
            <p:cNvSpPr>
              <a:spLocks noChangeArrowheads="1"/>
            </p:cNvSpPr>
            <p:nvPr/>
          </p:nvSpPr>
          <p:spPr bwMode="auto">
            <a:xfrm>
              <a:off x="3312" y="3687"/>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a:t>
              </a:r>
            </a:p>
          </p:txBody>
        </p:sp>
        <p:sp>
          <p:nvSpPr>
            <p:cNvPr id="132131" name="Rectangle 18"/>
            <p:cNvSpPr>
              <a:spLocks noChangeArrowheads="1"/>
            </p:cNvSpPr>
            <p:nvPr/>
          </p:nvSpPr>
          <p:spPr bwMode="auto">
            <a:xfrm>
              <a:off x="3312" y="3474"/>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32132" name="Rectangle 19"/>
            <p:cNvSpPr>
              <a:spLocks noChangeArrowheads="1"/>
            </p:cNvSpPr>
            <p:nvPr/>
          </p:nvSpPr>
          <p:spPr bwMode="auto">
            <a:xfrm>
              <a:off x="3312" y="3261"/>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32133" name="Rectangle 20"/>
            <p:cNvSpPr>
              <a:spLocks noChangeArrowheads="1"/>
            </p:cNvSpPr>
            <p:nvPr/>
          </p:nvSpPr>
          <p:spPr bwMode="auto">
            <a:xfrm>
              <a:off x="3312" y="3048"/>
              <a:ext cx="720"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10</a:t>
              </a:r>
            </a:p>
          </p:txBody>
        </p:sp>
        <p:sp>
          <p:nvSpPr>
            <p:cNvPr id="132134" name="Rectangle 21"/>
            <p:cNvSpPr>
              <a:spLocks noChangeArrowheads="1"/>
            </p:cNvSpPr>
            <p:nvPr/>
          </p:nvSpPr>
          <p:spPr bwMode="auto">
            <a:xfrm>
              <a:off x="3312" y="2784"/>
              <a:ext cx="720"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32135" name="Rectangle 22"/>
            <p:cNvSpPr>
              <a:spLocks noChangeArrowheads="1"/>
            </p:cNvSpPr>
            <p:nvPr/>
          </p:nvSpPr>
          <p:spPr bwMode="auto">
            <a:xfrm>
              <a:off x="4800" y="3900"/>
              <a:ext cx="672" cy="230"/>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סה"כ</a:t>
              </a:r>
              <a:endParaRPr lang="en-US" sz="1800">
                <a:latin typeface="Times New Roman" pitchFamily="18" charset="0"/>
              </a:endParaRPr>
            </a:p>
          </p:txBody>
        </p:sp>
        <p:sp>
          <p:nvSpPr>
            <p:cNvPr id="132136" name="Rectangle 23"/>
            <p:cNvSpPr>
              <a:spLocks noChangeArrowheads="1"/>
            </p:cNvSpPr>
            <p:nvPr/>
          </p:nvSpPr>
          <p:spPr bwMode="auto">
            <a:xfrm>
              <a:off x="4800" y="3474"/>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31 – 50</a:t>
              </a:r>
            </a:p>
          </p:txBody>
        </p:sp>
        <p:sp>
          <p:nvSpPr>
            <p:cNvPr id="132137" name="Rectangle 24"/>
            <p:cNvSpPr>
              <a:spLocks noChangeArrowheads="1"/>
            </p:cNvSpPr>
            <p:nvPr/>
          </p:nvSpPr>
          <p:spPr bwMode="auto">
            <a:xfrm>
              <a:off x="4800" y="3261"/>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26 – 30</a:t>
              </a:r>
            </a:p>
          </p:txBody>
        </p:sp>
        <p:sp>
          <p:nvSpPr>
            <p:cNvPr id="132138" name="Rectangle 25"/>
            <p:cNvSpPr>
              <a:spLocks noChangeArrowheads="1"/>
            </p:cNvSpPr>
            <p:nvPr/>
          </p:nvSpPr>
          <p:spPr bwMode="auto">
            <a:xfrm>
              <a:off x="4800" y="3048"/>
              <a:ext cx="672"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18 - 25</a:t>
              </a:r>
            </a:p>
          </p:txBody>
        </p:sp>
        <p:sp>
          <p:nvSpPr>
            <p:cNvPr id="132139" name="Rectangle 26"/>
            <p:cNvSpPr>
              <a:spLocks noChangeArrowheads="1"/>
            </p:cNvSpPr>
            <p:nvPr/>
          </p:nvSpPr>
          <p:spPr bwMode="auto">
            <a:xfrm>
              <a:off x="4800" y="2784"/>
              <a:ext cx="672" cy="264"/>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גיל </a:t>
              </a:r>
              <a:r>
                <a:rPr lang="en-US" sz="1800">
                  <a:latin typeface="Times New Roman" pitchFamily="18" charset="0"/>
                </a:rPr>
                <a:t>(X)</a:t>
              </a:r>
              <a:r>
                <a:rPr lang="he-IL" sz="1800">
                  <a:latin typeface="Times New Roman" pitchFamily="18" charset="0"/>
                </a:rPr>
                <a:t> </a:t>
              </a:r>
              <a:endParaRPr lang="en-US" sz="1800">
                <a:latin typeface="Times New Roman" pitchFamily="18" charset="0"/>
              </a:endParaRPr>
            </a:p>
          </p:txBody>
        </p:sp>
      </p:grpSp>
      <p:sp>
        <p:nvSpPr>
          <p:cNvPr id="221211" name="Rectangle 27"/>
          <p:cNvSpPr>
            <a:spLocks noChangeArrowheads="1"/>
          </p:cNvSpPr>
          <p:nvPr/>
        </p:nvSpPr>
        <p:spPr bwMode="auto">
          <a:xfrm>
            <a:off x="2268538" y="4437063"/>
            <a:ext cx="2989262" cy="419100"/>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אמצע קבוצה * שכיחות </a:t>
            </a:r>
            <a:r>
              <a:rPr lang="en-US" sz="1800">
                <a:latin typeface="Times New Roman" pitchFamily="18" charset="0"/>
              </a:rPr>
              <a:t>(fi*Xi)</a:t>
            </a:r>
          </a:p>
        </p:txBody>
      </p:sp>
      <p:sp>
        <p:nvSpPr>
          <p:cNvPr id="132112" name="Line 28"/>
          <p:cNvSpPr>
            <a:spLocks noChangeShapeType="1"/>
          </p:cNvSpPr>
          <p:nvPr/>
        </p:nvSpPr>
        <p:spPr bwMode="auto">
          <a:xfrm>
            <a:off x="2286000" y="4419600"/>
            <a:ext cx="6400800" cy="0"/>
          </a:xfrm>
          <a:prstGeom prst="line">
            <a:avLst/>
          </a:prstGeom>
          <a:noFill/>
          <a:ln w="28575" cap="sq">
            <a:solidFill>
              <a:schemeClr val="tx1"/>
            </a:solidFill>
            <a:miter lim="800000"/>
            <a:headEnd/>
            <a:tailEnd/>
          </a:ln>
        </p:spPr>
        <p:txBody>
          <a:bodyPr wrap="none"/>
          <a:lstStyle/>
          <a:p>
            <a:endParaRPr lang="he-IL"/>
          </a:p>
        </p:txBody>
      </p:sp>
      <p:sp>
        <p:nvSpPr>
          <p:cNvPr id="132113" name="Line 29"/>
          <p:cNvSpPr>
            <a:spLocks noChangeShapeType="1"/>
          </p:cNvSpPr>
          <p:nvPr/>
        </p:nvSpPr>
        <p:spPr bwMode="auto">
          <a:xfrm>
            <a:off x="2286000" y="4838700"/>
            <a:ext cx="6400800" cy="0"/>
          </a:xfrm>
          <a:prstGeom prst="line">
            <a:avLst/>
          </a:prstGeom>
          <a:noFill/>
          <a:ln w="12700">
            <a:solidFill>
              <a:schemeClr val="tx1"/>
            </a:solidFill>
            <a:miter lim="800000"/>
            <a:headEnd/>
            <a:tailEnd/>
          </a:ln>
        </p:spPr>
        <p:txBody>
          <a:bodyPr wrap="none"/>
          <a:lstStyle/>
          <a:p>
            <a:endParaRPr lang="he-IL"/>
          </a:p>
        </p:txBody>
      </p:sp>
      <p:sp>
        <p:nvSpPr>
          <p:cNvPr id="132114" name="Line 30"/>
          <p:cNvSpPr>
            <a:spLocks noChangeShapeType="1"/>
          </p:cNvSpPr>
          <p:nvPr/>
        </p:nvSpPr>
        <p:spPr bwMode="auto">
          <a:xfrm>
            <a:off x="2286000" y="5176838"/>
            <a:ext cx="6400800" cy="0"/>
          </a:xfrm>
          <a:prstGeom prst="line">
            <a:avLst/>
          </a:prstGeom>
          <a:noFill/>
          <a:ln w="12700">
            <a:solidFill>
              <a:schemeClr val="tx1"/>
            </a:solidFill>
            <a:miter lim="800000"/>
            <a:headEnd/>
            <a:tailEnd/>
          </a:ln>
        </p:spPr>
        <p:txBody>
          <a:bodyPr wrap="none"/>
          <a:lstStyle/>
          <a:p>
            <a:endParaRPr lang="he-IL"/>
          </a:p>
        </p:txBody>
      </p:sp>
      <p:sp>
        <p:nvSpPr>
          <p:cNvPr id="132115" name="Line 31"/>
          <p:cNvSpPr>
            <a:spLocks noChangeShapeType="1"/>
          </p:cNvSpPr>
          <p:nvPr/>
        </p:nvSpPr>
        <p:spPr bwMode="auto">
          <a:xfrm>
            <a:off x="2286000" y="5514975"/>
            <a:ext cx="6400800" cy="0"/>
          </a:xfrm>
          <a:prstGeom prst="line">
            <a:avLst/>
          </a:prstGeom>
          <a:noFill/>
          <a:ln w="12700">
            <a:solidFill>
              <a:schemeClr val="tx1"/>
            </a:solidFill>
            <a:miter lim="800000"/>
            <a:headEnd/>
            <a:tailEnd/>
          </a:ln>
        </p:spPr>
        <p:txBody>
          <a:bodyPr wrap="none"/>
          <a:lstStyle/>
          <a:p>
            <a:endParaRPr lang="he-IL"/>
          </a:p>
        </p:txBody>
      </p:sp>
      <p:sp>
        <p:nvSpPr>
          <p:cNvPr id="132116" name="Line 32"/>
          <p:cNvSpPr>
            <a:spLocks noChangeShapeType="1"/>
          </p:cNvSpPr>
          <p:nvPr/>
        </p:nvSpPr>
        <p:spPr bwMode="auto">
          <a:xfrm>
            <a:off x="2286000" y="5853113"/>
            <a:ext cx="6400800" cy="0"/>
          </a:xfrm>
          <a:prstGeom prst="line">
            <a:avLst/>
          </a:prstGeom>
          <a:noFill/>
          <a:ln w="12700">
            <a:solidFill>
              <a:schemeClr val="tx1"/>
            </a:solidFill>
            <a:miter lim="800000"/>
            <a:headEnd/>
            <a:tailEnd/>
          </a:ln>
        </p:spPr>
        <p:txBody>
          <a:bodyPr wrap="none"/>
          <a:lstStyle/>
          <a:p>
            <a:endParaRPr lang="he-IL"/>
          </a:p>
        </p:txBody>
      </p:sp>
      <p:sp>
        <p:nvSpPr>
          <p:cNvPr id="132117" name="Line 33"/>
          <p:cNvSpPr>
            <a:spLocks noChangeShapeType="1"/>
          </p:cNvSpPr>
          <p:nvPr/>
        </p:nvSpPr>
        <p:spPr bwMode="auto">
          <a:xfrm>
            <a:off x="2286000" y="6556375"/>
            <a:ext cx="6400800" cy="0"/>
          </a:xfrm>
          <a:prstGeom prst="line">
            <a:avLst/>
          </a:prstGeom>
          <a:noFill/>
          <a:ln w="28575">
            <a:solidFill>
              <a:schemeClr val="tx1"/>
            </a:solidFill>
            <a:miter lim="800000"/>
            <a:headEnd/>
            <a:tailEnd/>
          </a:ln>
        </p:spPr>
        <p:txBody>
          <a:bodyPr wrap="none"/>
          <a:lstStyle/>
          <a:p>
            <a:endParaRPr lang="he-IL"/>
          </a:p>
        </p:txBody>
      </p:sp>
      <p:sp>
        <p:nvSpPr>
          <p:cNvPr id="132118" name="Line 34"/>
          <p:cNvSpPr>
            <a:spLocks noChangeShapeType="1"/>
          </p:cNvSpPr>
          <p:nvPr/>
        </p:nvSpPr>
        <p:spPr bwMode="auto">
          <a:xfrm>
            <a:off x="7620000" y="4419600"/>
            <a:ext cx="0" cy="2136775"/>
          </a:xfrm>
          <a:prstGeom prst="line">
            <a:avLst/>
          </a:prstGeom>
          <a:noFill/>
          <a:ln w="12700">
            <a:solidFill>
              <a:schemeClr val="tx1"/>
            </a:solidFill>
            <a:miter lim="800000"/>
            <a:headEnd/>
            <a:tailEnd/>
          </a:ln>
        </p:spPr>
        <p:txBody>
          <a:bodyPr wrap="none"/>
          <a:lstStyle/>
          <a:p>
            <a:endParaRPr lang="he-IL"/>
          </a:p>
        </p:txBody>
      </p:sp>
      <p:sp>
        <p:nvSpPr>
          <p:cNvPr id="132119" name="Line 35"/>
          <p:cNvSpPr>
            <a:spLocks noChangeShapeType="1"/>
          </p:cNvSpPr>
          <p:nvPr/>
        </p:nvSpPr>
        <p:spPr bwMode="auto">
          <a:xfrm>
            <a:off x="5257800" y="4419600"/>
            <a:ext cx="0" cy="2136775"/>
          </a:xfrm>
          <a:prstGeom prst="line">
            <a:avLst/>
          </a:prstGeom>
          <a:noFill/>
          <a:ln w="12700">
            <a:solidFill>
              <a:schemeClr val="tx1"/>
            </a:solidFill>
            <a:miter lim="800000"/>
            <a:headEnd/>
            <a:tailEnd/>
          </a:ln>
        </p:spPr>
        <p:txBody>
          <a:bodyPr wrap="none"/>
          <a:lstStyle/>
          <a:p>
            <a:endParaRPr lang="he-IL"/>
          </a:p>
        </p:txBody>
      </p:sp>
      <p:sp>
        <p:nvSpPr>
          <p:cNvPr id="132120" name="Line 36"/>
          <p:cNvSpPr>
            <a:spLocks noChangeShapeType="1"/>
          </p:cNvSpPr>
          <p:nvPr/>
        </p:nvSpPr>
        <p:spPr bwMode="auto">
          <a:xfrm>
            <a:off x="2286000" y="6191250"/>
            <a:ext cx="6400800" cy="0"/>
          </a:xfrm>
          <a:prstGeom prst="line">
            <a:avLst/>
          </a:prstGeom>
          <a:noFill/>
          <a:ln w="12700">
            <a:solidFill>
              <a:schemeClr val="tx1"/>
            </a:solidFill>
            <a:miter lim="800000"/>
            <a:headEnd/>
            <a:tailEnd/>
          </a:ln>
        </p:spPr>
        <p:txBody>
          <a:bodyPr wrap="none"/>
          <a:lstStyle/>
          <a:p>
            <a:endParaRPr lang="he-IL"/>
          </a:p>
        </p:txBody>
      </p:sp>
      <p:sp>
        <p:nvSpPr>
          <p:cNvPr id="132121" name="Line 37"/>
          <p:cNvSpPr>
            <a:spLocks noChangeShapeType="1"/>
          </p:cNvSpPr>
          <p:nvPr/>
        </p:nvSpPr>
        <p:spPr bwMode="auto">
          <a:xfrm>
            <a:off x="2286000" y="6191250"/>
            <a:ext cx="0" cy="365125"/>
          </a:xfrm>
          <a:prstGeom prst="line">
            <a:avLst/>
          </a:prstGeom>
          <a:noFill/>
          <a:ln w="28575">
            <a:solidFill>
              <a:schemeClr val="tx1"/>
            </a:solidFill>
            <a:miter lim="800000"/>
            <a:headEnd/>
            <a:tailEnd/>
          </a:ln>
        </p:spPr>
        <p:txBody>
          <a:bodyPr wrap="none"/>
          <a:lstStyle/>
          <a:p>
            <a:endParaRPr lang="he-IL"/>
          </a:p>
        </p:txBody>
      </p:sp>
      <p:sp>
        <p:nvSpPr>
          <p:cNvPr id="132122" name="Line 38"/>
          <p:cNvSpPr>
            <a:spLocks noChangeShapeType="1"/>
          </p:cNvSpPr>
          <p:nvPr/>
        </p:nvSpPr>
        <p:spPr bwMode="auto">
          <a:xfrm>
            <a:off x="2286000" y="4419600"/>
            <a:ext cx="0" cy="1771650"/>
          </a:xfrm>
          <a:prstGeom prst="line">
            <a:avLst/>
          </a:prstGeom>
          <a:noFill/>
          <a:ln w="28575" cap="sq">
            <a:solidFill>
              <a:schemeClr val="tx1"/>
            </a:solidFill>
            <a:miter lim="800000"/>
            <a:headEnd/>
            <a:tailEnd/>
          </a:ln>
        </p:spPr>
        <p:txBody>
          <a:bodyPr wrap="none"/>
          <a:lstStyle/>
          <a:p>
            <a:endParaRPr lang="he-IL"/>
          </a:p>
        </p:txBody>
      </p:sp>
      <p:sp>
        <p:nvSpPr>
          <p:cNvPr id="132123" name="Line 39"/>
          <p:cNvSpPr>
            <a:spLocks noChangeShapeType="1"/>
          </p:cNvSpPr>
          <p:nvPr/>
        </p:nvSpPr>
        <p:spPr bwMode="auto">
          <a:xfrm>
            <a:off x="8686800" y="6191250"/>
            <a:ext cx="0" cy="365125"/>
          </a:xfrm>
          <a:prstGeom prst="line">
            <a:avLst/>
          </a:prstGeom>
          <a:noFill/>
          <a:ln w="28575">
            <a:solidFill>
              <a:schemeClr val="tx1"/>
            </a:solidFill>
            <a:miter lim="800000"/>
            <a:headEnd/>
            <a:tailEnd/>
          </a:ln>
        </p:spPr>
        <p:txBody>
          <a:bodyPr wrap="none"/>
          <a:lstStyle/>
          <a:p>
            <a:endParaRPr lang="he-IL"/>
          </a:p>
        </p:txBody>
      </p:sp>
      <p:sp>
        <p:nvSpPr>
          <p:cNvPr id="132124" name="Line 40"/>
          <p:cNvSpPr>
            <a:spLocks noChangeShapeType="1"/>
          </p:cNvSpPr>
          <p:nvPr/>
        </p:nvSpPr>
        <p:spPr bwMode="auto">
          <a:xfrm>
            <a:off x="8686800" y="4419600"/>
            <a:ext cx="0" cy="1771650"/>
          </a:xfrm>
          <a:prstGeom prst="line">
            <a:avLst/>
          </a:prstGeom>
          <a:noFill/>
          <a:ln w="28575" cap="sq">
            <a:solidFill>
              <a:schemeClr val="tx1"/>
            </a:solidFill>
            <a:miter lim="800000"/>
            <a:headEnd/>
            <a:tailEnd/>
          </a:ln>
        </p:spPr>
        <p:txBody>
          <a:bodyPr wrap="none"/>
          <a:lstStyle/>
          <a:p>
            <a:endParaRPr lang="he-IL"/>
          </a:p>
        </p:txBody>
      </p:sp>
      <p:sp>
        <p:nvSpPr>
          <p:cNvPr id="132125" name="Line 41"/>
          <p:cNvSpPr>
            <a:spLocks noChangeShapeType="1"/>
          </p:cNvSpPr>
          <p:nvPr/>
        </p:nvSpPr>
        <p:spPr bwMode="auto">
          <a:xfrm>
            <a:off x="6400800" y="4419600"/>
            <a:ext cx="0" cy="2136775"/>
          </a:xfrm>
          <a:prstGeom prst="line">
            <a:avLst/>
          </a:prstGeom>
          <a:noFill/>
          <a:ln w="12700">
            <a:solidFill>
              <a:schemeClr val="tx1"/>
            </a:solidFill>
            <a:miter lim="800000"/>
            <a:headEnd/>
            <a:tailEnd/>
          </a:ln>
        </p:spPr>
        <p:txBody>
          <a:bodyPr wrap="none"/>
          <a:lstStyle/>
          <a:p>
            <a:endParaRPr lang="he-IL"/>
          </a:p>
        </p:txBody>
      </p:sp>
      <p:sp>
        <p:nvSpPr>
          <p:cNvPr id="221226" name="Rectangle 42"/>
          <p:cNvSpPr>
            <a:spLocks noChangeArrowheads="1"/>
          </p:cNvSpPr>
          <p:nvPr/>
        </p:nvSpPr>
        <p:spPr bwMode="auto">
          <a:xfrm>
            <a:off x="152400" y="6172200"/>
            <a:ext cx="2057400" cy="381000"/>
          </a:xfrm>
          <a:prstGeom prst="rect">
            <a:avLst/>
          </a:prstGeom>
          <a:noFill/>
          <a:ln w="25400">
            <a:solidFill>
              <a:schemeClr val="tx1"/>
            </a:solidFill>
            <a:miter lim="800000"/>
            <a:headEnd/>
            <a:tailEnd/>
          </a:ln>
        </p:spPr>
        <p:txBody>
          <a:bodyPr wrap="none" anchor="ctr"/>
          <a:lstStyle/>
          <a:p>
            <a:pPr algn="ctr"/>
            <a:r>
              <a:rPr lang="en-US" sz="1800"/>
              <a:t>1193 / 38 = 31.39</a:t>
            </a:r>
          </a:p>
        </p:txBody>
      </p:sp>
      <p:sp>
        <p:nvSpPr>
          <p:cNvPr id="132127" name="Rectangle 43"/>
          <p:cNvSpPr>
            <a:spLocks noChangeArrowheads="1"/>
          </p:cNvSpPr>
          <p:nvPr/>
        </p:nvSpPr>
        <p:spPr bwMode="auto">
          <a:xfrm>
            <a:off x="2339975" y="549275"/>
            <a:ext cx="64770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1</a:t>
            </a:r>
            <a:r>
              <a:rPr lang="he-IL" sz="3600">
                <a:solidFill>
                  <a:schemeClr val="tx2"/>
                </a:solidFill>
                <a:latin typeface="Times New Roman" pitchFamily="18" charset="0"/>
              </a:rPr>
              <a:t> </a:t>
            </a:r>
            <a:endParaRPr lang="en-US" sz="3600">
              <a:solidFill>
                <a:schemeClr val="tx2"/>
              </a:solidFill>
              <a:latin typeface="Times New Roman" pitchFamily="18" charset="0"/>
            </a:endParaRPr>
          </a:p>
        </p:txBody>
      </p:sp>
      <p:sp>
        <p:nvSpPr>
          <p:cNvPr id="221230" name="Rectangle 46"/>
          <p:cNvSpPr>
            <a:spLocks noGrp="1" noChangeArrowheads="1"/>
          </p:cNvSpPr>
          <p:nvPr>
            <p:ph type="body" idx="1"/>
          </p:nvPr>
        </p:nvSpPr>
        <p:spPr>
          <a:xfrm>
            <a:off x="838200" y="2017713"/>
            <a:ext cx="8116888" cy="2419350"/>
          </a:xfrm>
          <a:noFill/>
        </p:spPr>
        <p:txBody>
          <a:bodyPr/>
          <a:lstStyle/>
          <a:p>
            <a:pPr eaLnBrk="1" hangingPunct="1">
              <a:lnSpc>
                <a:spcPct val="90000"/>
              </a:lnSpc>
            </a:pPr>
            <a:r>
              <a:rPr lang="he-IL" sz="2400" smtClean="0"/>
              <a:t>חישוב ממוצע בטבלת שכיחויות עם </a:t>
            </a:r>
            <a:r>
              <a:rPr lang="he-IL" sz="2400" u="sng" smtClean="0"/>
              <a:t>רוחב קבוצה:</a:t>
            </a:r>
          </a:p>
          <a:p>
            <a:pPr lvl="1" eaLnBrk="1" hangingPunct="1">
              <a:lnSpc>
                <a:spcPct val="90000"/>
              </a:lnSpc>
            </a:pPr>
            <a:r>
              <a:rPr lang="he-IL" sz="2000" smtClean="0"/>
              <a:t>לחשב אמצע קבוצה </a:t>
            </a:r>
            <a:r>
              <a:rPr lang="en-US" sz="2000" smtClean="0"/>
              <a:t>{(L</a:t>
            </a:r>
            <a:r>
              <a:rPr lang="en-US" sz="2000" baseline="-25000" smtClean="0"/>
              <a:t>min</a:t>
            </a:r>
            <a:r>
              <a:rPr lang="en-US" sz="2000" smtClean="0"/>
              <a:t>+L</a:t>
            </a:r>
            <a:r>
              <a:rPr lang="en-US" sz="2000" baseline="-25000" smtClean="0"/>
              <a:t>max</a:t>
            </a:r>
            <a:r>
              <a:rPr lang="en-US" sz="2000" smtClean="0"/>
              <a:t>)/2}</a:t>
            </a:r>
            <a:r>
              <a:rPr lang="he-IL" sz="2000" smtClean="0"/>
              <a:t>.</a:t>
            </a:r>
          </a:p>
          <a:p>
            <a:pPr lvl="1" eaLnBrk="1" hangingPunct="1">
              <a:lnSpc>
                <a:spcPct val="90000"/>
              </a:lnSpc>
            </a:pPr>
            <a:r>
              <a:rPr lang="he-IL" sz="2000" smtClean="0"/>
              <a:t>לחשב אמצע קבוצה * שכיחות </a:t>
            </a:r>
            <a:r>
              <a:rPr lang="en-US" sz="2000" smtClean="0"/>
              <a:t>xi*fi}</a:t>
            </a:r>
            <a:r>
              <a:rPr lang="he-IL" sz="2000" smtClean="0"/>
              <a:t>}. </a:t>
            </a:r>
          </a:p>
          <a:p>
            <a:pPr lvl="1" eaLnBrk="1" hangingPunct="1">
              <a:lnSpc>
                <a:spcPct val="90000"/>
              </a:lnSpc>
            </a:pPr>
            <a:r>
              <a:rPr lang="he-IL" sz="2000" smtClean="0"/>
              <a:t>לחשב את סה"כ השכיחות.</a:t>
            </a:r>
          </a:p>
          <a:p>
            <a:pPr lvl="1" eaLnBrk="1" hangingPunct="1">
              <a:lnSpc>
                <a:spcPct val="90000"/>
              </a:lnSpc>
            </a:pPr>
            <a:r>
              <a:rPr lang="he-IL" sz="2000" smtClean="0"/>
              <a:t>לחשב את הסה"כ של אמצע קבוצה * שכיחות {</a:t>
            </a:r>
            <a:r>
              <a:rPr lang="en-US" sz="2000" smtClean="0"/>
              <a:t>Ʃxi*fi</a:t>
            </a:r>
            <a:r>
              <a:rPr lang="he-IL" sz="2000" smtClean="0"/>
              <a:t>}.</a:t>
            </a:r>
            <a:endParaRPr lang="he-IL" sz="2000" i="1" smtClean="0"/>
          </a:p>
          <a:p>
            <a:pPr lvl="1" eaLnBrk="1" hangingPunct="1">
              <a:lnSpc>
                <a:spcPct val="90000"/>
              </a:lnSpc>
            </a:pPr>
            <a:r>
              <a:rPr lang="he-IL" sz="2000" smtClean="0"/>
              <a:t>לחלק את הסה"כ של אמצע קבוצה * שכיחות בס"כ השכיחויות {</a:t>
            </a:r>
            <a:r>
              <a:rPr lang="en-US" sz="2000" smtClean="0"/>
              <a:t>Ʃxi*fi / Ʃfi</a:t>
            </a:r>
            <a:r>
              <a:rPr lang="he-IL" sz="2000" smtClean="0"/>
              <a:t>}.</a:t>
            </a:r>
            <a:r>
              <a:rPr lang="en-US" sz="2400" smtClean="0"/>
              <a:t> </a:t>
            </a:r>
            <a:endParaRPr lang="he-IL"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1230">
                                            <p:txEl>
                                              <p:pRg st="0" end="0"/>
                                            </p:txEl>
                                          </p:spTgt>
                                        </p:tgtEl>
                                        <p:attrNameLst>
                                          <p:attrName>style.visibility</p:attrName>
                                        </p:attrNameLst>
                                      </p:cBhvr>
                                      <p:to>
                                        <p:strVal val="visible"/>
                                      </p:to>
                                    </p:set>
                                    <p:animEffect transition="in" filter="fade">
                                      <p:cBhvr>
                                        <p:cTn id="7" dur="2000"/>
                                        <p:tgtEl>
                                          <p:spTgt spid="221230">
                                            <p:txEl>
                                              <p:pRg st="0" end="0"/>
                                            </p:txEl>
                                          </p:spTgt>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1230">
                                            <p:txEl>
                                              <p:pRg st="1" end="1"/>
                                            </p:txEl>
                                          </p:spTgt>
                                        </p:tgtEl>
                                        <p:attrNameLst>
                                          <p:attrName>style.visibility</p:attrName>
                                        </p:attrNameLst>
                                      </p:cBhvr>
                                      <p:to>
                                        <p:strVal val="visible"/>
                                      </p:to>
                                    </p:set>
                                    <p:animEffect transition="in" filter="fade">
                                      <p:cBhvr>
                                        <p:cTn id="18" dur="2000"/>
                                        <p:tgtEl>
                                          <p:spTgt spid="2212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221192"/>
                                        </p:tgtEl>
                                        <p:attrNameLst>
                                          <p:attrName>style.visibility</p:attrName>
                                        </p:attrNameLst>
                                      </p:cBhvr>
                                      <p:to>
                                        <p:strVal val="visible"/>
                                      </p:to>
                                    </p:set>
                                    <p:animEffect transition="in" filter="fade">
                                      <p:cBhvr>
                                        <p:cTn id="23" dur="770" decel="100000"/>
                                        <p:tgtEl>
                                          <p:spTgt spid="221192"/>
                                        </p:tgtEl>
                                      </p:cBhvr>
                                    </p:animEffect>
                                    <p:animScale>
                                      <p:cBhvr>
                                        <p:cTn id="24" dur="770" decel="100000"/>
                                        <p:tgtEl>
                                          <p:spTgt spid="221192"/>
                                        </p:tgtEl>
                                      </p:cBhvr>
                                      <p:from x="10000" y="10000"/>
                                      <p:to x="200000" y="450000"/>
                                    </p:animScale>
                                    <p:animScale>
                                      <p:cBhvr>
                                        <p:cTn id="25" dur="1230" accel="100000" fill="hold">
                                          <p:stCondLst>
                                            <p:cond delay="770"/>
                                          </p:stCondLst>
                                        </p:cTn>
                                        <p:tgtEl>
                                          <p:spTgt spid="221192"/>
                                        </p:tgtEl>
                                      </p:cBhvr>
                                      <p:from x="200000" y="450000"/>
                                      <p:to x="100000" y="100000"/>
                                    </p:animScale>
                                    <p:set>
                                      <p:cBhvr>
                                        <p:cTn id="26" dur="770" fill="hold"/>
                                        <p:tgtEl>
                                          <p:spTgt spid="221192"/>
                                        </p:tgtEl>
                                        <p:attrNameLst>
                                          <p:attrName>ppt_x</p:attrName>
                                        </p:attrNameLst>
                                      </p:cBhvr>
                                      <p:to>
                                        <p:strVal val="(0.5)"/>
                                      </p:to>
                                    </p:set>
                                    <p:anim from="(0.5)" to="(#ppt_x)" calcmode="lin" valueType="num">
                                      <p:cBhvr>
                                        <p:cTn id="27" dur="1230" accel="100000" fill="hold">
                                          <p:stCondLst>
                                            <p:cond delay="770"/>
                                          </p:stCondLst>
                                        </p:cTn>
                                        <p:tgtEl>
                                          <p:spTgt spid="221192"/>
                                        </p:tgtEl>
                                        <p:attrNameLst>
                                          <p:attrName>ppt_x</p:attrName>
                                        </p:attrNameLst>
                                      </p:cBhvr>
                                    </p:anim>
                                    <p:set>
                                      <p:cBhvr>
                                        <p:cTn id="28" dur="770" fill="hold"/>
                                        <p:tgtEl>
                                          <p:spTgt spid="221192"/>
                                        </p:tgtEl>
                                        <p:attrNameLst>
                                          <p:attrName>ppt_y</p:attrName>
                                        </p:attrNameLst>
                                      </p:cBhvr>
                                      <p:to>
                                        <p:strVal val="(#ppt_y+0.4)"/>
                                      </p:to>
                                    </p:set>
                                    <p:anim from="(#ppt_y+0.4)" to="(#ppt_y)" calcmode="lin" valueType="num">
                                      <p:cBhvr>
                                        <p:cTn id="29" dur="1230" accel="100000" fill="hold">
                                          <p:stCondLst>
                                            <p:cond delay="770"/>
                                          </p:stCondLst>
                                        </p:cTn>
                                        <p:tgtEl>
                                          <p:spTgt spid="221192"/>
                                        </p:tgtEl>
                                        <p:attrNameLst>
                                          <p:attrName>ppt_y</p:attrName>
                                        </p:attrNameLst>
                                      </p:cBhvr>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21191"/>
                                        </p:tgtEl>
                                        <p:attrNameLst>
                                          <p:attrName>style.visibility</p:attrName>
                                        </p:attrNameLst>
                                      </p:cBhvr>
                                      <p:to>
                                        <p:strVal val="visible"/>
                                      </p:to>
                                    </p:set>
                                    <p:animEffect transition="in" filter="fade">
                                      <p:cBhvr>
                                        <p:cTn id="33" dur="1000"/>
                                        <p:tgtEl>
                                          <p:spTgt spid="221191"/>
                                        </p:tgtEl>
                                      </p:cBhvr>
                                    </p:animEffect>
                                    <p:anim calcmode="lin" valueType="num">
                                      <p:cBhvr>
                                        <p:cTn id="34" dur="1000" fill="hold"/>
                                        <p:tgtEl>
                                          <p:spTgt spid="221191"/>
                                        </p:tgtEl>
                                        <p:attrNameLst>
                                          <p:attrName>ppt_x</p:attrName>
                                        </p:attrNameLst>
                                      </p:cBhvr>
                                      <p:tavLst>
                                        <p:tav tm="0">
                                          <p:val>
                                            <p:strVal val="#ppt_x"/>
                                          </p:val>
                                        </p:tav>
                                        <p:tav tm="100000">
                                          <p:val>
                                            <p:strVal val="#ppt_x"/>
                                          </p:val>
                                        </p:tav>
                                      </p:tavLst>
                                    </p:anim>
                                    <p:anim calcmode="lin" valueType="num">
                                      <p:cBhvr>
                                        <p:cTn id="35" dur="1000" fill="hold"/>
                                        <p:tgtEl>
                                          <p:spTgt spid="22119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21190"/>
                                        </p:tgtEl>
                                        <p:attrNameLst>
                                          <p:attrName>style.visibility</p:attrName>
                                        </p:attrNameLst>
                                      </p:cBhvr>
                                      <p:to>
                                        <p:strVal val="visible"/>
                                      </p:to>
                                    </p:set>
                                    <p:animEffect transition="in" filter="fade">
                                      <p:cBhvr>
                                        <p:cTn id="39" dur="1000"/>
                                        <p:tgtEl>
                                          <p:spTgt spid="221190"/>
                                        </p:tgtEl>
                                      </p:cBhvr>
                                    </p:animEffect>
                                    <p:anim calcmode="lin" valueType="num">
                                      <p:cBhvr>
                                        <p:cTn id="40" dur="1000" fill="hold"/>
                                        <p:tgtEl>
                                          <p:spTgt spid="221190"/>
                                        </p:tgtEl>
                                        <p:attrNameLst>
                                          <p:attrName>ppt_x</p:attrName>
                                        </p:attrNameLst>
                                      </p:cBhvr>
                                      <p:tavLst>
                                        <p:tav tm="0">
                                          <p:val>
                                            <p:strVal val="#ppt_x"/>
                                          </p:val>
                                        </p:tav>
                                        <p:tav tm="100000">
                                          <p:val>
                                            <p:strVal val="#ppt_x"/>
                                          </p:val>
                                        </p:tav>
                                      </p:tavLst>
                                    </p:anim>
                                    <p:anim calcmode="lin" valueType="num">
                                      <p:cBhvr>
                                        <p:cTn id="41" dur="1000" fill="hold"/>
                                        <p:tgtEl>
                                          <p:spTgt spid="221190"/>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21189"/>
                                        </p:tgtEl>
                                        <p:attrNameLst>
                                          <p:attrName>style.visibility</p:attrName>
                                        </p:attrNameLst>
                                      </p:cBhvr>
                                      <p:to>
                                        <p:strVal val="visible"/>
                                      </p:to>
                                    </p:set>
                                    <p:animEffect transition="in" filter="fade">
                                      <p:cBhvr>
                                        <p:cTn id="45" dur="1000"/>
                                        <p:tgtEl>
                                          <p:spTgt spid="221189"/>
                                        </p:tgtEl>
                                      </p:cBhvr>
                                    </p:animEffect>
                                    <p:anim calcmode="lin" valueType="num">
                                      <p:cBhvr>
                                        <p:cTn id="46" dur="1000" fill="hold"/>
                                        <p:tgtEl>
                                          <p:spTgt spid="221189"/>
                                        </p:tgtEl>
                                        <p:attrNameLst>
                                          <p:attrName>ppt_x</p:attrName>
                                        </p:attrNameLst>
                                      </p:cBhvr>
                                      <p:tavLst>
                                        <p:tav tm="0">
                                          <p:val>
                                            <p:strVal val="#ppt_x"/>
                                          </p:val>
                                        </p:tav>
                                        <p:tav tm="100000">
                                          <p:val>
                                            <p:strVal val="#ppt_x"/>
                                          </p:val>
                                        </p:tav>
                                      </p:tavLst>
                                    </p:anim>
                                    <p:anim calcmode="lin" valueType="num">
                                      <p:cBhvr>
                                        <p:cTn id="47" dur="1000" fill="hold"/>
                                        <p:tgtEl>
                                          <p:spTgt spid="221189"/>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1188"/>
                                        </p:tgtEl>
                                        <p:attrNameLst>
                                          <p:attrName>style.visibility</p:attrName>
                                        </p:attrNameLst>
                                      </p:cBhvr>
                                      <p:to>
                                        <p:strVal val="visible"/>
                                      </p:to>
                                    </p:set>
                                    <p:animEffect transition="in" filter="fade">
                                      <p:cBhvr>
                                        <p:cTn id="51" dur="1000"/>
                                        <p:tgtEl>
                                          <p:spTgt spid="221188"/>
                                        </p:tgtEl>
                                      </p:cBhvr>
                                    </p:animEffect>
                                    <p:anim calcmode="lin" valueType="num">
                                      <p:cBhvr>
                                        <p:cTn id="52" dur="1000" fill="hold"/>
                                        <p:tgtEl>
                                          <p:spTgt spid="221188"/>
                                        </p:tgtEl>
                                        <p:attrNameLst>
                                          <p:attrName>ppt_x</p:attrName>
                                        </p:attrNameLst>
                                      </p:cBhvr>
                                      <p:tavLst>
                                        <p:tav tm="0">
                                          <p:val>
                                            <p:strVal val="#ppt_x"/>
                                          </p:val>
                                        </p:tav>
                                        <p:tav tm="100000">
                                          <p:val>
                                            <p:strVal val="#ppt_x"/>
                                          </p:val>
                                        </p:tav>
                                      </p:tavLst>
                                    </p:anim>
                                    <p:anim calcmode="lin" valueType="num">
                                      <p:cBhvr>
                                        <p:cTn id="53" dur="1000" fill="hold"/>
                                        <p:tgtEl>
                                          <p:spTgt spid="22118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1230">
                                            <p:txEl>
                                              <p:pRg st="2" end="2"/>
                                            </p:txEl>
                                          </p:spTgt>
                                        </p:tgtEl>
                                        <p:attrNameLst>
                                          <p:attrName>style.visibility</p:attrName>
                                        </p:attrNameLst>
                                      </p:cBhvr>
                                      <p:to>
                                        <p:strVal val="visible"/>
                                      </p:to>
                                    </p:set>
                                    <p:animEffect transition="in" filter="fade">
                                      <p:cBhvr>
                                        <p:cTn id="58" dur="2000"/>
                                        <p:tgtEl>
                                          <p:spTgt spid="22123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grpId="0" nodeType="clickEffect">
                                  <p:stCondLst>
                                    <p:cond delay="0"/>
                                  </p:stCondLst>
                                  <p:childTnLst>
                                    <p:set>
                                      <p:cBhvr>
                                        <p:cTn id="62" dur="1" fill="hold">
                                          <p:stCondLst>
                                            <p:cond delay="0"/>
                                          </p:stCondLst>
                                        </p:cTn>
                                        <p:tgtEl>
                                          <p:spTgt spid="221211"/>
                                        </p:tgtEl>
                                        <p:attrNameLst>
                                          <p:attrName>style.visibility</p:attrName>
                                        </p:attrNameLst>
                                      </p:cBhvr>
                                      <p:to>
                                        <p:strVal val="visible"/>
                                      </p:to>
                                    </p:set>
                                    <p:animEffect transition="in" filter="fade">
                                      <p:cBhvr>
                                        <p:cTn id="63" dur="770" decel="100000"/>
                                        <p:tgtEl>
                                          <p:spTgt spid="221211"/>
                                        </p:tgtEl>
                                      </p:cBhvr>
                                    </p:animEffect>
                                    <p:animScale>
                                      <p:cBhvr>
                                        <p:cTn id="64" dur="770" decel="100000"/>
                                        <p:tgtEl>
                                          <p:spTgt spid="221211"/>
                                        </p:tgtEl>
                                      </p:cBhvr>
                                      <p:from x="10000" y="10000"/>
                                      <p:to x="200000" y="450000"/>
                                    </p:animScale>
                                    <p:animScale>
                                      <p:cBhvr>
                                        <p:cTn id="65" dur="1230" accel="100000" fill="hold">
                                          <p:stCondLst>
                                            <p:cond delay="770"/>
                                          </p:stCondLst>
                                        </p:cTn>
                                        <p:tgtEl>
                                          <p:spTgt spid="221211"/>
                                        </p:tgtEl>
                                      </p:cBhvr>
                                      <p:from x="200000" y="450000"/>
                                      <p:to x="100000" y="100000"/>
                                    </p:animScale>
                                    <p:set>
                                      <p:cBhvr>
                                        <p:cTn id="66" dur="770" fill="hold"/>
                                        <p:tgtEl>
                                          <p:spTgt spid="221211"/>
                                        </p:tgtEl>
                                        <p:attrNameLst>
                                          <p:attrName>ppt_x</p:attrName>
                                        </p:attrNameLst>
                                      </p:cBhvr>
                                      <p:to>
                                        <p:strVal val="(0.5)"/>
                                      </p:to>
                                    </p:set>
                                    <p:anim from="(0.5)" to="(#ppt_x)" calcmode="lin" valueType="num">
                                      <p:cBhvr>
                                        <p:cTn id="67" dur="1230" accel="100000" fill="hold">
                                          <p:stCondLst>
                                            <p:cond delay="770"/>
                                          </p:stCondLst>
                                        </p:cTn>
                                        <p:tgtEl>
                                          <p:spTgt spid="221211"/>
                                        </p:tgtEl>
                                        <p:attrNameLst>
                                          <p:attrName>ppt_x</p:attrName>
                                        </p:attrNameLst>
                                      </p:cBhvr>
                                    </p:anim>
                                    <p:set>
                                      <p:cBhvr>
                                        <p:cTn id="68" dur="770" fill="hold"/>
                                        <p:tgtEl>
                                          <p:spTgt spid="221211"/>
                                        </p:tgtEl>
                                        <p:attrNameLst>
                                          <p:attrName>ppt_y</p:attrName>
                                        </p:attrNameLst>
                                      </p:cBhvr>
                                      <p:to>
                                        <p:strVal val="(#ppt_y+0.4)"/>
                                      </p:to>
                                    </p:set>
                                    <p:anim from="(#ppt_y+0.4)" to="(#ppt_y)" calcmode="lin" valueType="num">
                                      <p:cBhvr>
                                        <p:cTn id="69" dur="1230" accel="100000" fill="hold">
                                          <p:stCondLst>
                                            <p:cond delay="770"/>
                                          </p:stCondLst>
                                        </p:cTn>
                                        <p:tgtEl>
                                          <p:spTgt spid="221211"/>
                                        </p:tgtEl>
                                        <p:attrNameLst>
                                          <p:attrName>ppt_y</p:attrName>
                                        </p:attrNameLst>
                                      </p:cBhvr>
                                    </p:anim>
                                  </p:childTnLst>
                                </p:cTn>
                              </p:par>
                            </p:childTnLst>
                          </p:cTn>
                        </p:par>
                        <p:par>
                          <p:cTn id="70" fill="hold">
                            <p:stCondLst>
                              <p:cond delay="2000"/>
                            </p:stCondLst>
                            <p:childTnLst>
                              <p:par>
                                <p:cTn id="71" presetID="42" presetClass="entr" presetSubtype="0" fill="hold" grpId="0" nodeType="afterEffect">
                                  <p:stCondLst>
                                    <p:cond delay="0"/>
                                  </p:stCondLst>
                                  <p:childTnLst>
                                    <p:set>
                                      <p:cBhvr>
                                        <p:cTn id="72" dur="1" fill="hold">
                                          <p:stCondLst>
                                            <p:cond delay="0"/>
                                          </p:stCondLst>
                                        </p:cTn>
                                        <p:tgtEl>
                                          <p:spTgt spid="221198"/>
                                        </p:tgtEl>
                                        <p:attrNameLst>
                                          <p:attrName>style.visibility</p:attrName>
                                        </p:attrNameLst>
                                      </p:cBhvr>
                                      <p:to>
                                        <p:strVal val="visible"/>
                                      </p:to>
                                    </p:set>
                                    <p:animEffect transition="in" filter="fade">
                                      <p:cBhvr>
                                        <p:cTn id="73" dur="1000"/>
                                        <p:tgtEl>
                                          <p:spTgt spid="221198"/>
                                        </p:tgtEl>
                                      </p:cBhvr>
                                    </p:animEffect>
                                    <p:anim calcmode="lin" valueType="num">
                                      <p:cBhvr>
                                        <p:cTn id="74" dur="1000" fill="hold"/>
                                        <p:tgtEl>
                                          <p:spTgt spid="221198"/>
                                        </p:tgtEl>
                                        <p:attrNameLst>
                                          <p:attrName>ppt_x</p:attrName>
                                        </p:attrNameLst>
                                      </p:cBhvr>
                                      <p:tavLst>
                                        <p:tav tm="0">
                                          <p:val>
                                            <p:strVal val="#ppt_x"/>
                                          </p:val>
                                        </p:tav>
                                        <p:tav tm="100000">
                                          <p:val>
                                            <p:strVal val="#ppt_x"/>
                                          </p:val>
                                        </p:tav>
                                      </p:tavLst>
                                    </p:anim>
                                    <p:anim calcmode="lin" valueType="num">
                                      <p:cBhvr>
                                        <p:cTn id="75" dur="1000" fill="hold"/>
                                        <p:tgtEl>
                                          <p:spTgt spid="221198"/>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21197"/>
                                        </p:tgtEl>
                                        <p:attrNameLst>
                                          <p:attrName>style.visibility</p:attrName>
                                        </p:attrNameLst>
                                      </p:cBhvr>
                                      <p:to>
                                        <p:strVal val="visible"/>
                                      </p:to>
                                    </p:set>
                                    <p:animEffect transition="in" filter="fade">
                                      <p:cBhvr>
                                        <p:cTn id="79" dur="1000"/>
                                        <p:tgtEl>
                                          <p:spTgt spid="221197"/>
                                        </p:tgtEl>
                                      </p:cBhvr>
                                    </p:animEffect>
                                    <p:anim calcmode="lin" valueType="num">
                                      <p:cBhvr>
                                        <p:cTn id="80" dur="1000" fill="hold"/>
                                        <p:tgtEl>
                                          <p:spTgt spid="221197"/>
                                        </p:tgtEl>
                                        <p:attrNameLst>
                                          <p:attrName>ppt_x</p:attrName>
                                        </p:attrNameLst>
                                      </p:cBhvr>
                                      <p:tavLst>
                                        <p:tav tm="0">
                                          <p:val>
                                            <p:strVal val="#ppt_x"/>
                                          </p:val>
                                        </p:tav>
                                        <p:tav tm="100000">
                                          <p:val>
                                            <p:strVal val="#ppt_x"/>
                                          </p:val>
                                        </p:tav>
                                      </p:tavLst>
                                    </p:anim>
                                    <p:anim calcmode="lin" valueType="num">
                                      <p:cBhvr>
                                        <p:cTn id="81" dur="1000" fill="hold"/>
                                        <p:tgtEl>
                                          <p:spTgt spid="221197"/>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grpId="0" nodeType="afterEffect">
                                  <p:stCondLst>
                                    <p:cond delay="0"/>
                                  </p:stCondLst>
                                  <p:childTnLst>
                                    <p:set>
                                      <p:cBhvr>
                                        <p:cTn id="84" dur="1" fill="hold">
                                          <p:stCondLst>
                                            <p:cond delay="0"/>
                                          </p:stCondLst>
                                        </p:cTn>
                                        <p:tgtEl>
                                          <p:spTgt spid="221196"/>
                                        </p:tgtEl>
                                        <p:attrNameLst>
                                          <p:attrName>style.visibility</p:attrName>
                                        </p:attrNameLst>
                                      </p:cBhvr>
                                      <p:to>
                                        <p:strVal val="visible"/>
                                      </p:to>
                                    </p:set>
                                    <p:animEffect transition="in" filter="fade">
                                      <p:cBhvr>
                                        <p:cTn id="85" dur="1000"/>
                                        <p:tgtEl>
                                          <p:spTgt spid="221196"/>
                                        </p:tgtEl>
                                      </p:cBhvr>
                                    </p:animEffect>
                                    <p:anim calcmode="lin" valueType="num">
                                      <p:cBhvr>
                                        <p:cTn id="86" dur="1000" fill="hold"/>
                                        <p:tgtEl>
                                          <p:spTgt spid="221196"/>
                                        </p:tgtEl>
                                        <p:attrNameLst>
                                          <p:attrName>ppt_x</p:attrName>
                                        </p:attrNameLst>
                                      </p:cBhvr>
                                      <p:tavLst>
                                        <p:tav tm="0">
                                          <p:val>
                                            <p:strVal val="#ppt_x"/>
                                          </p:val>
                                        </p:tav>
                                        <p:tav tm="100000">
                                          <p:val>
                                            <p:strVal val="#ppt_x"/>
                                          </p:val>
                                        </p:tav>
                                      </p:tavLst>
                                    </p:anim>
                                    <p:anim calcmode="lin" valueType="num">
                                      <p:cBhvr>
                                        <p:cTn id="87" dur="1000" fill="hold"/>
                                        <p:tgtEl>
                                          <p:spTgt spid="221196"/>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221193"/>
                                        </p:tgtEl>
                                        <p:attrNameLst>
                                          <p:attrName>style.visibility</p:attrName>
                                        </p:attrNameLst>
                                      </p:cBhvr>
                                      <p:to>
                                        <p:strVal val="visible"/>
                                      </p:to>
                                    </p:set>
                                    <p:animEffect transition="in" filter="fade">
                                      <p:cBhvr>
                                        <p:cTn id="91" dur="1000"/>
                                        <p:tgtEl>
                                          <p:spTgt spid="221193"/>
                                        </p:tgtEl>
                                      </p:cBhvr>
                                    </p:animEffect>
                                    <p:anim calcmode="lin" valueType="num">
                                      <p:cBhvr>
                                        <p:cTn id="92" dur="1000" fill="hold"/>
                                        <p:tgtEl>
                                          <p:spTgt spid="221193"/>
                                        </p:tgtEl>
                                        <p:attrNameLst>
                                          <p:attrName>ppt_x</p:attrName>
                                        </p:attrNameLst>
                                      </p:cBhvr>
                                      <p:tavLst>
                                        <p:tav tm="0">
                                          <p:val>
                                            <p:strVal val="#ppt_x"/>
                                          </p:val>
                                        </p:tav>
                                        <p:tav tm="100000">
                                          <p:val>
                                            <p:strVal val="#ppt_x"/>
                                          </p:val>
                                        </p:tav>
                                      </p:tavLst>
                                    </p:anim>
                                    <p:anim calcmode="lin" valueType="num">
                                      <p:cBhvr>
                                        <p:cTn id="93" dur="1000" fill="hold"/>
                                        <p:tgtEl>
                                          <p:spTgt spid="22119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1230">
                                            <p:txEl>
                                              <p:pRg st="3" end="3"/>
                                            </p:txEl>
                                          </p:spTgt>
                                        </p:tgtEl>
                                        <p:attrNameLst>
                                          <p:attrName>style.visibility</p:attrName>
                                        </p:attrNameLst>
                                      </p:cBhvr>
                                      <p:to>
                                        <p:strVal val="visible"/>
                                      </p:to>
                                    </p:set>
                                    <p:animEffect transition="in" filter="fade">
                                      <p:cBhvr>
                                        <p:cTn id="98" dur="2000"/>
                                        <p:tgtEl>
                                          <p:spTgt spid="221230">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1194"/>
                                        </p:tgtEl>
                                        <p:attrNameLst>
                                          <p:attrName>style.visibility</p:attrName>
                                        </p:attrNameLst>
                                      </p:cBhvr>
                                      <p:to>
                                        <p:strVal val="visible"/>
                                      </p:to>
                                    </p:set>
                                    <p:anim calcmode="lin" valueType="num">
                                      <p:cBhvr additive="base">
                                        <p:cTn id="103" dur="500" fill="hold"/>
                                        <p:tgtEl>
                                          <p:spTgt spid="221194"/>
                                        </p:tgtEl>
                                        <p:attrNameLst>
                                          <p:attrName>ppt_x</p:attrName>
                                        </p:attrNameLst>
                                      </p:cBhvr>
                                      <p:tavLst>
                                        <p:tav tm="0">
                                          <p:val>
                                            <p:strVal val="#ppt_x"/>
                                          </p:val>
                                        </p:tav>
                                        <p:tav tm="100000">
                                          <p:val>
                                            <p:strVal val="#ppt_x"/>
                                          </p:val>
                                        </p:tav>
                                      </p:tavLst>
                                    </p:anim>
                                    <p:anim calcmode="lin" valueType="num">
                                      <p:cBhvr additive="base">
                                        <p:cTn id="104" dur="500" fill="hold"/>
                                        <p:tgtEl>
                                          <p:spTgt spid="22119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1230">
                                            <p:txEl>
                                              <p:pRg st="4" end="4"/>
                                            </p:txEl>
                                          </p:spTgt>
                                        </p:tgtEl>
                                        <p:attrNameLst>
                                          <p:attrName>style.visibility</p:attrName>
                                        </p:attrNameLst>
                                      </p:cBhvr>
                                      <p:to>
                                        <p:strVal val="visible"/>
                                      </p:to>
                                    </p:set>
                                    <p:animEffect transition="in" filter="fade">
                                      <p:cBhvr>
                                        <p:cTn id="109" dur="2000"/>
                                        <p:tgtEl>
                                          <p:spTgt spid="221230">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21195"/>
                                        </p:tgtEl>
                                        <p:attrNameLst>
                                          <p:attrName>style.visibility</p:attrName>
                                        </p:attrNameLst>
                                      </p:cBhvr>
                                      <p:to>
                                        <p:strVal val="visible"/>
                                      </p:to>
                                    </p:set>
                                    <p:anim calcmode="lin" valueType="num">
                                      <p:cBhvr additive="base">
                                        <p:cTn id="114" dur="500" fill="hold"/>
                                        <p:tgtEl>
                                          <p:spTgt spid="221195"/>
                                        </p:tgtEl>
                                        <p:attrNameLst>
                                          <p:attrName>ppt_x</p:attrName>
                                        </p:attrNameLst>
                                      </p:cBhvr>
                                      <p:tavLst>
                                        <p:tav tm="0">
                                          <p:val>
                                            <p:strVal val="#ppt_x"/>
                                          </p:val>
                                        </p:tav>
                                        <p:tav tm="100000">
                                          <p:val>
                                            <p:strVal val="#ppt_x"/>
                                          </p:val>
                                        </p:tav>
                                      </p:tavLst>
                                    </p:anim>
                                    <p:anim calcmode="lin" valueType="num">
                                      <p:cBhvr additive="base">
                                        <p:cTn id="115" dur="500" fill="hold"/>
                                        <p:tgtEl>
                                          <p:spTgt spid="221195"/>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21230">
                                            <p:txEl>
                                              <p:pRg st="5" end="5"/>
                                            </p:txEl>
                                          </p:spTgt>
                                        </p:tgtEl>
                                        <p:attrNameLst>
                                          <p:attrName>style.visibility</p:attrName>
                                        </p:attrNameLst>
                                      </p:cBhvr>
                                      <p:to>
                                        <p:strVal val="visible"/>
                                      </p:to>
                                    </p:set>
                                    <p:animEffect transition="in" filter="fade">
                                      <p:cBhvr>
                                        <p:cTn id="120" dur="2000"/>
                                        <p:tgtEl>
                                          <p:spTgt spid="221230">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9" presetClass="entr" presetSubtype="10" fill="hold" grpId="0" nodeType="clickEffect">
                                  <p:stCondLst>
                                    <p:cond delay="0"/>
                                  </p:stCondLst>
                                  <p:childTnLst>
                                    <p:set>
                                      <p:cBhvr>
                                        <p:cTn id="124" dur="1" fill="hold">
                                          <p:stCondLst>
                                            <p:cond delay="0"/>
                                          </p:stCondLst>
                                        </p:cTn>
                                        <p:tgtEl>
                                          <p:spTgt spid="221226"/>
                                        </p:tgtEl>
                                        <p:attrNameLst>
                                          <p:attrName>style.visibility</p:attrName>
                                        </p:attrNameLst>
                                      </p:cBhvr>
                                      <p:to>
                                        <p:strVal val="visible"/>
                                      </p:to>
                                    </p:set>
                                    <p:anim calcmode="lin" valueType="num">
                                      <p:cBhvr>
                                        <p:cTn id="125" dur="5000" fill="hold"/>
                                        <p:tgtEl>
                                          <p:spTgt spid="221226"/>
                                        </p:tgtEl>
                                        <p:attrNameLst>
                                          <p:attrName>ppt_w</p:attrName>
                                        </p:attrNameLst>
                                      </p:cBhvr>
                                      <p:tavLst>
                                        <p:tav tm="0" fmla="#ppt_w*sin(2.5*pi*$)">
                                          <p:val>
                                            <p:fltVal val="0"/>
                                          </p:val>
                                        </p:tav>
                                        <p:tav tm="100000">
                                          <p:val>
                                            <p:fltVal val="1"/>
                                          </p:val>
                                        </p:tav>
                                      </p:tavLst>
                                    </p:anim>
                                    <p:anim calcmode="lin" valueType="num">
                                      <p:cBhvr>
                                        <p:cTn id="126" dur="5000" fill="hold"/>
                                        <p:tgtEl>
                                          <p:spTgt spid="221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P spid="221191" grpId="0"/>
      <p:bldP spid="221192" grpId="0" animBg="1"/>
      <p:bldP spid="221193" grpId="0"/>
      <p:bldP spid="221194" grpId="0" animBg="1"/>
      <p:bldP spid="221195" grpId="0" animBg="1"/>
      <p:bldP spid="221196" grpId="0"/>
      <p:bldP spid="221197" grpId="0"/>
      <p:bldP spid="221198" grpId="0"/>
      <p:bldP spid="221211" grpId="0" animBg="1"/>
      <p:bldP spid="221226" grpId="0" animBg="1"/>
      <p:bldP spid="221230"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44"/>
          <p:cNvSpPr>
            <a:spLocks noChangeArrowheads="1"/>
          </p:cNvSpPr>
          <p:nvPr/>
        </p:nvSpPr>
        <p:spPr bwMode="auto">
          <a:xfrm>
            <a:off x="2339975" y="549275"/>
            <a:ext cx="64770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2</a:t>
            </a:r>
            <a:r>
              <a:rPr lang="he-IL" sz="3600">
                <a:solidFill>
                  <a:schemeClr val="tx2"/>
                </a:solidFill>
                <a:latin typeface="Times New Roman" pitchFamily="18" charset="0"/>
              </a:rPr>
              <a:t> </a:t>
            </a:r>
            <a:endParaRPr lang="en-US" sz="3600">
              <a:solidFill>
                <a:schemeClr val="tx2"/>
              </a:solidFill>
              <a:latin typeface="Times New Roman" pitchFamily="18" charset="0"/>
            </a:endParaRPr>
          </a:p>
        </p:txBody>
      </p:sp>
      <p:sp>
        <p:nvSpPr>
          <p:cNvPr id="273453" name="Rectangle 45"/>
          <p:cNvSpPr>
            <a:spLocks noGrp="1" noChangeArrowheads="1"/>
          </p:cNvSpPr>
          <p:nvPr>
            <p:ph type="body" idx="1"/>
          </p:nvPr>
        </p:nvSpPr>
        <p:spPr/>
        <p:txBody>
          <a:bodyPr/>
          <a:lstStyle/>
          <a:p>
            <a:pPr algn="justLow" eaLnBrk="1" hangingPunct="1"/>
            <a:r>
              <a:rPr lang="he-IL" sz="2000" smtClean="0"/>
              <a:t>נתון כי בקרב 100 עובדים במפעל ממוצע השכר היומי הוא 250 ₪ החציון 245 ₪ והשכיח 230 ₪. לאחר דין ודברים בין ההנהלה לעובדים הוחלט על תוספת שכר יומית של 10% לכל עובד ותרומה יומית של 3 ₪. מהם הממוצע החציון והשכיח החדשים? </a:t>
            </a:r>
          </a:p>
          <a:p>
            <a:pPr lvl="1" algn="justLow" eaLnBrk="1" hangingPunct="1"/>
            <a:r>
              <a:rPr lang="he-IL" sz="1800" smtClean="0"/>
              <a:t>ממוצע חדש </a:t>
            </a:r>
            <a:r>
              <a:rPr lang="en-US" sz="1800" smtClean="0"/>
              <a:t>250*110%-3=272</a:t>
            </a:r>
          </a:p>
          <a:p>
            <a:pPr lvl="1" algn="justLow" eaLnBrk="1" hangingPunct="1"/>
            <a:r>
              <a:rPr lang="he-IL" sz="1800" smtClean="0"/>
              <a:t>חציון חדש </a:t>
            </a:r>
            <a:r>
              <a:rPr lang="en-US" sz="1800" smtClean="0"/>
              <a:t>245*110%-3=266.5</a:t>
            </a:r>
          </a:p>
          <a:p>
            <a:pPr lvl="1" algn="justLow" eaLnBrk="1" hangingPunct="1"/>
            <a:r>
              <a:rPr lang="he-IL" sz="1800" smtClean="0"/>
              <a:t>שכיח חדש </a:t>
            </a:r>
            <a:r>
              <a:rPr lang="en-US" sz="1800" smtClean="0"/>
              <a:t>230*110%-3=250</a:t>
            </a:r>
          </a:p>
          <a:p>
            <a:pPr lvl="1" algn="justLow" eaLnBrk="1" hangingPunct="1"/>
            <a:endParaRPr lang="en-US" sz="1800" smtClean="0"/>
          </a:p>
          <a:p>
            <a:pPr algn="justLow" eaLnBrk="1" hangingPunct="1"/>
            <a:r>
              <a:rPr lang="he-IL" sz="2000" smtClean="0"/>
              <a:t>לאחר מספר ימים נתגלה כי נעשתה טעות וכי שכחו להוסיף 3 עובדים בעלי שכר יומי של 230 ₪. כיצד דבר זה ישפיע על השכיח והממוצע.</a:t>
            </a:r>
          </a:p>
          <a:p>
            <a:pPr lvl="1" algn="justLow" eaLnBrk="1" hangingPunct="1"/>
            <a:r>
              <a:rPr lang="he-IL" sz="1800" smtClean="0"/>
              <a:t>שכיח יישאר 230 ₪, ממוצע ירד </a:t>
            </a:r>
            <a:r>
              <a:rPr lang="en-US" sz="1800" smtClean="0"/>
              <a:t>{(100*250+3*230)/103=</a:t>
            </a:r>
            <a:r>
              <a:rPr lang="en-US" sz="1800" u="sng" smtClean="0"/>
              <a:t>249.4</a:t>
            </a:r>
            <a:r>
              <a:rPr lang="en-US" sz="18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3453">
                                            <p:txEl>
                                              <p:pRg st="0" end="0"/>
                                            </p:txEl>
                                          </p:spTgt>
                                        </p:tgtEl>
                                        <p:attrNameLst>
                                          <p:attrName>style.visibility</p:attrName>
                                        </p:attrNameLst>
                                      </p:cBhvr>
                                      <p:to>
                                        <p:strVal val="visible"/>
                                      </p:to>
                                    </p:set>
                                    <p:anim calcmode="lin" valueType="num">
                                      <p:cBhvr>
                                        <p:cTn id="7" dur="1000" fill="hold"/>
                                        <p:tgtEl>
                                          <p:spTgt spid="273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3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3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3453">
                                            <p:txEl>
                                              <p:pRg st="1" end="1"/>
                                            </p:txEl>
                                          </p:spTgt>
                                        </p:tgtEl>
                                        <p:attrNameLst>
                                          <p:attrName>style.visibility</p:attrName>
                                        </p:attrNameLst>
                                      </p:cBhvr>
                                      <p:to>
                                        <p:strVal val="visible"/>
                                      </p:to>
                                    </p:set>
                                    <p:anim calcmode="lin" valueType="num">
                                      <p:cBhvr>
                                        <p:cTn id="14" dur="1000" fill="hold"/>
                                        <p:tgtEl>
                                          <p:spTgt spid="27345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345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345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3453">
                                            <p:txEl>
                                              <p:pRg st="2" end="2"/>
                                            </p:txEl>
                                          </p:spTgt>
                                        </p:tgtEl>
                                        <p:attrNameLst>
                                          <p:attrName>style.visibility</p:attrName>
                                        </p:attrNameLst>
                                      </p:cBhvr>
                                      <p:to>
                                        <p:strVal val="visible"/>
                                      </p:to>
                                    </p:set>
                                    <p:anim calcmode="lin" valueType="num">
                                      <p:cBhvr>
                                        <p:cTn id="21" dur="1000" fill="hold"/>
                                        <p:tgtEl>
                                          <p:spTgt spid="27345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7345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345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3453">
                                            <p:txEl>
                                              <p:pRg st="3" end="3"/>
                                            </p:txEl>
                                          </p:spTgt>
                                        </p:tgtEl>
                                        <p:attrNameLst>
                                          <p:attrName>style.visibility</p:attrName>
                                        </p:attrNameLst>
                                      </p:cBhvr>
                                      <p:to>
                                        <p:strVal val="visible"/>
                                      </p:to>
                                    </p:set>
                                    <p:anim calcmode="lin" valueType="num">
                                      <p:cBhvr>
                                        <p:cTn id="28" dur="1000" fill="hold"/>
                                        <p:tgtEl>
                                          <p:spTgt spid="27345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7345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7345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3453">
                                            <p:txEl>
                                              <p:pRg st="5" end="5"/>
                                            </p:txEl>
                                          </p:spTgt>
                                        </p:tgtEl>
                                        <p:attrNameLst>
                                          <p:attrName>style.visibility</p:attrName>
                                        </p:attrNameLst>
                                      </p:cBhvr>
                                      <p:to>
                                        <p:strVal val="visible"/>
                                      </p:to>
                                    </p:set>
                                    <p:anim calcmode="lin" valueType="num">
                                      <p:cBhvr>
                                        <p:cTn id="35" dur="1000" fill="hold"/>
                                        <p:tgtEl>
                                          <p:spTgt spid="27345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7345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7345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73453">
                                            <p:txEl>
                                              <p:pRg st="6" end="6"/>
                                            </p:txEl>
                                          </p:spTgt>
                                        </p:tgtEl>
                                        <p:attrNameLst>
                                          <p:attrName>style.visibility</p:attrName>
                                        </p:attrNameLst>
                                      </p:cBhvr>
                                      <p:to>
                                        <p:strVal val="visible"/>
                                      </p:to>
                                    </p:set>
                                    <p:anim calcmode="lin" valueType="num">
                                      <p:cBhvr>
                                        <p:cTn id="42" dur="1000" fill="hold"/>
                                        <p:tgtEl>
                                          <p:spTgt spid="27345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7345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734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5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p:txBody>
          <a:bodyPr/>
          <a:lstStyle/>
          <a:p>
            <a:pPr algn="r" eaLnBrk="1" hangingPunct="1"/>
            <a:r>
              <a:rPr lang="he-IL" smtClean="0"/>
              <a:t>סטטיסטיקה</a:t>
            </a:r>
            <a:endParaRPr lang="en-US" smtClean="0"/>
          </a:p>
        </p:txBody>
      </p:sp>
      <p:sp>
        <p:nvSpPr>
          <p:cNvPr id="129027" name="Rectangle 3"/>
          <p:cNvSpPr>
            <a:spLocks noGrp="1" noChangeArrowheads="1"/>
          </p:cNvSpPr>
          <p:nvPr>
            <p:ph type="subTitle" idx="1"/>
          </p:nvPr>
        </p:nvSpPr>
        <p:spPr>
          <a:xfrm>
            <a:off x="684213" y="3357563"/>
            <a:ext cx="7624762" cy="1752600"/>
          </a:xfrm>
          <a:noFill/>
        </p:spPr>
        <p:txBody>
          <a:bodyPr/>
          <a:lstStyle/>
          <a:p>
            <a:pPr marL="1168400" indent="-1168400" algn="r" eaLnBrk="1" hangingPunct="1"/>
            <a:r>
              <a:rPr lang="he-IL" sz="2800" smtClean="0">
                <a:solidFill>
                  <a:schemeClr val="tx2"/>
                </a:solidFill>
              </a:rPr>
              <a:t>שיעור 6: מדדי פיזור טווח תחום בין רבעוני שונות וסטיית תקן מדד מיקום יחסי מאון (אחוזון).</a:t>
            </a:r>
            <a:endParaRPr lang="en-US" sz="2800" smtClean="0">
              <a:solidFill>
                <a:schemeClr val="tx2"/>
              </a:solidFill>
            </a:endParaRPr>
          </a:p>
        </p:txBody>
      </p:sp>
      <p:sp>
        <p:nvSpPr>
          <p:cNvPr id="134148" name="Text Box 5"/>
          <p:cNvSpPr txBox="1">
            <a:spLocks noChangeArrowheads="1"/>
          </p:cNvSpPr>
          <p:nvPr/>
        </p:nvSpPr>
        <p:spPr bwMode="auto">
          <a:xfrm>
            <a:off x="827088" y="4437063"/>
            <a:ext cx="7488237" cy="1382712"/>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98-113, 83-90.</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א' ע"מ 173-176, 145-167.</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32-46.</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000" fill="hold"/>
                                        <p:tgtEl>
                                          <p:spTgt spid="129027">
                                            <p:txEl>
                                              <p:pRg st="0" end="0"/>
                                            </p:txEl>
                                          </p:spTgt>
                                        </p:tgtEl>
                                        <p:attrNameLst>
                                          <p:attrName>style.color</p:attrName>
                                        </p:attrNameLst>
                                      </p:cBhvr>
                                      <p:by>
                                        <p:hsl h="7200000" s="0" l="0"/>
                                      </p:by>
                                    </p:animClr>
                                    <p:animClr clrSpc="hsl" dir="cw">
                                      <p:cBhvr>
                                        <p:cTn id="7" dur="2000" fill="hold"/>
                                        <p:tgtEl>
                                          <p:spTgt spid="129027">
                                            <p:txEl>
                                              <p:pRg st="0" end="0"/>
                                            </p:txEl>
                                          </p:spTgt>
                                        </p:tgtEl>
                                        <p:attrNameLst>
                                          <p:attrName>fillcolor</p:attrName>
                                        </p:attrNameLst>
                                      </p:cBhvr>
                                      <p:by>
                                        <p:hsl h="7200000" s="0" l="0"/>
                                      </p:by>
                                    </p:animClr>
                                    <p:animClr clrSpc="hsl" dir="cw">
                                      <p:cBhvr>
                                        <p:cTn id="8" dur="2000" fill="hold"/>
                                        <p:tgtEl>
                                          <p:spTgt spid="129027">
                                            <p:txEl>
                                              <p:pRg st="0" end="0"/>
                                            </p:txEl>
                                          </p:spTgt>
                                        </p:tgtEl>
                                        <p:attrNameLst>
                                          <p:attrName>stroke.color</p:attrName>
                                        </p:attrNameLst>
                                      </p:cBhvr>
                                      <p:by>
                                        <p:hsl h="7200000" s="0" l="0"/>
                                      </p:by>
                                    </p:animClr>
                                    <p:set>
                                      <p:cBhvr>
                                        <p:cTn id="9" dur="2000" fill="hold"/>
                                        <p:tgtEl>
                                          <p:spTgt spid="1290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0" y="609600"/>
            <a:ext cx="6477000" cy="1143000"/>
          </a:xfrm>
        </p:spPr>
        <p:txBody>
          <a:bodyPr/>
          <a:lstStyle/>
          <a:p>
            <a:pPr algn="r" eaLnBrk="1" hangingPunct="1"/>
            <a:r>
              <a:rPr lang="he-IL" sz="3600" smtClean="0"/>
              <a:t>מדד פיזור – שונות </a:t>
            </a:r>
            <a:r>
              <a:rPr lang="en-US" sz="4000" smtClean="0">
                <a:sym typeface="Symbol" pitchFamily="18" charset="2"/>
              </a:rPr>
              <a:t></a:t>
            </a:r>
            <a:r>
              <a:rPr lang="en-US" sz="2800" baseline="30000" smtClean="0">
                <a:sym typeface="Symbol" pitchFamily="18" charset="2"/>
              </a:rPr>
              <a:t>2</a:t>
            </a:r>
            <a:r>
              <a:rPr lang="he-IL" sz="2800" baseline="30000" smtClean="0">
                <a:sym typeface="Symbol" pitchFamily="18" charset="2"/>
              </a:rPr>
              <a:t> </a:t>
            </a:r>
            <a:r>
              <a:rPr lang="he-IL" sz="3600" smtClean="0"/>
              <a:t>וסטיית תקן </a:t>
            </a:r>
            <a:r>
              <a:rPr lang="en-US" sz="4000" smtClean="0">
                <a:sym typeface="Symbol" pitchFamily="18" charset="2"/>
              </a:rPr>
              <a:t></a:t>
            </a:r>
            <a:r>
              <a:rPr lang="he-IL" sz="4000" smtClean="0">
                <a:sym typeface="Symbol" pitchFamily="18" charset="2"/>
              </a:rPr>
              <a:t> </a:t>
            </a:r>
            <a:endParaRPr lang="en-US" sz="4000" smtClean="0">
              <a:sym typeface="Symbol" pitchFamily="18" charset="2"/>
            </a:endParaRPr>
          </a:p>
        </p:txBody>
      </p:sp>
      <p:sp>
        <p:nvSpPr>
          <p:cNvPr id="130051" name="Rectangle 3"/>
          <p:cNvSpPr>
            <a:spLocks noGrp="1" noChangeArrowheads="1"/>
          </p:cNvSpPr>
          <p:nvPr>
            <p:ph type="body" idx="1"/>
          </p:nvPr>
        </p:nvSpPr>
        <p:spPr>
          <a:xfrm>
            <a:off x="468313" y="1916113"/>
            <a:ext cx="8193087" cy="3671887"/>
          </a:xfrm>
        </p:spPr>
        <p:txBody>
          <a:bodyPr/>
          <a:lstStyle/>
          <a:p>
            <a:pPr algn="just" eaLnBrk="1" hangingPunct="1"/>
            <a:r>
              <a:rPr lang="he-IL" sz="2800" smtClean="0"/>
              <a:t>סטיית התקן היא השורש של השונות.</a:t>
            </a:r>
          </a:p>
          <a:p>
            <a:pPr algn="just" eaLnBrk="1" hangingPunct="1"/>
            <a:r>
              <a:rPr lang="he-IL" sz="2800" smtClean="0"/>
              <a:t>פיזור ערכי הסדרה סביב הממוצע של הסדרה.</a:t>
            </a:r>
          </a:p>
          <a:p>
            <a:pPr algn="just" eaLnBrk="1" hangingPunct="1"/>
            <a:r>
              <a:rPr lang="he-IL" sz="2800" smtClean="0"/>
              <a:t>ניתן לחישוב לגבי משתנה אינטרוולי ומעלה.</a:t>
            </a:r>
          </a:p>
          <a:p>
            <a:pPr algn="just" eaLnBrk="1" hangingPunct="1"/>
            <a:r>
              <a:rPr lang="he-IL" sz="2800" smtClean="0"/>
              <a:t>מתארים רמה כללית של הפיזור סביב הממוצע.</a:t>
            </a:r>
          </a:p>
          <a:p>
            <a:pPr algn="just" eaLnBrk="1" hangingPunct="1"/>
            <a:r>
              <a:rPr lang="he-IL" sz="2800" smtClean="0"/>
              <a:t>מתחשב בכל ערכי הסדרה.</a:t>
            </a:r>
          </a:p>
          <a:p>
            <a:pPr algn="just" eaLnBrk="1" hangingPunct="1"/>
            <a:r>
              <a:rPr lang="he-IL" sz="2800" smtClean="0"/>
              <a:t>המדד המקובל ביותר למדידת פיזור.</a:t>
            </a:r>
          </a:p>
          <a:p>
            <a:pPr algn="just" eaLnBrk="1" hangingPunct="1"/>
            <a:r>
              <a:rPr lang="he-IL" sz="2800" smtClean="0"/>
              <a:t>פיזור לעולם לא שלילי </a:t>
            </a:r>
            <a:r>
              <a:rPr lang="he-IL" sz="1800" smtClean="0"/>
              <a:t>(ובהתאם סטיית התקן לעולם אינה שלילית).</a:t>
            </a:r>
            <a:r>
              <a:rPr lang="he-IL" sz="2800" smtClean="0"/>
              <a:t> </a:t>
            </a:r>
          </a:p>
        </p:txBody>
      </p:sp>
      <p:sp>
        <p:nvSpPr>
          <p:cNvPr id="130052" name="Rectangle 4"/>
          <p:cNvSpPr>
            <a:spLocks noChangeArrowheads="1"/>
          </p:cNvSpPr>
          <p:nvPr/>
        </p:nvSpPr>
        <p:spPr bwMode="auto">
          <a:xfrm>
            <a:off x="250825" y="5661025"/>
            <a:ext cx="4105275" cy="1008063"/>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סטית תקן</a:t>
            </a:r>
          </a:p>
          <a:p>
            <a:r>
              <a:rPr lang="he-IL" sz="1800">
                <a:latin typeface="Times New Roman" pitchFamily="18" charset="0"/>
              </a:rPr>
              <a:t>הוספה &gt; פונקציה &gt; </a:t>
            </a:r>
            <a:r>
              <a:rPr lang="en-US" sz="1800" b="1">
                <a:latin typeface="Times New Roman" pitchFamily="18" charset="0"/>
              </a:rPr>
              <a:t>Stdevp</a:t>
            </a:r>
            <a:r>
              <a:rPr lang="he-IL" sz="1800" b="1">
                <a:latin typeface="Times New Roman" pitchFamily="18" charset="0"/>
              </a:rPr>
              <a:t> (אוכלוסיה)</a:t>
            </a:r>
            <a:endParaRPr lang="en-US" sz="1800" b="1">
              <a:latin typeface="Times New Roman" pitchFamily="18" charset="0"/>
            </a:endParaRPr>
          </a:p>
          <a:p>
            <a:r>
              <a:rPr lang="he-IL" sz="1800">
                <a:latin typeface="Times New Roman" pitchFamily="18" charset="0"/>
              </a:rPr>
              <a:t>הוספה &gt; פונקציה &gt; </a:t>
            </a:r>
            <a:r>
              <a:rPr lang="en-US" sz="1800" b="1">
                <a:latin typeface="Times New Roman" pitchFamily="18" charset="0"/>
              </a:rPr>
              <a:t>Stdev</a:t>
            </a:r>
            <a:r>
              <a:rPr lang="he-IL" sz="1800" b="1">
                <a:latin typeface="Times New Roman" pitchFamily="18" charset="0"/>
              </a:rPr>
              <a:t> (מדגם)</a:t>
            </a:r>
            <a:endParaRPr lang="en-US" sz="1800" b="1">
              <a:latin typeface="Times New Roman" pitchFamily="18" charset="0"/>
            </a:endParaRPr>
          </a:p>
        </p:txBody>
      </p:sp>
      <p:sp>
        <p:nvSpPr>
          <p:cNvPr id="130053" name="Rectangle 5"/>
          <p:cNvSpPr>
            <a:spLocks noChangeArrowheads="1"/>
          </p:cNvSpPr>
          <p:nvPr/>
        </p:nvSpPr>
        <p:spPr bwMode="auto">
          <a:xfrm>
            <a:off x="5148263" y="5661025"/>
            <a:ext cx="3744912" cy="1008063"/>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שונות</a:t>
            </a:r>
          </a:p>
          <a:p>
            <a:r>
              <a:rPr lang="he-IL" sz="1800">
                <a:latin typeface="Times New Roman" pitchFamily="18" charset="0"/>
              </a:rPr>
              <a:t>הוספה &gt; פונקציה &gt; </a:t>
            </a:r>
            <a:r>
              <a:rPr lang="en-US" sz="1800" b="1">
                <a:latin typeface="Times New Roman" pitchFamily="18" charset="0"/>
              </a:rPr>
              <a:t>Varp</a:t>
            </a:r>
            <a:r>
              <a:rPr lang="he-IL" sz="1800" b="1">
                <a:latin typeface="Times New Roman" pitchFamily="18" charset="0"/>
              </a:rPr>
              <a:t> (אוכלוסיה)</a:t>
            </a:r>
            <a:endParaRPr lang="en-US" sz="1800" b="1">
              <a:latin typeface="Times New Roman" pitchFamily="18" charset="0"/>
            </a:endParaRPr>
          </a:p>
          <a:p>
            <a:r>
              <a:rPr lang="he-IL" sz="1800">
                <a:latin typeface="Times New Roman" pitchFamily="18" charset="0"/>
              </a:rPr>
              <a:t>הוספה &gt; פונקציה &gt; </a:t>
            </a:r>
            <a:r>
              <a:rPr lang="en-US" sz="1800" b="1">
                <a:latin typeface="Times New Roman" pitchFamily="18" charset="0"/>
              </a:rPr>
              <a:t>Var</a:t>
            </a:r>
            <a:r>
              <a:rPr lang="he-IL" sz="1800" b="1">
                <a:latin typeface="Times New Roman" pitchFamily="18" charset="0"/>
              </a:rPr>
              <a:t> (מדגם)</a:t>
            </a:r>
            <a:endParaRPr lang="en-US" sz="1800" b="1">
              <a:latin typeface="Times New Roman" pitchFamily="18" charset="0"/>
            </a:endParaRPr>
          </a:p>
        </p:txBody>
      </p:sp>
      <p:sp>
        <p:nvSpPr>
          <p:cNvPr id="130054" name="AutoShape 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2000"/>
                                        <p:tgtEl>
                                          <p:spTgt spid="1300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fade">
                                      <p:cBhvr>
                                        <p:cTn id="11" dur="2000"/>
                                        <p:tgtEl>
                                          <p:spTgt spid="13005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animEffect transition="in" filter="fade">
                                      <p:cBhvr>
                                        <p:cTn id="15" dur="2000"/>
                                        <p:tgtEl>
                                          <p:spTgt spid="13005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animEffect transition="in" filter="fade">
                                      <p:cBhvr>
                                        <p:cTn id="19" dur="2000"/>
                                        <p:tgtEl>
                                          <p:spTgt spid="13005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animEffect transition="in" filter="fade">
                                      <p:cBhvr>
                                        <p:cTn id="23" dur="2000"/>
                                        <p:tgtEl>
                                          <p:spTgt spid="13005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animEffect transition="in" filter="fade">
                                      <p:cBhvr>
                                        <p:cTn id="27" dur="2000"/>
                                        <p:tgtEl>
                                          <p:spTgt spid="130051">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0051">
                                            <p:txEl>
                                              <p:pRg st="6" end="6"/>
                                            </p:txEl>
                                          </p:spTgt>
                                        </p:tgtEl>
                                        <p:attrNameLst>
                                          <p:attrName>style.visibility</p:attrName>
                                        </p:attrNameLst>
                                      </p:cBhvr>
                                      <p:to>
                                        <p:strVal val="visible"/>
                                      </p:to>
                                    </p:set>
                                    <p:animEffect transition="in" filter="fade">
                                      <p:cBhvr>
                                        <p:cTn id="31" dur="2000"/>
                                        <p:tgtEl>
                                          <p:spTgt spid="130051">
                                            <p:txEl>
                                              <p:pRg st="6" end="6"/>
                                            </p:txEl>
                                          </p:spTgt>
                                        </p:tgtEl>
                                      </p:cBhvr>
                                    </p:animEffect>
                                  </p:childTnLst>
                                </p:cTn>
                              </p:par>
                            </p:childTnLst>
                          </p:cTn>
                        </p:par>
                        <p:par>
                          <p:cTn id="32" fill="hold">
                            <p:stCondLst>
                              <p:cond delay="14000"/>
                            </p:stCondLst>
                            <p:childTnLst>
                              <p:par>
                                <p:cTn id="33" presetID="1" presetClass="entr" presetSubtype="0" fill="hold" grpId="0" nodeType="afterEffect">
                                  <p:stCondLst>
                                    <p:cond delay="0"/>
                                  </p:stCondLst>
                                  <p:childTnLst>
                                    <p:set>
                                      <p:cBhvr>
                                        <p:cTn id="34" dur="1" fill="hold">
                                          <p:stCondLst>
                                            <p:cond delay="0"/>
                                          </p:stCondLst>
                                        </p:cTn>
                                        <p:tgtEl>
                                          <p:spTgt spid="130052"/>
                                        </p:tgtEl>
                                        <p:attrNameLst>
                                          <p:attrName>style.visibility</p:attrName>
                                        </p:attrNameLst>
                                      </p:cBhvr>
                                      <p:to>
                                        <p:strVal val="visible"/>
                                      </p:to>
                                    </p:set>
                                  </p:childTnLst>
                                </p:cTn>
                              </p:par>
                            </p:childTnLst>
                          </p:cTn>
                        </p:par>
                        <p:par>
                          <p:cTn id="35" fill="hold">
                            <p:stCondLst>
                              <p:cond delay="14000"/>
                            </p:stCondLst>
                            <p:childTnLst>
                              <p:par>
                                <p:cTn id="36" presetID="1" presetClass="entr" presetSubtype="0" fill="hold" grpId="0" nodeType="afterEffect">
                                  <p:stCondLst>
                                    <p:cond delay="0"/>
                                  </p:stCondLst>
                                  <p:childTnLst>
                                    <p:set>
                                      <p:cBhvr>
                                        <p:cTn id="37" dur="1" fill="hold">
                                          <p:stCondLst>
                                            <p:cond delay="0"/>
                                          </p:stCondLst>
                                        </p:cTn>
                                        <p:tgtEl>
                                          <p:spTgt spid="13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animBg="1"/>
      <p:bldP spid="13005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58888" y="4221163"/>
            <a:ext cx="6505575" cy="2033587"/>
            <a:chOff x="3360" y="3072"/>
            <a:chExt cx="1872" cy="720"/>
          </a:xfrm>
        </p:grpSpPr>
        <p:sp>
          <p:nvSpPr>
            <p:cNvPr id="136205" name="Freeform 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36206" name="Freeform 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36195" name="Line 5"/>
          <p:cNvSpPr>
            <a:spLocks noChangeShapeType="1"/>
          </p:cNvSpPr>
          <p:nvPr/>
        </p:nvSpPr>
        <p:spPr bwMode="auto">
          <a:xfrm>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136196" name="Rectangle 6"/>
          <p:cNvSpPr>
            <a:spLocks noChangeArrowheads="1"/>
          </p:cNvSpPr>
          <p:nvPr/>
        </p:nvSpPr>
        <p:spPr bwMode="auto">
          <a:xfrm>
            <a:off x="2843213" y="4868863"/>
            <a:ext cx="360362" cy="215900"/>
          </a:xfrm>
          <a:prstGeom prst="rect">
            <a:avLst/>
          </a:prstGeom>
          <a:noFill/>
          <a:ln w="9525">
            <a:noFill/>
            <a:miter lim="800000"/>
            <a:headEnd/>
            <a:tailEnd/>
          </a:ln>
        </p:spPr>
        <p:txBody>
          <a:bodyPr wrap="none" anchor="ctr"/>
          <a:lstStyle/>
          <a:p>
            <a:pPr algn="ctr"/>
            <a:r>
              <a:rPr lang="en-US" sz="2400">
                <a:sym typeface="Symbol" pitchFamily="18" charset="2"/>
              </a:rPr>
              <a:t></a:t>
            </a:r>
          </a:p>
        </p:txBody>
      </p:sp>
      <p:sp>
        <p:nvSpPr>
          <p:cNvPr id="136197" name="Rectangle 7"/>
          <p:cNvSpPr>
            <a:spLocks noGrp="1" noChangeArrowheads="1"/>
          </p:cNvSpPr>
          <p:nvPr>
            <p:ph type="title"/>
          </p:nvPr>
        </p:nvSpPr>
        <p:spPr>
          <a:xfrm>
            <a:off x="2286000" y="609600"/>
            <a:ext cx="6477000" cy="1143000"/>
          </a:xfrm>
          <a:noFill/>
        </p:spPr>
        <p:txBody>
          <a:bodyPr/>
          <a:lstStyle/>
          <a:p>
            <a:pPr algn="r" eaLnBrk="1" hangingPunct="1"/>
            <a:r>
              <a:rPr lang="he-IL" sz="3200" smtClean="0"/>
              <a:t>מדד פיזור – שונות </a:t>
            </a:r>
            <a:r>
              <a:rPr lang="en-US" sz="3200" smtClean="0">
                <a:sym typeface="Symbol" pitchFamily="18" charset="2"/>
              </a:rPr>
              <a:t></a:t>
            </a:r>
            <a:r>
              <a:rPr lang="en-US" sz="3200" baseline="30000" smtClean="0">
                <a:sym typeface="Symbol" pitchFamily="18" charset="2"/>
              </a:rPr>
              <a:t>2</a:t>
            </a:r>
            <a:r>
              <a:rPr lang="he-IL" sz="3200" smtClean="0">
                <a:sym typeface="Symbol" pitchFamily="18" charset="2"/>
              </a:rPr>
              <a:t> </a:t>
            </a:r>
            <a:r>
              <a:rPr lang="he-IL" sz="3200" smtClean="0"/>
              <a:t>וסטיית תקן </a:t>
            </a:r>
            <a:r>
              <a:rPr lang="en-US" sz="3200" smtClean="0">
                <a:sym typeface="Symbol" pitchFamily="18" charset="2"/>
              </a:rPr>
              <a:t></a:t>
            </a:r>
            <a:r>
              <a:rPr lang="he-IL" sz="3200" smtClean="0">
                <a:sym typeface="Symbol" pitchFamily="18" charset="2"/>
              </a:rPr>
              <a:t> </a:t>
            </a:r>
            <a:endParaRPr lang="en-US" sz="3200" smtClean="0">
              <a:sym typeface="Symbol" pitchFamily="18" charset="2"/>
            </a:endParaRPr>
          </a:p>
        </p:txBody>
      </p:sp>
      <p:grpSp>
        <p:nvGrpSpPr>
          <p:cNvPr id="3" name="Group 8"/>
          <p:cNvGrpSpPr>
            <a:grpSpLocks/>
          </p:cNvGrpSpPr>
          <p:nvPr/>
        </p:nvGrpSpPr>
        <p:grpSpPr bwMode="auto">
          <a:xfrm>
            <a:off x="2700338" y="4221163"/>
            <a:ext cx="3552825" cy="2033587"/>
            <a:chOff x="3360" y="3072"/>
            <a:chExt cx="1872" cy="720"/>
          </a:xfrm>
        </p:grpSpPr>
        <p:sp>
          <p:nvSpPr>
            <p:cNvPr id="136203" name="Freeform 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prstDash val="dash"/>
              <a:miter lim="800000"/>
              <a:headEnd/>
              <a:tailEnd/>
            </a:ln>
          </p:spPr>
          <p:txBody>
            <a:bodyPr wrap="none"/>
            <a:lstStyle/>
            <a:p>
              <a:endParaRPr lang="he-IL"/>
            </a:p>
          </p:txBody>
        </p:sp>
        <p:sp>
          <p:nvSpPr>
            <p:cNvPr id="136204" name="Freeform 1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prstDash val="dash"/>
              <a:miter lim="800000"/>
              <a:headEnd/>
              <a:tailEnd/>
            </a:ln>
          </p:spPr>
          <p:txBody>
            <a:bodyPr wrap="none"/>
            <a:lstStyle/>
            <a:p>
              <a:endParaRPr lang="he-IL"/>
            </a:p>
          </p:txBody>
        </p:sp>
      </p:grpSp>
      <p:grpSp>
        <p:nvGrpSpPr>
          <p:cNvPr id="4" name="Group 11"/>
          <p:cNvGrpSpPr>
            <a:grpSpLocks/>
          </p:cNvGrpSpPr>
          <p:nvPr/>
        </p:nvGrpSpPr>
        <p:grpSpPr bwMode="auto">
          <a:xfrm>
            <a:off x="179388" y="4221163"/>
            <a:ext cx="8785225" cy="2033587"/>
            <a:chOff x="3360" y="3072"/>
            <a:chExt cx="1872" cy="720"/>
          </a:xfrm>
        </p:grpSpPr>
        <p:sp>
          <p:nvSpPr>
            <p:cNvPr id="136201"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prstDash val="sysDot"/>
              <a:miter lim="800000"/>
              <a:headEnd/>
              <a:tailEnd/>
            </a:ln>
          </p:spPr>
          <p:txBody>
            <a:bodyPr wrap="none"/>
            <a:lstStyle/>
            <a:p>
              <a:endParaRPr lang="he-IL"/>
            </a:p>
          </p:txBody>
        </p:sp>
        <p:sp>
          <p:nvSpPr>
            <p:cNvPr id="136202"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prstDash val="sysDot"/>
              <a:miter lim="800000"/>
              <a:headEnd/>
              <a:tailEnd/>
            </a:ln>
          </p:spPr>
          <p:txBody>
            <a:bodyPr wrap="none"/>
            <a:lstStyle/>
            <a:p>
              <a:endParaRPr lang="he-IL"/>
            </a:p>
          </p:txBody>
        </p:sp>
      </p:grpSp>
      <p:sp>
        <p:nvSpPr>
          <p:cNvPr id="131086" name="AutoShape 1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979613" y="609600"/>
            <a:ext cx="6783387" cy="1143000"/>
          </a:xfrm>
        </p:spPr>
        <p:txBody>
          <a:bodyPr/>
          <a:lstStyle/>
          <a:p>
            <a:pPr algn="r" eaLnBrk="1" hangingPunct="1"/>
            <a:r>
              <a:rPr lang="he-IL" sz="3600" smtClean="0"/>
              <a:t>שונות </a:t>
            </a:r>
            <a:r>
              <a:rPr lang="en-US" sz="4000" smtClean="0">
                <a:sym typeface="Symbol" pitchFamily="18" charset="2"/>
              </a:rPr>
              <a:t></a:t>
            </a:r>
            <a:r>
              <a:rPr lang="en-US" sz="2800" baseline="30000" smtClean="0">
                <a:sym typeface="Symbol" pitchFamily="18" charset="2"/>
              </a:rPr>
              <a:t>2</a:t>
            </a:r>
            <a:r>
              <a:rPr lang="he-IL" sz="2800" baseline="30000" smtClean="0">
                <a:sym typeface="Symbol" pitchFamily="18" charset="2"/>
              </a:rPr>
              <a:t> </a:t>
            </a:r>
            <a:r>
              <a:rPr lang="he-IL" sz="3600" smtClean="0"/>
              <a:t>וסטיית תקן </a:t>
            </a:r>
            <a:r>
              <a:rPr lang="en-US" sz="4000" smtClean="0">
                <a:sym typeface="Symbol" pitchFamily="18" charset="2"/>
              </a:rPr>
              <a:t></a:t>
            </a:r>
            <a:r>
              <a:rPr lang="he-IL" sz="4000" smtClean="0">
                <a:sym typeface="Symbol" pitchFamily="18" charset="2"/>
              </a:rPr>
              <a:t>  - אופן החישוב</a:t>
            </a:r>
            <a:endParaRPr lang="en-US" sz="4000" smtClean="0">
              <a:sym typeface="Symbol" pitchFamily="18" charset="2"/>
            </a:endParaRPr>
          </a:p>
        </p:txBody>
      </p:sp>
      <p:sp>
        <p:nvSpPr>
          <p:cNvPr id="132099" name="Rectangle 3"/>
          <p:cNvSpPr>
            <a:spLocks noGrp="1" noChangeArrowheads="1"/>
          </p:cNvSpPr>
          <p:nvPr>
            <p:ph type="body" idx="1"/>
          </p:nvPr>
        </p:nvSpPr>
        <p:spPr>
          <a:xfrm>
            <a:off x="468313" y="2017713"/>
            <a:ext cx="8486775" cy="2782887"/>
          </a:xfrm>
        </p:spPr>
        <p:txBody>
          <a:bodyPr/>
          <a:lstStyle/>
          <a:p>
            <a:pPr algn="just" eaLnBrk="1" hangingPunct="1">
              <a:lnSpc>
                <a:spcPct val="90000"/>
              </a:lnSpc>
            </a:pPr>
            <a:r>
              <a:rPr lang="he-IL" sz="2800" smtClean="0"/>
              <a:t>חישוב השונות בסדרת </a:t>
            </a:r>
            <a:r>
              <a:rPr lang="he-IL" sz="2800" u="sng" smtClean="0"/>
              <a:t>ערכים בודדים</a:t>
            </a:r>
            <a:r>
              <a:rPr lang="he-IL" sz="2800" smtClean="0"/>
              <a:t>: </a:t>
            </a:r>
            <a:r>
              <a:rPr lang="he-IL" sz="1800" smtClean="0"/>
              <a:t>[</a:t>
            </a:r>
            <a:r>
              <a:rPr lang="en-US" sz="2400" smtClean="0">
                <a:sym typeface="Symbol" pitchFamily="18" charset="2"/>
              </a:rPr>
              <a:t></a:t>
            </a:r>
            <a:r>
              <a:rPr lang="en-US" sz="1600" baseline="30000" smtClean="0">
                <a:sym typeface="Symbol" pitchFamily="18" charset="2"/>
              </a:rPr>
              <a:t>2 </a:t>
            </a:r>
            <a:r>
              <a:rPr lang="en-US" sz="1600" smtClean="0">
                <a:sym typeface="Symbol" pitchFamily="18" charset="2"/>
              </a:rPr>
              <a:t>= </a:t>
            </a:r>
            <a:r>
              <a:rPr lang="en-US" sz="2000" smtClean="0"/>
              <a:t>Ʃ</a:t>
            </a:r>
            <a:r>
              <a:rPr lang="en-US" sz="1800" smtClean="0"/>
              <a:t>(Xi – X)</a:t>
            </a:r>
            <a:r>
              <a:rPr lang="en-US" sz="1800" baseline="30000" smtClean="0"/>
              <a:t>2 </a:t>
            </a:r>
            <a:r>
              <a:rPr lang="en-US" sz="1800" smtClean="0"/>
              <a:t>/ n</a:t>
            </a:r>
            <a:r>
              <a:rPr lang="he-IL" sz="1800" smtClean="0"/>
              <a:t>]</a:t>
            </a:r>
            <a:r>
              <a:rPr lang="he-IL" sz="2800" smtClean="0"/>
              <a:t>.</a:t>
            </a:r>
            <a:r>
              <a:rPr lang="he-IL" sz="1600" baseline="30000" smtClean="0">
                <a:sym typeface="Symbol" pitchFamily="18" charset="2"/>
              </a:rPr>
              <a:t> </a:t>
            </a:r>
            <a:endParaRPr lang="he-IL" sz="2800" smtClean="0"/>
          </a:p>
          <a:p>
            <a:pPr lvl="1" algn="just" eaLnBrk="1" hangingPunct="1">
              <a:lnSpc>
                <a:spcPct val="90000"/>
              </a:lnSpc>
            </a:pPr>
            <a:r>
              <a:rPr lang="he-IL" sz="2400" smtClean="0"/>
              <a:t>יש לחשב ממוצע </a:t>
            </a:r>
            <a:r>
              <a:rPr lang="en-US" sz="2400" smtClean="0"/>
              <a:t>X</a:t>
            </a:r>
            <a:r>
              <a:rPr lang="he-IL" sz="2400" smtClean="0"/>
              <a:t> </a:t>
            </a:r>
            <a:r>
              <a:rPr lang="en-US" sz="1800" i="1" smtClean="0"/>
              <a:t>(45/9 = 5)</a:t>
            </a:r>
            <a:r>
              <a:rPr lang="he-IL" sz="1800" i="1" smtClean="0"/>
              <a:t>.</a:t>
            </a:r>
            <a:endParaRPr lang="en-US" sz="1800" i="1" smtClean="0"/>
          </a:p>
          <a:p>
            <a:pPr lvl="1" algn="just" eaLnBrk="1" hangingPunct="1">
              <a:lnSpc>
                <a:spcPct val="90000"/>
              </a:lnSpc>
            </a:pPr>
            <a:r>
              <a:rPr lang="he-IL" sz="2400" smtClean="0"/>
              <a:t>יש לחשב לכל מקרה את ההפרש מהממוצע  </a:t>
            </a:r>
            <a:r>
              <a:rPr lang="en-US" sz="2400" smtClean="0"/>
              <a:t>Xi – X</a:t>
            </a:r>
            <a:r>
              <a:rPr lang="he-IL" sz="2400" smtClean="0"/>
              <a:t>.</a:t>
            </a:r>
          </a:p>
          <a:p>
            <a:pPr lvl="1" algn="just" eaLnBrk="1" hangingPunct="1">
              <a:lnSpc>
                <a:spcPct val="90000"/>
              </a:lnSpc>
            </a:pPr>
            <a:r>
              <a:rPr lang="he-IL" sz="2400" smtClean="0"/>
              <a:t>יש להעלות בריבוע כל הפרש </a:t>
            </a:r>
            <a:r>
              <a:rPr lang="en-US" sz="2400" smtClean="0"/>
              <a:t>(Xi – X)</a:t>
            </a:r>
            <a:r>
              <a:rPr lang="en-US" sz="2400" baseline="30000" smtClean="0"/>
              <a:t>2</a:t>
            </a:r>
            <a:r>
              <a:rPr lang="he-IL" sz="2400" smtClean="0"/>
              <a:t>.</a:t>
            </a:r>
          </a:p>
          <a:p>
            <a:pPr lvl="1" algn="just" eaLnBrk="1" hangingPunct="1">
              <a:lnSpc>
                <a:spcPct val="90000"/>
              </a:lnSpc>
            </a:pPr>
            <a:r>
              <a:rPr lang="he-IL" sz="2400" smtClean="0"/>
              <a:t>יש לסכם את ריבועי ההפרשים</a:t>
            </a:r>
            <a:r>
              <a:rPr lang="en-US" sz="2400" smtClean="0"/>
              <a:t> </a:t>
            </a:r>
            <a:r>
              <a:rPr lang="he-IL" sz="2400" smtClean="0"/>
              <a:t> </a:t>
            </a:r>
            <a:r>
              <a:rPr lang="en-US" smtClean="0"/>
              <a:t>Ʃ</a:t>
            </a:r>
            <a:r>
              <a:rPr lang="en-US" sz="2400" smtClean="0"/>
              <a:t>(Xi – X)</a:t>
            </a:r>
            <a:r>
              <a:rPr lang="en-US" sz="2400" baseline="30000" smtClean="0"/>
              <a:t>2</a:t>
            </a:r>
            <a:r>
              <a:rPr lang="he-IL" sz="2400" smtClean="0"/>
              <a:t>.</a:t>
            </a:r>
          </a:p>
          <a:p>
            <a:pPr lvl="1" algn="just" eaLnBrk="1" hangingPunct="1">
              <a:lnSpc>
                <a:spcPct val="90000"/>
              </a:lnSpc>
            </a:pPr>
            <a:r>
              <a:rPr lang="he-IL" sz="2400" smtClean="0"/>
              <a:t>לחלק את סכום ריבועי ההפרשים במספר המקרים </a:t>
            </a:r>
            <a:r>
              <a:rPr lang="en-US" sz="3200" smtClean="0">
                <a:sym typeface="Symbol" pitchFamily="18" charset="2"/>
              </a:rPr>
              <a:t></a:t>
            </a:r>
            <a:r>
              <a:rPr lang="en-US" sz="2000" baseline="30000" smtClean="0">
                <a:sym typeface="Symbol" pitchFamily="18" charset="2"/>
              </a:rPr>
              <a:t>2 </a:t>
            </a:r>
            <a:r>
              <a:rPr lang="en-US" sz="2000" smtClean="0">
                <a:sym typeface="Symbol" pitchFamily="18" charset="2"/>
              </a:rPr>
              <a:t>= </a:t>
            </a:r>
            <a:r>
              <a:rPr lang="en-US" smtClean="0"/>
              <a:t>Ʃ</a:t>
            </a:r>
            <a:r>
              <a:rPr lang="en-US" sz="2400" smtClean="0"/>
              <a:t>(Xi – X)</a:t>
            </a:r>
            <a:r>
              <a:rPr lang="en-US" sz="2400" baseline="30000" smtClean="0"/>
              <a:t>2 </a:t>
            </a:r>
            <a:r>
              <a:rPr lang="en-US" sz="2400" smtClean="0"/>
              <a:t>/ n</a:t>
            </a:r>
            <a:r>
              <a:rPr lang="he-IL" sz="2400" smtClean="0"/>
              <a:t>.</a:t>
            </a:r>
            <a:r>
              <a:rPr lang="he-IL" sz="1400" baseline="30000" smtClean="0">
                <a:sym typeface="Symbol" pitchFamily="18" charset="2"/>
              </a:rPr>
              <a:t> </a:t>
            </a:r>
            <a:r>
              <a:rPr lang="he-IL" sz="2400" smtClean="0"/>
              <a:t>  </a:t>
            </a:r>
          </a:p>
        </p:txBody>
      </p:sp>
      <p:sp>
        <p:nvSpPr>
          <p:cNvPr id="132100" name="Line 4"/>
          <p:cNvSpPr>
            <a:spLocks noChangeShapeType="1"/>
          </p:cNvSpPr>
          <p:nvPr/>
        </p:nvSpPr>
        <p:spPr bwMode="auto">
          <a:xfrm>
            <a:off x="6156325" y="2492375"/>
            <a:ext cx="228600" cy="0"/>
          </a:xfrm>
          <a:prstGeom prst="line">
            <a:avLst/>
          </a:prstGeom>
          <a:noFill/>
          <a:ln w="25400">
            <a:solidFill>
              <a:schemeClr val="tx1"/>
            </a:solidFill>
            <a:miter lim="800000"/>
            <a:headEnd/>
            <a:tailEnd/>
          </a:ln>
        </p:spPr>
        <p:txBody>
          <a:bodyPr wrap="none"/>
          <a:lstStyle/>
          <a:p>
            <a:endParaRPr lang="he-IL"/>
          </a:p>
        </p:txBody>
      </p:sp>
      <p:sp>
        <p:nvSpPr>
          <p:cNvPr id="132101" name="Line 5"/>
          <p:cNvSpPr>
            <a:spLocks noChangeShapeType="1"/>
          </p:cNvSpPr>
          <p:nvPr/>
        </p:nvSpPr>
        <p:spPr bwMode="auto">
          <a:xfrm>
            <a:off x="3505200" y="2895600"/>
            <a:ext cx="228600" cy="0"/>
          </a:xfrm>
          <a:prstGeom prst="line">
            <a:avLst/>
          </a:prstGeom>
          <a:noFill/>
          <a:ln w="25400">
            <a:solidFill>
              <a:schemeClr val="tx1"/>
            </a:solidFill>
            <a:miter lim="800000"/>
            <a:headEnd/>
            <a:tailEnd/>
          </a:ln>
        </p:spPr>
        <p:txBody>
          <a:bodyPr wrap="none"/>
          <a:lstStyle/>
          <a:p>
            <a:endParaRPr lang="he-IL"/>
          </a:p>
        </p:txBody>
      </p:sp>
      <p:sp>
        <p:nvSpPr>
          <p:cNvPr id="132102" name="Line 6"/>
          <p:cNvSpPr>
            <a:spLocks noChangeShapeType="1"/>
          </p:cNvSpPr>
          <p:nvPr/>
        </p:nvSpPr>
        <p:spPr bwMode="auto">
          <a:xfrm>
            <a:off x="4648200" y="3276600"/>
            <a:ext cx="228600" cy="0"/>
          </a:xfrm>
          <a:prstGeom prst="line">
            <a:avLst/>
          </a:prstGeom>
          <a:noFill/>
          <a:ln w="25400">
            <a:solidFill>
              <a:schemeClr val="tx1"/>
            </a:solidFill>
            <a:miter lim="800000"/>
            <a:headEnd/>
            <a:tailEnd/>
          </a:ln>
        </p:spPr>
        <p:txBody>
          <a:bodyPr wrap="none"/>
          <a:lstStyle/>
          <a:p>
            <a:endParaRPr lang="he-IL"/>
          </a:p>
        </p:txBody>
      </p:sp>
      <p:grpSp>
        <p:nvGrpSpPr>
          <p:cNvPr id="2" name="Group 7"/>
          <p:cNvGrpSpPr>
            <a:grpSpLocks/>
          </p:cNvGrpSpPr>
          <p:nvPr/>
        </p:nvGrpSpPr>
        <p:grpSpPr bwMode="auto">
          <a:xfrm>
            <a:off x="838200" y="5318125"/>
            <a:ext cx="7772400" cy="365125"/>
            <a:chOff x="528" y="3350"/>
            <a:chExt cx="4896" cy="230"/>
          </a:xfrm>
        </p:grpSpPr>
        <p:sp>
          <p:nvSpPr>
            <p:cNvPr id="137276" name="Rectangle 8"/>
            <p:cNvSpPr>
              <a:spLocks noChangeArrowheads="1"/>
            </p:cNvSpPr>
            <p:nvPr/>
          </p:nvSpPr>
          <p:spPr bwMode="auto">
            <a:xfrm>
              <a:off x="1677" y="335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7277" name="Rectangle 9"/>
            <p:cNvSpPr>
              <a:spLocks noChangeArrowheads="1"/>
            </p:cNvSpPr>
            <p:nvPr/>
          </p:nvSpPr>
          <p:spPr bwMode="auto">
            <a:xfrm>
              <a:off x="4649" y="3350"/>
              <a:ext cx="775"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600">
                  <a:latin typeface="Times New Roman" pitchFamily="18" charset="0"/>
                </a:rPr>
                <a:t>הפרש מממוצע</a:t>
              </a:r>
              <a:endParaRPr lang="en-US" sz="1600">
                <a:latin typeface="Times New Roman" pitchFamily="18" charset="0"/>
              </a:endParaRPr>
            </a:p>
          </p:txBody>
        </p:sp>
        <p:sp>
          <p:nvSpPr>
            <p:cNvPr id="137278" name="Rectangle 10"/>
            <p:cNvSpPr>
              <a:spLocks noChangeArrowheads="1"/>
            </p:cNvSpPr>
            <p:nvPr/>
          </p:nvSpPr>
          <p:spPr bwMode="auto">
            <a:xfrm>
              <a:off x="4319" y="335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7279" name="Rectangle 11"/>
            <p:cNvSpPr>
              <a:spLocks noChangeArrowheads="1"/>
            </p:cNvSpPr>
            <p:nvPr/>
          </p:nvSpPr>
          <p:spPr bwMode="auto">
            <a:xfrm>
              <a:off x="3989" y="335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7280" name="Rectangle 12"/>
            <p:cNvSpPr>
              <a:spLocks noChangeArrowheads="1"/>
            </p:cNvSpPr>
            <p:nvPr/>
          </p:nvSpPr>
          <p:spPr bwMode="auto">
            <a:xfrm>
              <a:off x="3657" y="3350"/>
              <a:ext cx="332"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-1</a:t>
              </a:r>
            </a:p>
          </p:txBody>
        </p:sp>
        <p:sp>
          <p:nvSpPr>
            <p:cNvPr id="137281" name="Rectangle 13"/>
            <p:cNvSpPr>
              <a:spLocks noChangeArrowheads="1"/>
            </p:cNvSpPr>
            <p:nvPr/>
          </p:nvSpPr>
          <p:spPr bwMode="auto">
            <a:xfrm>
              <a:off x="3327" y="335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0</a:t>
              </a:r>
            </a:p>
          </p:txBody>
        </p:sp>
        <p:sp>
          <p:nvSpPr>
            <p:cNvPr id="137282" name="Rectangle 14"/>
            <p:cNvSpPr>
              <a:spLocks noChangeArrowheads="1"/>
            </p:cNvSpPr>
            <p:nvPr/>
          </p:nvSpPr>
          <p:spPr bwMode="auto">
            <a:xfrm>
              <a:off x="2995" y="3350"/>
              <a:ext cx="332"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7283" name="Rectangle 15"/>
            <p:cNvSpPr>
              <a:spLocks noChangeArrowheads="1"/>
            </p:cNvSpPr>
            <p:nvPr/>
          </p:nvSpPr>
          <p:spPr bwMode="auto">
            <a:xfrm>
              <a:off x="2664" y="3350"/>
              <a:ext cx="331"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3</a:t>
              </a:r>
            </a:p>
          </p:txBody>
        </p:sp>
        <p:sp>
          <p:nvSpPr>
            <p:cNvPr id="137284" name="Rectangle 16"/>
            <p:cNvSpPr>
              <a:spLocks noChangeArrowheads="1"/>
            </p:cNvSpPr>
            <p:nvPr/>
          </p:nvSpPr>
          <p:spPr bwMode="auto">
            <a:xfrm>
              <a:off x="2335" y="335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2</a:t>
              </a:r>
            </a:p>
          </p:txBody>
        </p:sp>
        <p:sp>
          <p:nvSpPr>
            <p:cNvPr id="137285" name="Rectangle 17"/>
            <p:cNvSpPr>
              <a:spLocks noChangeArrowheads="1"/>
            </p:cNvSpPr>
            <p:nvPr/>
          </p:nvSpPr>
          <p:spPr bwMode="auto">
            <a:xfrm>
              <a:off x="2006" y="335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0</a:t>
              </a:r>
            </a:p>
          </p:txBody>
        </p:sp>
        <p:sp>
          <p:nvSpPr>
            <p:cNvPr id="137286" name="Rectangle 18"/>
            <p:cNvSpPr>
              <a:spLocks noChangeArrowheads="1"/>
            </p:cNvSpPr>
            <p:nvPr/>
          </p:nvSpPr>
          <p:spPr bwMode="auto">
            <a:xfrm>
              <a:off x="528" y="3350"/>
              <a:ext cx="114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endParaRPr lang="he-IL" sz="1800">
                <a:latin typeface="Times New Roman" pitchFamily="18" charset="0"/>
              </a:endParaRPr>
            </a:p>
          </p:txBody>
        </p:sp>
      </p:grpSp>
      <p:grpSp>
        <p:nvGrpSpPr>
          <p:cNvPr id="3" name="Group 19"/>
          <p:cNvGrpSpPr>
            <a:grpSpLocks/>
          </p:cNvGrpSpPr>
          <p:nvPr/>
        </p:nvGrpSpPr>
        <p:grpSpPr bwMode="auto">
          <a:xfrm>
            <a:off x="838200" y="4953000"/>
            <a:ext cx="7772400" cy="365125"/>
            <a:chOff x="528" y="3120"/>
            <a:chExt cx="4896" cy="230"/>
          </a:xfrm>
        </p:grpSpPr>
        <p:sp>
          <p:nvSpPr>
            <p:cNvPr id="137265" name="Rectangle 20"/>
            <p:cNvSpPr>
              <a:spLocks noChangeArrowheads="1"/>
            </p:cNvSpPr>
            <p:nvPr/>
          </p:nvSpPr>
          <p:spPr bwMode="auto">
            <a:xfrm>
              <a:off x="1677" y="312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3</a:t>
              </a:r>
              <a:endParaRPr lang="en-US" sz="1800">
                <a:latin typeface="Times New Roman" pitchFamily="18" charset="0"/>
              </a:endParaRPr>
            </a:p>
          </p:txBody>
        </p:sp>
        <p:sp>
          <p:nvSpPr>
            <p:cNvPr id="137266" name="Rectangle 21"/>
            <p:cNvSpPr>
              <a:spLocks noChangeArrowheads="1"/>
            </p:cNvSpPr>
            <p:nvPr/>
          </p:nvSpPr>
          <p:spPr bwMode="auto">
            <a:xfrm>
              <a:off x="2335" y="312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7</a:t>
              </a:r>
            </a:p>
          </p:txBody>
        </p:sp>
        <p:sp>
          <p:nvSpPr>
            <p:cNvPr id="137267" name="Rectangle 22"/>
            <p:cNvSpPr>
              <a:spLocks noChangeArrowheads="1"/>
            </p:cNvSpPr>
            <p:nvPr/>
          </p:nvSpPr>
          <p:spPr bwMode="auto">
            <a:xfrm>
              <a:off x="2006" y="3120"/>
              <a:ext cx="32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a:t>
              </a:r>
              <a:endParaRPr lang="en-US" sz="1800">
                <a:latin typeface="Times New Roman" pitchFamily="18" charset="0"/>
              </a:endParaRPr>
            </a:p>
          </p:txBody>
        </p:sp>
        <p:sp>
          <p:nvSpPr>
            <p:cNvPr id="137268" name="Rectangle 23"/>
            <p:cNvSpPr>
              <a:spLocks noChangeArrowheads="1"/>
            </p:cNvSpPr>
            <p:nvPr/>
          </p:nvSpPr>
          <p:spPr bwMode="auto">
            <a:xfrm>
              <a:off x="4649" y="3120"/>
              <a:ext cx="775"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600">
                  <a:latin typeface="Times New Roman" pitchFamily="18" charset="0"/>
                </a:rPr>
                <a:t>ימי אשפוז (</a:t>
              </a:r>
              <a:r>
                <a:rPr lang="en-US" sz="1600">
                  <a:latin typeface="Times New Roman" pitchFamily="18" charset="0"/>
                </a:rPr>
                <a:t>X</a:t>
              </a:r>
              <a:r>
                <a:rPr lang="he-IL" sz="1600">
                  <a:latin typeface="Times New Roman" pitchFamily="18" charset="0"/>
                </a:rPr>
                <a:t>)</a:t>
              </a:r>
              <a:endParaRPr lang="en-US" sz="1600">
                <a:latin typeface="Times New Roman" pitchFamily="18" charset="0"/>
              </a:endParaRPr>
            </a:p>
          </p:txBody>
        </p:sp>
        <p:sp>
          <p:nvSpPr>
            <p:cNvPr id="137269" name="Rectangle 24"/>
            <p:cNvSpPr>
              <a:spLocks noChangeArrowheads="1"/>
            </p:cNvSpPr>
            <p:nvPr/>
          </p:nvSpPr>
          <p:spPr bwMode="auto">
            <a:xfrm>
              <a:off x="4319" y="312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3</a:t>
              </a:r>
              <a:endParaRPr lang="en-US" sz="1800">
                <a:latin typeface="Times New Roman" pitchFamily="18" charset="0"/>
              </a:endParaRPr>
            </a:p>
          </p:txBody>
        </p:sp>
        <p:sp>
          <p:nvSpPr>
            <p:cNvPr id="137270" name="Rectangle 25"/>
            <p:cNvSpPr>
              <a:spLocks noChangeArrowheads="1"/>
            </p:cNvSpPr>
            <p:nvPr/>
          </p:nvSpPr>
          <p:spPr bwMode="auto">
            <a:xfrm>
              <a:off x="3989" y="312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3</a:t>
              </a:r>
              <a:endParaRPr lang="en-US" sz="1800">
                <a:latin typeface="Times New Roman" pitchFamily="18" charset="0"/>
              </a:endParaRPr>
            </a:p>
          </p:txBody>
        </p:sp>
        <p:sp>
          <p:nvSpPr>
            <p:cNvPr id="137271" name="Rectangle 26"/>
            <p:cNvSpPr>
              <a:spLocks noChangeArrowheads="1"/>
            </p:cNvSpPr>
            <p:nvPr/>
          </p:nvSpPr>
          <p:spPr bwMode="auto">
            <a:xfrm>
              <a:off x="3657" y="3120"/>
              <a:ext cx="332"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72" name="Rectangle 27"/>
            <p:cNvSpPr>
              <a:spLocks noChangeArrowheads="1"/>
            </p:cNvSpPr>
            <p:nvPr/>
          </p:nvSpPr>
          <p:spPr bwMode="auto">
            <a:xfrm>
              <a:off x="3327" y="3120"/>
              <a:ext cx="330"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5</a:t>
              </a:r>
              <a:endParaRPr lang="en-US" sz="1800">
                <a:latin typeface="Times New Roman" pitchFamily="18" charset="0"/>
              </a:endParaRPr>
            </a:p>
          </p:txBody>
        </p:sp>
        <p:sp>
          <p:nvSpPr>
            <p:cNvPr id="137273" name="Rectangle 28"/>
            <p:cNvSpPr>
              <a:spLocks noChangeArrowheads="1"/>
            </p:cNvSpPr>
            <p:nvPr/>
          </p:nvSpPr>
          <p:spPr bwMode="auto">
            <a:xfrm>
              <a:off x="2995" y="3120"/>
              <a:ext cx="332"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7</a:t>
              </a:r>
              <a:endParaRPr lang="en-US" sz="1800">
                <a:latin typeface="Times New Roman" pitchFamily="18" charset="0"/>
              </a:endParaRPr>
            </a:p>
          </p:txBody>
        </p:sp>
        <p:sp>
          <p:nvSpPr>
            <p:cNvPr id="137274" name="Rectangle 29"/>
            <p:cNvSpPr>
              <a:spLocks noChangeArrowheads="1"/>
            </p:cNvSpPr>
            <p:nvPr/>
          </p:nvSpPr>
          <p:spPr bwMode="auto">
            <a:xfrm>
              <a:off x="2664" y="3120"/>
              <a:ext cx="331"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8</a:t>
              </a:r>
              <a:endParaRPr lang="en-US" sz="1800">
                <a:latin typeface="Times New Roman" pitchFamily="18" charset="0"/>
              </a:endParaRPr>
            </a:p>
          </p:txBody>
        </p:sp>
        <p:sp>
          <p:nvSpPr>
            <p:cNvPr id="137275" name="Rectangle 30"/>
            <p:cNvSpPr>
              <a:spLocks noChangeArrowheads="1"/>
            </p:cNvSpPr>
            <p:nvPr/>
          </p:nvSpPr>
          <p:spPr bwMode="auto">
            <a:xfrm>
              <a:off x="528" y="3120"/>
              <a:ext cx="1149" cy="230"/>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1800">
                  <a:latin typeface="Times New Roman" pitchFamily="18" charset="0"/>
                </a:rPr>
                <a:t>n = 9</a:t>
              </a:r>
            </a:p>
          </p:txBody>
        </p:sp>
      </p:grpSp>
      <p:sp>
        <p:nvSpPr>
          <p:cNvPr id="137225" name="Line 31"/>
          <p:cNvSpPr>
            <a:spLocks noChangeShapeType="1"/>
          </p:cNvSpPr>
          <p:nvPr/>
        </p:nvSpPr>
        <p:spPr bwMode="auto">
          <a:xfrm>
            <a:off x="838200" y="4953000"/>
            <a:ext cx="7772400" cy="0"/>
          </a:xfrm>
          <a:prstGeom prst="line">
            <a:avLst/>
          </a:prstGeom>
          <a:noFill/>
          <a:ln w="28575" cap="sq">
            <a:solidFill>
              <a:schemeClr val="tx1"/>
            </a:solidFill>
            <a:miter lim="800000"/>
            <a:headEnd/>
            <a:tailEnd/>
          </a:ln>
        </p:spPr>
        <p:txBody>
          <a:bodyPr wrap="none"/>
          <a:lstStyle/>
          <a:p>
            <a:endParaRPr lang="he-IL"/>
          </a:p>
        </p:txBody>
      </p:sp>
      <p:sp>
        <p:nvSpPr>
          <p:cNvPr id="137226" name="Line 32"/>
          <p:cNvSpPr>
            <a:spLocks noChangeShapeType="1"/>
          </p:cNvSpPr>
          <p:nvPr/>
        </p:nvSpPr>
        <p:spPr bwMode="auto">
          <a:xfrm>
            <a:off x="838200" y="6078538"/>
            <a:ext cx="7772400" cy="0"/>
          </a:xfrm>
          <a:prstGeom prst="line">
            <a:avLst/>
          </a:prstGeom>
          <a:noFill/>
          <a:ln w="28575" cap="sq">
            <a:solidFill>
              <a:schemeClr val="tx1"/>
            </a:solidFill>
            <a:miter lim="800000"/>
            <a:headEnd/>
            <a:tailEnd/>
          </a:ln>
        </p:spPr>
        <p:txBody>
          <a:bodyPr wrap="none"/>
          <a:lstStyle/>
          <a:p>
            <a:endParaRPr lang="he-IL"/>
          </a:p>
        </p:txBody>
      </p:sp>
      <p:sp>
        <p:nvSpPr>
          <p:cNvPr id="137227" name="Line 33"/>
          <p:cNvSpPr>
            <a:spLocks noChangeShapeType="1"/>
          </p:cNvSpPr>
          <p:nvPr/>
        </p:nvSpPr>
        <p:spPr bwMode="auto">
          <a:xfrm>
            <a:off x="838200" y="4953000"/>
            <a:ext cx="0" cy="1125538"/>
          </a:xfrm>
          <a:prstGeom prst="line">
            <a:avLst/>
          </a:prstGeom>
          <a:noFill/>
          <a:ln w="28575" cap="sq">
            <a:solidFill>
              <a:schemeClr val="tx1"/>
            </a:solidFill>
            <a:miter lim="800000"/>
            <a:headEnd/>
            <a:tailEnd/>
          </a:ln>
        </p:spPr>
        <p:txBody>
          <a:bodyPr wrap="none"/>
          <a:lstStyle/>
          <a:p>
            <a:endParaRPr lang="he-IL"/>
          </a:p>
        </p:txBody>
      </p:sp>
      <p:sp>
        <p:nvSpPr>
          <p:cNvPr id="137228" name="Line 34"/>
          <p:cNvSpPr>
            <a:spLocks noChangeShapeType="1"/>
          </p:cNvSpPr>
          <p:nvPr/>
        </p:nvSpPr>
        <p:spPr bwMode="auto">
          <a:xfrm>
            <a:off x="4229100" y="4953000"/>
            <a:ext cx="0" cy="1125538"/>
          </a:xfrm>
          <a:prstGeom prst="line">
            <a:avLst/>
          </a:prstGeom>
          <a:noFill/>
          <a:ln w="12700">
            <a:solidFill>
              <a:schemeClr val="tx1"/>
            </a:solidFill>
            <a:miter lim="800000"/>
            <a:headEnd/>
            <a:tailEnd/>
          </a:ln>
        </p:spPr>
        <p:txBody>
          <a:bodyPr wrap="none"/>
          <a:lstStyle/>
          <a:p>
            <a:endParaRPr lang="he-IL"/>
          </a:p>
        </p:txBody>
      </p:sp>
      <p:sp>
        <p:nvSpPr>
          <p:cNvPr id="137229" name="Line 35"/>
          <p:cNvSpPr>
            <a:spLocks noChangeShapeType="1"/>
          </p:cNvSpPr>
          <p:nvPr/>
        </p:nvSpPr>
        <p:spPr bwMode="auto">
          <a:xfrm>
            <a:off x="4754563" y="4953000"/>
            <a:ext cx="0" cy="1125538"/>
          </a:xfrm>
          <a:prstGeom prst="line">
            <a:avLst/>
          </a:prstGeom>
          <a:noFill/>
          <a:ln w="12700">
            <a:solidFill>
              <a:schemeClr val="tx1"/>
            </a:solidFill>
            <a:miter lim="800000"/>
            <a:headEnd/>
            <a:tailEnd/>
          </a:ln>
        </p:spPr>
        <p:txBody>
          <a:bodyPr wrap="none"/>
          <a:lstStyle/>
          <a:p>
            <a:endParaRPr lang="he-IL"/>
          </a:p>
        </p:txBody>
      </p:sp>
      <p:sp>
        <p:nvSpPr>
          <p:cNvPr id="137230" name="Line 36"/>
          <p:cNvSpPr>
            <a:spLocks noChangeShapeType="1"/>
          </p:cNvSpPr>
          <p:nvPr/>
        </p:nvSpPr>
        <p:spPr bwMode="auto">
          <a:xfrm>
            <a:off x="5281613" y="4953000"/>
            <a:ext cx="0" cy="1125538"/>
          </a:xfrm>
          <a:prstGeom prst="line">
            <a:avLst/>
          </a:prstGeom>
          <a:noFill/>
          <a:ln w="12700">
            <a:solidFill>
              <a:schemeClr val="tx1"/>
            </a:solidFill>
            <a:miter lim="800000"/>
            <a:headEnd/>
            <a:tailEnd/>
          </a:ln>
        </p:spPr>
        <p:txBody>
          <a:bodyPr wrap="none"/>
          <a:lstStyle/>
          <a:p>
            <a:endParaRPr lang="he-IL"/>
          </a:p>
        </p:txBody>
      </p:sp>
      <p:sp>
        <p:nvSpPr>
          <p:cNvPr id="137231" name="Line 37"/>
          <p:cNvSpPr>
            <a:spLocks noChangeShapeType="1"/>
          </p:cNvSpPr>
          <p:nvPr/>
        </p:nvSpPr>
        <p:spPr bwMode="auto">
          <a:xfrm>
            <a:off x="5805488" y="4953000"/>
            <a:ext cx="0" cy="1125538"/>
          </a:xfrm>
          <a:prstGeom prst="line">
            <a:avLst/>
          </a:prstGeom>
          <a:noFill/>
          <a:ln w="12700">
            <a:solidFill>
              <a:schemeClr val="tx1"/>
            </a:solidFill>
            <a:miter lim="800000"/>
            <a:headEnd/>
            <a:tailEnd/>
          </a:ln>
        </p:spPr>
        <p:txBody>
          <a:bodyPr wrap="none"/>
          <a:lstStyle/>
          <a:p>
            <a:endParaRPr lang="he-IL"/>
          </a:p>
        </p:txBody>
      </p:sp>
      <p:sp>
        <p:nvSpPr>
          <p:cNvPr id="137232" name="Line 38"/>
          <p:cNvSpPr>
            <a:spLocks noChangeShapeType="1"/>
          </p:cNvSpPr>
          <p:nvPr/>
        </p:nvSpPr>
        <p:spPr bwMode="auto">
          <a:xfrm>
            <a:off x="6332538" y="4953000"/>
            <a:ext cx="0" cy="1125538"/>
          </a:xfrm>
          <a:prstGeom prst="line">
            <a:avLst/>
          </a:prstGeom>
          <a:noFill/>
          <a:ln w="12700">
            <a:solidFill>
              <a:schemeClr val="tx1"/>
            </a:solidFill>
            <a:miter lim="800000"/>
            <a:headEnd/>
            <a:tailEnd/>
          </a:ln>
        </p:spPr>
        <p:txBody>
          <a:bodyPr wrap="none"/>
          <a:lstStyle/>
          <a:p>
            <a:endParaRPr lang="he-IL"/>
          </a:p>
        </p:txBody>
      </p:sp>
      <p:sp>
        <p:nvSpPr>
          <p:cNvPr id="137233" name="Line 39"/>
          <p:cNvSpPr>
            <a:spLocks noChangeShapeType="1"/>
          </p:cNvSpPr>
          <p:nvPr/>
        </p:nvSpPr>
        <p:spPr bwMode="auto">
          <a:xfrm>
            <a:off x="6856413" y="4953000"/>
            <a:ext cx="0" cy="1125538"/>
          </a:xfrm>
          <a:prstGeom prst="line">
            <a:avLst/>
          </a:prstGeom>
          <a:noFill/>
          <a:ln w="12700">
            <a:solidFill>
              <a:schemeClr val="tx1"/>
            </a:solidFill>
            <a:miter lim="800000"/>
            <a:headEnd/>
            <a:tailEnd/>
          </a:ln>
        </p:spPr>
        <p:txBody>
          <a:bodyPr wrap="none"/>
          <a:lstStyle/>
          <a:p>
            <a:endParaRPr lang="he-IL"/>
          </a:p>
        </p:txBody>
      </p:sp>
      <p:sp>
        <p:nvSpPr>
          <p:cNvPr id="137234" name="Line 40"/>
          <p:cNvSpPr>
            <a:spLocks noChangeShapeType="1"/>
          </p:cNvSpPr>
          <p:nvPr/>
        </p:nvSpPr>
        <p:spPr bwMode="auto">
          <a:xfrm>
            <a:off x="7380288" y="4953000"/>
            <a:ext cx="0" cy="1125538"/>
          </a:xfrm>
          <a:prstGeom prst="line">
            <a:avLst/>
          </a:prstGeom>
          <a:noFill/>
          <a:ln w="12700">
            <a:solidFill>
              <a:schemeClr val="tx1"/>
            </a:solidFill>
            <a:miter lim="800000"/>
            <a:headEnd/>
            <a:tailEnd/>
          </a:ln>
        </p:spPr>
        <p:txBody>
          <a:bodyPr wrap="none"/>
          <a:lstStyle/>
          <a:p>
            <a:endParaRPr lang="he-IL"/>
          </a:p>
        </p:txBody>
      </p:sp>
      <p:sp>
        <p:nvSpPr>
          <p:cNvPr id="137235" name="Line 41"/>
          <p:cNvSpPr>
            <a:spLocks noChangeShapeType="1"/>
          </p:cNvSpPr>
          <p:nvPr/>
        </p:nvSpPr>
        <p:spPr bwMode="auto">
          <a:xfrm>
            <a:off x="8610600" y="4953000"/>
            <a:ext cx="0" cy="1125538"/>
          </a:xfrm>
          <a:prstGeom prst="line">
            <a:avLst/>
          </a:prstGeom>
          <a:noFill/>
          <a:ln w="28575" cap="sq">
            <a:solidFill>
              <a:schemeClr val="tx1"/>
            </a:solidFill>
            <a:miter lim="800000"/>
            <a:headEnd/>
            <a:tailEnd/>
          </a:ln>
        </p:spPr>
        <p:txBody>
          <a:bodyPr wrap="none"/>
          <a:lstStyle/>
          <a:p>
            <a:endParaRPr lang="he-IL"/>
          </a:p>
        </p:txBody>
      </p:sp>
      <p:sp>
        <p:nvSpPr>
          <p:cNvPr id="137236" name="Line 42"/>
          <p:cNvSpPr>
            <a:spLocks noChangeShapeType="1"/>
          </p:cNvSpPr>
          <p:nvPr/>
        </p:nvSpPr>
        <p:spPr bwMode="auto">
          <a:xfrm>
            <a:off x="3184525" y="4953000"/>
            <a:ext cx="0" cy="1125538"/>
          </a:xfrm>
          <a:prstGeom prst="line">
            <a:avLst/>
          </a:prstGeom>
          <a:noFill/>
          <a:ln w="12700">
            <a:solidFill>
              <a:schemeClr val="tx1"/>
            </a:solidFill>
            <a:miter lim="800000"/>
            <a:headEnd/>
            <a:tailEnd/>
          </a:ln>
        </p:spPr>
        <p:txBody>
          <a:bodyPr wrap="none"/>
          <a:lstStyle/>
          <a:p>
            <a:endParaRPr lang="he-IL"/>
          </a:p>
        </p:txBody>
      </p:sp>
      <p:sp>
        <p:nvSpPr>
          <p:cNvPr id="137237" name="Line 43"/>
          <p:cNvSpPr>
            <a:spLocks noChangeShapeType="1"/>
          </p:cNvSpPr>
          <p:nvPr/>
        </p:nvSpPr>
        <p:spPr bwMode="auto">
          <a:xfrm>
            <a:off x="3706813" y="4953000"/>
            <a:ext cx="0" cy="1125538"/>
          </a:xfrm>
          <a:prstGeom prst="line">
            <a:avLst/>
          </a:prstGeom>
          <a:noFill/>
          <a:ln w="12700">
            <a:solidFill>
              <a:schemeClr val="tx1"/>
            </a:solidFill>
            <a:miter lim="800000"/>
            <a:headEnd/>
            <a:tailEnd/>
          </a:ln>
        </p:spPr>
        <p:txBody>
          <a:bodyPr wrap="none"/>
          <a:lstStyle/>
          <a:p>
            <a:endParaRPr lang="he-IL"/>
          </a:p>
        </p:txBody>
      </p:sp>
      <p:sp>
        <p:nvSpPr>
          <p:cNvPr id="137238" name="Line 44"/>
          <p:cNvSpPr>
            <a:spLocks noChangeShapeType="1"/>
          </p:cNvSpPr>
          <p:nvPr/>
        </p:nvSpPr>
        <p:spPr bwMode="auto">
          <a:xfrm>
            <a:off x="838200" y="5318125"/>
            <a:ext cx="7772400" cy="0"/>
          </a:xfrm>
          <a:prstGeom prst="line">
            <a:avLst/>
          </a:prstGeom>
          <a:noFill/>
          <a:ln w="28575">
            <a:solidFill>
              <a:schemeClr val="tx1"/>
            </a:solidFill>
            <a:miter lim="800000"/>
            <a:headEnd/>
            <a:tailEnd/>
          </a:ln>
        </p:spPr>
        <p:txBody>
          <a:bodyPr wrap="none"/>
          <a:lstStyle/>
          <a:p>
            <a:endParaRPr lang="he-IL"/>
          </a:p>
        </p:txBody>
      </p:sp>
      <p:sp>
        <p:nvSpPr>
          <p:cNvPr id="137239" name="Line 45"/>
          <p:cNvSpPr>
            <a:spLocks noChangeShapeType="1"/>
          </p:cNvSpPr>
          <p:nvPr/>
        </p:nvSpPr>
        <p:spPr bwMode="auto">
          <a:xfrm>
            <a:off x="838200" y="5683250"/>
            <a:ext cx="7772400" cy="0"/>
          </a:xfrm>
          <a:prstGeom prst="line">
            <a:avLst/>
          </a:prstGeom>
          <a:noFill/>
          <a:ln w="28575">
            <a:solidFill>
              <a:schemeClr val="tx1"/>
            </a:solidFill>
            <a:miter lim="800000"/>
            <a:headEnd/>
            <a:tailEnd/>
          </a:ln>
        </p:spPr>
        <p:txBody>
          <a:bodyPr wrap="none"/>
          <a:lstStyle/>
          <a:p>
            <a:endParaRPr lang="he-IL"/>
          </a:p>
        </p:txBody>
      </p:sp>
      <p:sp>
        <p:nvSpPr>
          <p:cNvPr id="137240" name="Line 46"/>
          <p:cNvSpPr>
            <a:spLocks noChangeShapeType="1"/>
          </p:cNvSpPr>
          <p:nvPr/>
        </p:nvSpPr>
        <p:spPr bwMode="auto">
          <a:xfrm>
            <a:off x="2662238" y="4953000"/>
            <a:ext cx="0" cy="1125538"/>
          </a:xfrm>
          <a:prstGeom prst="line">
            <a:avLst/>
          </a:prstGeom>
          <a:noFill/>
          <a:ln w="12700">
            <a:solidFill>
              <a:schemeClr val="tx1"/>
            </a:solidFill>
            <a:miter lim="800000"/>
            <a:headEnd/>
            <a:tailEnd/>
          </a:ln>
        </p:spPr>
        <p:txBody>
          <a:bodyPr wrap="none"/>
          <a:lstStyle/>
          <a:p>
            <a:endParaRPr lang="he-IL"/>
          </a:p>
        </p:txBody>
      </p:sp>
      <p:grpSp>
        <p:nvGrpSpPr>
          <p:cNvPr id="4" name="Group 47"/>
          <p:cNvGrpSpPr>
            <a:grpSpLocks/>
          </p:cNvGrpSpPr>
          <p:nvPr/>
        </p:nvGrpSpPr>
        <p:grpSpPr bwMode="auto">
          <a:xfrm>
            <a:off x="827088" y="6237288"/>
            <a:ext cx="4343400" cy="381000"/>
            <a:chOff x="528" y="3936"/>
            <a:chExt cx="2736" cy="240"/>
          </a:xfrm>
        </p:grpSpPr>
        <p:sp>
          <p:nvSpPr>
            <p:cNvPr id="137260" name="Rectangle 48"/>
            <p:cNvSpPr>
              <a:spLocks noChangeArrowheads="1"/>
            </p:cNvSpPr>
            <p:nvPr/>
          </p:nvSpPr>
          <p:spPr bwMode="auto">
            <a:xfrm>
              <a:off x="528" y="3936"/>
              <a:ext cx="2736" cy="240"/>
            </a:xfrm>
            <a:prstGeom prst="rect">
              <a:avLst/>
            </a:prstGeom>
            <a:noFill/>
            <a:ln w="25400">
              <a:solidFill>
                <a:schemeClr val="tx1"/>
              </a:solidFill>
              <a:miter lim="800000"/>
              <a:headEnd/>
              <a:tailEnd/>
            </a:ln>
          </p:spPr>
          <p:txBody>
            <a:bodyPr wrap="none" anchor="ctr"/>
            <a:lstStyle/>
            <a:p>
              <a:pPr algn="l"/>
              <a:r>
                <a:rPr lang="en-US" sz="3200">
                  <a:sym typeface="Symbol" pitchFamily="18" charset="2"/>
                </a:rPr>
                <a:t></a:t>
              </a:r>
              <a:r>
                <a:rPr lang="en-US" sz="2000" baseline="30000">
                  <a:sym typeface="Symbol" pitchFamily="18" charset="2"/>
                </a:rPr>
                <a:t>2 </a:t>
              </a:r>
              <a:r>
                <a:rPr lang="en-US" sz="2000">
                  <a:sym typeface="Symbol" pitchFamily="18" charset="2"/>
                </a:rPr>
                <a:t>=</a:t>
              </a:r>
              <a:r>
                <a:rPr lang="en-US" sz="2000" baseline="30000">
                  <a:sym typeface="Symbol" pitchFamily="18" charset="2"/>
                </a:rPr>
                <a:t> </a:t>
              </a:r>
              <a:r>
                <a:rPr lang="en-US" sz="2000">
                  <a:sym typeface="Symbol" pitchFamily="18" charset="2"/>
                </a:rPr>
                <a:t>30/9=3.33   </a:t>
              </a:r>
              <a:r>
                <a:rPr lang="en-US" sz="3200">
                  <a:sym typeface="Symbol" pitchFamily="18" charset="2"/>
                </a:rPr>
                <a:t> </a:t>
              </a:r>
              <a:r>
                <a:rPr lang="en-US" sz="2000">
                  <a:sym typeface="Symbol" pitchFamily="18" charset="2"/>
                </a:rPr>
                <a:t>=   3.33 = 1.82</a:t>
              </a:r>
            </a:p>
          </p:txBody>
        </p:sp>
        <p:grpSp>
          <p:nvGrpSpPr>
            <p:cNvPr id="137261" name="Group 49"/>
            <p:cNvGrpSpPr>
              <a:grpSpLocks/>
            </p:cNvGrpSpPr>
            <p:nvPr/>
          </p:nvGrpSpPr>
          <p:grpSpPr bwMode="auto">
            <a:xfrm>
              <a:off x="2256" y="3984"/>
              <a:ext cx="240" cy="192"/>
              <a:chOff x="336" y="1872"/>
              <a:chExt cx="240" cy="192"/>
            </a:xfrm>
          </p:grpSpPr>
          <p:sp>
            <p:nvSpPr>
              <p:cNvPr id="137262" name="Line 50"/>
              <p:cNvSpPr>
                <a:spLocks noChangeShapeType="1"/>
              </p:cNvSpPr>
              <p:nvPr/>
            </p:nvSpPr>
            <p:spPr bwMode="auto">
              <a:xfrm>
                <a:off x="336" y="1872"/>
                <a:ext cx="48" cy="192"/>
              </a:xfrm>
              <a:prstGeom prst="line">
                <a:avLst/>
              </a:prstGeom>
              <a:noFill/>
              <a:ln w="25400">
                <a:solidFill>
                  <a:schemeClr val="tx1"/>
                </a:solidFill>
                <a:miter lim="800000"/>
                <a:headEnd/>
                <a:tailEnd/>
              </a:ln>
            </p:spPr>
            <p:txBody>
              <a:bodyPr wrap="none"/>
              <a:lstStyle/>
              <a:p>
                <a:endParaRPr lang="he-IL"/>
              </a:p>
            </p:txBody>
          </p:sp>
          <p:sp>
            <p:nvSpPr>
              <p:cNvPr id="137263" name="Line 51"/>
              <p:cNvSpPr>
                <a:spLocks noChangeShapeType="1"/>
              </p:cNvSpPr>
              <p:nvPr/>
            </p:nvSpPr>
            <p:spPr bwMode="auto">
              <a:xfrm flipV="1">
                <a:off x="384" y="1872"/>
                <a:ext cx="48" cy="192"/>
              </a:xfrm>
              <a:prstGeom prst="line">
                <a:avLst/>
              </a:prstGeom>
              <a:noFill/>
              <a:ln w="25400">
                <a:solidFill>
                  <a:schemeClr val="tx1"/>
                </a:solidFill>
                <a:miter lim="800000"/>
                <a:headEnd/>
                <a:tailEnd/>
              </a:ln>
            </p:spPr>
            <p:txBody>
              <a:bodyPr wrap="none"/>
              <a:lstStyle/>
              <a:p>
                <a:endParaRPr lang="he-IL"/>
              </a:p>
            </p:txBody>
          </p:sp>
          <p:sp>
            <p:nvSpPr>
              <p:cNvPr id="137264" name="Line 52"/>
              <p:cNvSpPr>
                <a:spLocks noChangeShapeType="1"/>
              </p:cNvSpPr>
              <p:nvPr/>
            </p:nvSpPr>
            <p:spPr bwMode="auto">
              <a:xfrm>
                <a:off x="432" y="1872"/>
                <a:ext cx="144" cy="0"/>
              </a:xfrm>
              <a:prstGeom prst="line">
                <a:avLst/>
              </a:prstGeom>
              <a:noFill/>
              <a:ln w="25400">
                <a:solidFill>
                  <a:schemeClr val="tx1"/>
                </a:solidFill>
                <a:miter lim="800000"/>
                <a:headEnd/>
                <a:tailEnd/>
              </a:ln>
            </p:spPr>
            <p:txBody>
              <a:bodyPr wrap="none"/>
              <a:lstStyle/>
              <a:p>
                <a:endParaRPr lang="he-IL"/>
              </a:p>
            </p:txBody>
          </p:sp>
        </p:grpSp>
      </p:grpSp>
      <p:sp>
        <p:nvSpPr>
          <p:cNvPr id="132149" name="Line 53"/>
          <p:cNvSpPr>
            <a:spLocks noChangeShapeType="1"/>
          </p:cNvSpPr>
          <p:nvPr/>
        </p:nvSpPr>
        <p:spPr bwMode="auto">
          <a:xfrm>
            <a:off x="2268538" y="4292600"/>
            <a:ext cx="228600" cy="0"/>
          </a:xfrm>
          <a:prstGeom prst="line">
            <a:avLst/>
          </a:prstGeom>
          <a:noFill/>
          <a:ln w="25400">
            <a:solidFill>
              <a:schemeClr val="tx1"/>
            </a:solidFill>
            <a:miter lim="800000"/>
            <a:headEnd/>
            <a:tailEnd/>
          </a:ln>
        </p:spPr>
        <p:txBody>
          <a:bodyPr wrap="none"/>
          <a:lstStyle/>
          <a:p>
            <a:endParaRPr lang="he-IL"/>
          </a:p>
        </p:txBody>
      </p:sp>
      <p:sp>
        <p:nvSpPr>
          <p:cNvPr id="132150" name="Line 54"/>
          <p:cNvSpPr>
            <a:spLocks noChangeShapeType="1"/>
          </p:cNvSpPr>
          <p:nvPr/>
        </p:nvSpPr>
        <p:spPr bwMode="auto">
          <a:xfrm>
            <a:off x="4457700" y="3733800"/>
            <a:ext cx="228600" cy="0"/>
          </a:xfrm>
          <a:prstGeom prst="line">
            <a:avLst/>
          </a:prstGeom>
          <a:noFill/>
          <a:ln w="25400">
            <a:solidFill>
              <a:schemeClr val="tx1"/>
            </a:solidFill>
            <a:miter lim="800000"/>
            <a:headEnd/>
            <a:tailEnd/>
          </a:ln>
        </p:spPr>
        <p:txBody>
          <a:bodyPr wrap="none"/>
          <a:lstStyle/>
          <a:p>
            <a:endParaRPr lang="he-IL"/>
          </a:p>
        </p:txBody>
      </p:sp>
      <p:grpSp>
        <p:nvGrpSpPr>
          <p:cNvPr id="6" name="Group 55"/>
          <p:cNvGrpSpPr>
            <a:grpSpLocks/>
          </p:cNvGrpSpPr>
          <p:nvPr/>
        </p:nvGrpSpPr>
        <p:grpSpPr bwMode="auto">
          <a:xfrm>
            <a:off x="2662238" y="5683250"/>
            <a:ext cx="5948362" cy="395288"/>
            <a:chOff x="1677" y="3580"/>
            <a:chExt cx="3747" cy="249"/>
          </a:xfrm>
        </p:grpSpPr>
        <p:sp>
          <p:nvSpPr>
            <p:cNvPr id="137250" name="Rectangle 56"/>
            <p:cNvSpPr>
              <a:spLocks noChangeArrowheads="1"/>
            </p:cNvSpPr>
            <p:nvPr/>
          </p:nvSpPr>
          <p:spPr bwMode="auto">
            <a:xfrm>
              <a:off x="1677" y="3580"/>
              <a:ext cx="329"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51" name="Rectangle 57"/>
            <p:cNvSpPr>
              <a:spLocks noChangeArrowheads="1"/>
            </p:cNvSpPr>
            <p:nvPr/>
          </p:nvSpPr>
          <p:spPr bwMode="auto">
            <a:xfrm>
              <a:off x="4649" y="3580"/>
              <a:ext cx="775"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600">
                  <a:latin typeface="Times New Roman" pitchFamily="18" charset="0"/>
                </a:rPr>
                <a:t>הפרש בריבוע</a:t>
              </a:r>
              <a:endParaRPr lang="en-US" sz="1600">
                <a:latin typeface="Times New Roman" pitchFamily="18" charset="0"/>
              </a:endParaRPr>
            </a:p>
          </p:txBody>
        </p:sp>
        <p:sp>
          <p:nvSpPr>
            <p:cNvPr id="137252" name="Rectangle 58"/>
            <p:cNvSpPr>
              <a:spLocks noChangeArrowheads="1"/>
            </p:cNvSpPr>
            <p:nvPr/>
          </p:nvSpPr>
          <p:spPr bwMode="auto">
            <a:xfrm>
              <a:off x="4319" y="3580"/>
              <a:ext cx="330"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53" name="Rectangle 59"/>
            <p:cNvSpPr>
              <a:spLocks noChangeArrowheads="1"/>
            </p:cNvSpPr>
            <p:nvPr/>
          </p:nvSpPr>
          <p:spPr bwMode="auto">
            <a:xfrm>
              <a:off x="3989" y="3580"/>
              <a:ext cx="330"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54" name="Rectangle 60"/>
            <p:cNvSpPr>
              <a:spLocks noChangeArrowheads="1"/>
            </p:cNvSpPr>
            <p:nvPr/>
          </p:nvSpPr>
          <p:spPr bwMode="auto">
            <a:xfrm>
              <a:off x="3657" y="3580"/>
              <a:ext cx="332"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1</a:t>
              </a:r>
              <a:endParaRPr lang="en-US" sz="1800">
                <a:latin typeface="Times New Roman" pitchFamily="18" charset="0"/>
              </a:endParaRPr>
            </a:p>
          </p:txBody>
        </p:sp>
        <p:sp>
          <p:nvSpPr>
            <p:cNvPr id="137255" name="Rectangle 61"/>
            <p:cNvSpPr>
              <a:spLocks noChangeArrowheads="1"/>
            </p:cNvSpPr>
            <p:nvPr/>
          </p:nvSpPr>
          <p:spPr bwMode="auto">
            <a:xfrm>
              <a:off x="3327" y="3580"/>
              <a:ext cx="330"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0</a:t>
              </a:r>
              <a:endParaRPr lang="en-US" sz="1800">
                <a:latin typeface="Times New Roman" pitchFamily="18" charset="0"/>
              </a:endParaRPr>
            </a:p>
          </p:txBody>
        </p:sp>
        <p:sp>
          <p:nvSpPr>
            <p:cNvPr id="137256" name="Rectangle 62"/>
            <p:cNvSpPr>
              <a:spLocks noChangeArrowheads="1"/>
            </p:cNvSpPr>
            <p:nvPr/>
          </p:nvSpPr>
          <p:spPr bwMode="auto">
            <a:xfrm>
              <a:off x="2995" y="3580"/>
              <a:ext cx="332"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57" name="Rectangle 63"/>
            <p:cNvSpPr>
              <a:spLocks noChangeArrowheads="1"/>
            </p:cNvSpPr>
            <p:nvPr/>
          </p:nvSpPr>
          <p:spPr bwMode="auto">
            <a:xfrm>
              <a:off x="2664" y="3580"/>
              <a:ext cx="331"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9</a:t>
              </a:r>
              <a:endParaRPr lang="en-US" sz="1800">
                <a:latin typeface="Times New Roman" pitchFamily="18" charset="0"/>
              </a:endParaRPr>
            </a:p>
          </p:txBody>
        </p:sp>
        <p:sp>
          <p:nvSpPr>
            <p:cNvPr id="137258" name="Rectangle 64"/>
            <p:cNvSpPr>
              <a:spLocks noChangeArrowheads="1"/>
            </p:cNvSpPr>
            <p:nvPr/>
          </p:nvSpPr>
          <p:spPr bwMode="auto">
            <a:xfrm>
              <a:off x="2335" y="3580"/>
              <a:ext cx="329"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4</a:t>
              </a:r>
              <a:endParaRPr lang="en-US" sz="1800">
                <a:latin typeface="Times New Roman" pitchFamily="18" charset="0"/>
              </a:endParaRPr>
            </a:p>
          </p:txBody>
        </p:sp>
        <p:sp>
          <p:nvSpPr>
            <p:cNvPr id="137259" name="Rectangle 65"/>
            <p:cNvSpPr>
              <a:spLocks noChangeArrowheads="1"/>
            </p:cNvSpPr>
            <p:nvPr/>
          </p:nvSpPr>
          <p:spPr bwMode="auto">
            <a:xfrm>
              <a:off x="2006" y="3580"/>
              <a:ext cx="329"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he-IL" sz="1800">
                  <a:latin typeface="Times New Roman" pitchFamily="18" charset="0"/>
                </a:rPr>
                <a:t>0</a:t>
              </a:r>
              <a:endParaRPr lang="en-US" sz="1800">
                <a:latin typeface="Times New Roman" pitchFamily="18" charset="0"/>
              </a:endParaRPr>
            </a:p>
          </p:txBody>
        </p:sp>
      </p:grpSp>
      <p:grpSp>
        <p:nvGrpSpPr>
          <p:cNvPr id="7" name="Group 66"/>
          <p:cNvGrpSpPr>
            <a:grpSpLocks/>
          </p:cNvGrpSpPr>
          <p:nvPr/>
        </p:nvGrpSpPr>
        <p:grpSpPr bwMode="auto">
          <a:xfrm>
            <a:off x="838200" y="5683250"/>
            <a:ext cx="1824038" cy="395288"/>
            <a:chOff x="528" y="3580"/>
            <a:chExt cx="1149" cy="249"/>
          </a:xfrm>
        </p:grpSpPr>
        <p:sp>
          <p:nvSpPr>
            <p:cNvPr id="137248" name="Rectangle 67"/>
            <p:cNvSpPr>
              <a:spLocks noChangeArrowheads="1"/>
            </p:cNvSpPr>
            <p:nvPr/>
          </p:nvSpPr>
          <p:spPr bwMode="auto">
            <a:xfrm>
              <a:off x="528" y="3580"/>
              <a:ext cx="1149" cy="249"/>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pPr>
              <a:r>
                <a:rPr lang="en-US" sz="2000">
                  <a:latin typeface="Times New Roman" pitchFamily="18" charset="0"/>
                </a:rPr>
                <a:t>Ʃ</a:t>
              </a:r>
              <a:r>
                <a:rPr lang="en-US" sz="1800">
                  <a:latin typeface="Times New Roman" pitchFamily="18" charset="0"/>
                </a:rPr>
                <a:t>(Xi – X)</a:t>
              </a:r>
              <a:r>
                <a:rPr lang="en-US" sz="1800" baseline="30000">
                  <a:latin typeface="Times New Roman" pitchFamily="18" charset="0"/>
                </a:rPr>
                <a:t>2 =</a:t>
              </a:r>
              <a:r>
                <a:rPr lang="en-US" sz="1800">
                  <a:latin typeface="Times New Roman" pitchFamily="18" charset="0"/>
                </a:rPr>
                <a:t>30</a:t>
              </a:r>
            </a:p>
          </p:txBody>
        </p:sp>
        <p:sp>
          <p:nvSpPr>
            <p:cNvPr id="137249" name="Line 68"/>
            <p:cNvSpPr>
              <a:spLocks noChangeShapeType="1"/>
            </p:cNvSpPr>
            <p:nvPr/>
          </p:nvSpPr>
          <p:spPr bwMode="auto">
            <a:xfrm>
              <a:off x="1202" y="3612"/>
              <a:ext cx="144" cy="0"/>
            </a:xfrm>
            <a:prstGeom prst="line">
              <a:avLst/>
            </a:prstGeom>
            <a:noFill/>
            <a:ln w="25400">
              <a:solidFill>
                <a:schemeClr val="tx1"/>
              </a:solidFill>
              <a:miter lim="800000"/>
              <a:headEnd/>
              <a:tailEnd/>
            </a:ln>
          </p:spPr>
          <p:txBody>
            <a:bodyPr wrap="none"/>
            <a:lstStyle/>
            <a:p>
              <a:endParaRPr lang="he-IL"/>
            </a:p>
          </p:txBody>
        </p:sp>
      </p:grpSp>
      <p:sp>
        <p:nvSpPr>
          <p:cNvPr id="132165" name="Line 69"/>
          <p:cNvSpPr>
            <a:spLocks noChangeShapeType="1"/>
          </p:cNvSpPr>
          <p:nvPr/>
        </p:nvSpPr>
        <p:spPr bwMode="auto">
          <a:xfrm>
            <a:off x="3348038" y="2133600"/>
            <a:ext cx="228600" cy="0"/>
          </a:xfrm>
          <a:prstGeom prst="line">
            <a:avLst/>
          </a:prstGeom>
          <a:noFill/>
          <a:ln w="25400">
            <a:solidFill>
              <a:schemeClr val="tx1"/>
            </a:solidFill>
            <a:miter lim="800000"/>
            <a:headEnd/>
            <a:tailEnd/>
          </a:ln>
        </p:spPr>
        <p:txBody>
          <a:bodyPr wrap="none"/>
          <a:lstStyle/>
          <a:p>
            <a:endParaRPr lang="he-IL"/>
          </a:p>
        </p:txBody>
      </p:sp>
      <p:sp>
        <p:nvSpPr>
          <p:cNvPr id="132166" name="AutoShape 70">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2000"/>
                                        <p:tgtEl>
                                          <p:spTgt spid="132099">
                                            <p:txEl>
                                              <p:pRg st="0" end="0"/>
                                            </p:tx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2165"/>
                                        </p:tgtEl>
                                        <p:attrNameLst>
                                          <p:attrName>style.visibility</p:attrName>
                                        </p:attrNameLst>
                                      </p:cBhvr>
                                      <p:to>
                                        <p:strVal val="visible"/>
                                      </p:to>
                                    </p:se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32099">
                                            <p:txEl>
                                              <p:pRg st="1" end="1"/>
                                            </p:txEl>
                                          </p:spTgt>
                                        </p:tgtEl>
                                        <p:attrNameLst>
                                          <p:attrName>style.visibility</p:attrName>
                                        </p:attrNameLst>
                                      </p:cBhvr>
                                      <p:to>
                                        <p:strVal val="visible"/>
                                      </p:to>
                                    </p:set>
                                    <p:animEffect transition="in" filter="fade">
                                      <p:cBhvr>
                                        <p:cTn id="20" dur="2000"/>
                                        <p:tgtEl>
                                          <p:spTgt spid="132099">
                                            <p:txEl>
                                              <p:pRg st="1" end="1"/>
                                            </p:txEl>
                                          </p:spTgt>
                                        </p:tgtEl>
                                      </p:cBhvr>
                                    </p:animEffect>
                                  </p:childTnLst>
                                </p:cTn>
                              </p:par>
                              <p:par>
                                <p:cTn id="21" presetID="1" presetClass="entr" presetSubtype="0" fill="hold" grpId="0" nodeType="withEffect">
                                  <p:stCondLst>
                                    <p:cond delay="1000"/>
                                  </p:stCondLst>
                                  <p:childTnLst>
                                    <p:set>
                                      <p:cBhvr>
                                        <p:cTn id="22" dur="1" fill="hold">
                                          <p:stCondLst>
                                            <p:cond delay="0"/>
                                          </p:stCondLst>
                                        </p:cTn>
                                        <p:tgtEl>
                                          <p:spTgt spid="132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2099">
                                            <p:txEl>
                                              <p:pRg st="2" end="2"/>
                                            </p:txEl>
                                          </p:spTgt>
                                        </p:tgtEl>
                                        <p:attrNameLst>
                                          <p:attrName>style.visibility</p:attrName>
                                        </p:attrNameLst>
                                      </p:cBhvr>
                                      <p:to>
                                        <p:strVal val="visible"/>
                                      </p:to>
                                    </p:set>
                                    <p:animEffect transition="in" filter="fade">
                                      <p:cBhvr>
                                        <p:cTn id="27" dur="2000"/>
                                        <p:tgtEl>
                                          <p:spTgt spid="132099">
                                            <p:txEl>
                                              <p:pRg st="2" end="2"/>
                                            </p:txEl>
                                          </p:spTgt>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132101"/>
                                        </p:tgtEl>
                                        <p:attrNameLst>
                                          <p:attrName>style.visibility</p:attrName>
                                        </p:attrNameLst>
                                      </p:cBhvr>
                                      <p:to>
                                        <p:strVal val="visible"/>
                                      </p:to>
                                    </p:se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2099">
                                            <p:txEl>
                                              <p:pRg st="3" end="3"/>
                                            </p:txEl>
                                          </p:spTgt>
                                        </p:tgtEl>
                                        <p:attrNameLst>
                                          <p:attrName>style.visibility</p:attrName>
                                        </p:attrNameLst>
                                      </p:cBhvr>
                                      <p:to>
                                        <p:strVal val="visible"/>
                                      </p:to>
                                    </p:set>
                                    <p:animEffect transition="in" filter="fade">
                                      <p:cBhvr>
                                        <p:cTn id="40" dur="2000"/>
                                        <p:tgtEl>
                                          <p:spTgt spid="132099">
                                            <p:txEl>
                                              <p:pRg st="3" end="3"/>
                                            </p:txEl>
                                          </p:spTgt>
                                        </p:tgtEl>
                                      </p:cBhvr>
                                    </p:animEffect>
                                  </p:childTnLst>
                                </p:cTn>
                              </p:par>
                              <p:par>
                                <p:cTn id="41" presetID="1" presetClass="entr" presetSubtype="0" fill="hold" grpId="0" nodeType="withEffect">
                                  <p:stCondLst>
                                    <p:cond delay="1000"/>
                                  </p:stCondLst>
                                  <p:childTnLst>
                                    <p:set>
                                      <p:cBhvr>
                                        <p:cTn id="42" dur="1" fill="hold">
                                          <p:stCondLst>
                                            <p:cond delay="0"/>
                                          </p:stCondLst>
                                        </p:cTn>
                                        <p:tgtEl>
                                          <p:spTgt spid="132102"/>
                                        </p:tgtEl>
                                        <p:attrNameLst>
                                          <p:attrName>style.visibility</p:attrName>
                                        </p:attrNameLst>
                                      </p:cBhvr>
                                      <p:to>
                                        <p:strVal val="visible"/>
                                      </p:to>
                                    </p:set>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2099">
                                            <p:txEl>
                                              <p:pRg st="4" end="4"/>
                                            </p:txEl>
                                          </p:spTgt>
                                        </p:tgtEl>
                                        <p:attrNameLst>
                                          <p:attrName>style.visibility</p:attrName>
                                        </p:attrNameLst>
                                      </p:cBhvr>
                                      <p:to>
                                        <p:strVal val="visible"/>
                                      </p:to>
                                    </p:set>
                                    <p:animEffect transition="in" filter="fade">
                                      <p:cBhvr>
                                        <p:cTn id="53" dur="2000"/>
                                        <p:tgtEl>
                                          <p:spTgt spid="132099">
                                            <p:txEl>
                                              <p:pRg st="4" end="4"/>
                                            </p:txEl>
                                          </p:spTgt>
                                        </p:tgtEl>
                                      </p:cBhvr>
                                    </p:animEffect>
                                  </p:childTnLst>
                                </p:cTn>
                              </p:par>
                              <p:par>
                                <p:cTn id="54" presetID="1" presetClass="entr" presetSubtype="0" fill="hold" grpId="0" nodeType="withEffect">
                                  <p:stCondLst>
                                    <p:cond delay="1000"/>
                                  </p:stCondLst>
                                  <p:childTnLst>
                                    <p:set>
                                      <p:cBhvr>
                                        <p:cTn id="55" dur="1" fill="hold">
                                          <p:stCondLst>
                                            <p:cond delay="0"/>
                                          </p:stCondLst>
                                        </p:cTn>
                                        <p:tgtEl>
                                          <p:spTgt spid="132150"/>
                                        </p:tgtEl>
                                        <p:attrNameLst>
                                          <p:attrName>style.visibility</p:attrName>
                                        </p:attrNameLst>
                                      </p:cBhvr>
                                      <p:to>
                                        <p:strVal val="visible"/>
                                      </p:to>
                                    </p:set>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2099">
                                            <p:txEl>
                                              <p:pRg st="5" end="5"/>
                                            </p:txEl>
                                          </p:spTgt>
                                        </p:tgtEl>
                                        <p:attrNameLst>
                                          <p:attrName>style.visibility</p:attrName>
                                        </p:attrNameLst>
                                      </p:cBhvr>
                                      <p:to>
                                        <p:strVal val="visible"/>
                                      </p:to>
                                    </p:set>
                                    <p:animEffect transition="in" filter="fade">
                                      <p:cBhvr>
                                        <p:cTn id="66" dur="2000"/>
                                        <p:tgtEl>
                                          <p:spTgt spid="132099">
                                            <p:txEl>
                                              <p:pRg st="5" end="5"/>
                                            </p:txEl>
                                          </p:spTgt>
                                        </p:tgtEl>
                                      </p:cBhvr>
                                    </p:animEffect>
                                  </p:childTnLst>
                                </p:cTn>
                              </p:par>
                              <p:par>
                                <p:cTn id="67" presetID="1" presetClass="entr" presetSubtype="0" fill="hold" grpId="0" nodeType="withEffect">
                                  <p:stCondLst>
                                    <p:cond delay="1000"/>
                                  </p:stCondLst>
                                  <p:childTnLst>
                                    <p:set>
                                      <p:cBhvr>
                                        <p:cTn id="68" dur="1" fill="hold">
                                          <p:stCondLst>
                                            <p:cond delay="0"/>
                                          </p:stCondLst>
                                        </p:cTn>
                                        <p:tgtEl>
                                          <p:spTgt spid="132149"/>
                                        </p:tgtEl>
                                        <p:attrNameLst>
                                          <p:attrName>style.visibility</p:attrName>
                                        </p:attrNameLst>
                                      </p:cBhvr>
                                      <p:to>
                                        <p:strVal val="visible"/>
                                      </p:to>
                                    </p:set>
                                  </p:childTnLst>
                                </p:cTn>
                              </p:par>
                            </p:childTnLst>
                          </p:cTn>
                        </p:par>
                        <p:par>
                          <p:cTn id="69" fill="hold">
                            <p:stCondLst>
                              <p:cond delay="2000"/>
                            </p:stCondLst>
                            <p:childTnLst>
                              <p:par>
                                <p:cTn id="70" presetID="31" presetClass="entr" presetSubtype="0" fill="hold" nodeType="afterEffect">
                                  <p:stCondLst>
                                    <p:cond delay="0"/>
                                  </p:stCondLst>
                                  <p:iterate type="lt">
                                    <p:tmPct val="5000"/>
                                  </p:iterate>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fltVal val="0"/>
                                          </p:val>
                                        </p:tav>
                                        <p:tav tm="100000">
                                          <p:val>
                                            <p:strVal val="#ppt_w"/>
                                          </p:val>
                                        </p:tav>
                                      </p:tavLst>
                                    </p:anim>
                                    <p:anim calcmode="lin" valueType="num">
                                      <p:cBhvr>
                                        <p:cTn id="73" dur="1000" fill="hold"/>
                                        <p:tgtEl>
                                          <p:spTgt spid="4"/>
                                        </p:tgtEl>
                                        <p:attrNameLst>
                                          <p:attrName>ppt_h</p:attrName>
                                        </p:attrNameLst>
                                      </p:cBhvr>
                                      <p:tavLst>
                                        <p:tav tm="0">
                                          <p:val>
                                            <p:fltVal val="0"/>
                                          </p:val>
                                        </p:tav>
                                        <p:tav tm="100000">
                                          <p:val>
                                            <p:strVal val="#ppt_h"/>
                                          </p:val>
                                        </p:tav>
                                      </p:tavLst>
                                    </p:anim>
                                    <p:anim calcmode="lin" valueType="num">
                                      <p:cBhvr>
                                        <p:cTn id="74" dur="1000" fill="hold"/>
                                        <p:tgtEl>
                                          <p:spTgt spid="4"/>
                                        </p:tgtEl>
                                        <p:attrNameLst>
                                          <p:attrName>style.rotation</p:attrName>
                                        </p:attrNameLst>
                                      </p:cBhvr>
                                      <p:tavLst>
                                        <p:tav tm="0">
                                          <p:val>
                                            <p:fltVal val="90"/>
                                          </p:val>
                                        </p:tav>
                                        <p:tav tm="100000">
                                          <p:val>
                                            <p:fltVal val="0"/>
                                          </p:val>
                                        </p:tav>
                                      </p:tavLst>
                                    </p:anim>
                                    <p:animEffect transition="in" filter="fade">
                                      <p:cBhvr>
                                        <p:cTn id="7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p:bldP spid="132100" grpId="0" animBg="1"/>
      <p:bldP spid="132101" grpId="0" animBg="1"/>
      <p:bldP spid="132102" grpId="0" animBg="1"/>
      <p:bldP spid="132149" grpId="0" animBg="1"/>
      <p:bldP spid="132150" grpId="0" animBg="1"/>
      <p:bldP spid="13216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7650163" y="5962650"/>
            <a:ext cx="1252537"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a:t>
            </a:r>
          </a:p>
        </p:txBody>
      </p:sp>
      <p:sp>
        <p:nvSpPr>
          <p:cNvPr id="7172" name="Rectangle 3"/>
          <p:cNvSpPr>
            <a:spLocks noChangeArrowheads="1"/>
          </p:cNvSpPr>
          <p:nvPr/>
        </p:nvSpPr>
        <p:spPr bwMode="auto">
          <a:xfrm>
            <a:off x="6397625" y="5962650"/>
            <a:ext cx="1252538"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8</a:t>
            </a:r>
          </a:p>
        </p:txBody>
      </p:sp>
      <p:sp>
        <p:nvSpPr>
          <p:cNvPr id="7173" name="Rectangle 4"/>
          <p:cNvSpPr>
            <a:spLocks noChangeArrowheads="1"/>
          </p:cNvSpPr>
          <p:nvPr/>
        </p:nvSpPr>
        <p:spPr bwMode="auto">
          <a:xfrm>
            <a:off x="6397625" y="6286500"/>
            <a:ext cx="1252538" cy="338138"/>
          </a:xfrm>
          <a:prstGeom prst="rect">
            <a:avLst/>
          </a:prstGeom>
          <a:solidFill>
            <a:srgbClr val="99CCFF"/>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Ʃf</a:t>
            </a:r>
            <a:r>
              <a:rPr lang="en-US" sz="1400">
                <a:latin typeface="Times New Roman" pitchFamily="18" charset="0"/>
              </a:rPr>
              <a:t>i = </a:t>
            </a:r>
            <a:r>
              <a:rPr lang="en-US" sz="1600">
                <a:latin typeface="Times New Roman" pitchFamily="18" charset="0"/>
              </a:rPr>
              <a:t>50</a:t>
            </a:r>
          </a:p>
        </p:txBody>
      </p:sp>
      <p:sp>
        <p:nvSpPr>
          <p:cNvPr id="7174" name="Rectangle 5"/>
          <p:cNvSpPr>
            <a:spLocks noChangeArrowheads="1"/>
          </p:cNvSpPr>
          <p:nvPr/>
        </p:nvSpPr>
        <p:spPr bwMode="auto">
          <a:xfrm>
            <a:off x="6397625" y="56515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8</a:t>
            </a:r>
          </a:p>
        </p:txBody>
      </p:sp>
      <p:sp>
        <p:nvSpPr>
          <p:cNvPr id="7175" name="Rectangle 6"/>
          <p:cNvSpPr>
            <a:spLocks noChangeArrowheads="1"/>
          </p:cNvSpPr>
          <p:nvPr/>
        </p:nvSpPr>
        <p:spPr bwMode="auto">
          <a:xfrm>
            <a:off x="6397625" y="534035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10</a:t>
            </a:r>
          </a:p>
        </p:txBody>
      </p:sp>
      <p:sp>
        <p:nvSpPr>
          <p:cNvPr id="7176" name="Rectangle 7"/>
          <p:cNvSpPr>
            <a:spLocks noChangeArrowheads="1"/>
          </p:cNvSpPr>
          <p:nvPr/>
        </p:nvSpPr>
        <p:spPr bwMode="auto">
          <a:xfrm>
            <a:off x="6397625" y="50292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24</a:t>
            </a:r>
          </a:p>
        </p:txBody>
      </p:sp>
      <p:sp>
        <p:nvSpPr>
          <p:cNvPr id="7177" name="Rectangle 8"/>
          <p:cNvSpPr>
            <a:spLocks noChangeArrowheads="1"/>
          </p:cNvSpPr>
          <p:nvPr/>
        </p:nvSpPr>
        <p:spPr bwMode="auto">
          <a:xfrm>
            <a:off x="6397625" y="4572000"/>
            <a:ext cx="1252538"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2000">
                <a:latin typeface="Times New Roman" pitchFamily="18" charset="0"/>
              </a:rPr>
              <a:t>שכיחות </a:t>
            </a:r>
            <a:r>
              <a:rPr lang="en-US" sz="2000">
                <a:latin typeface="Times New Roman" pitchFamily="18" charset="0"/>
              </a:rPr>
              <a:t>(f)</a:t>
            </a:r>
          </a:p>
        </p:txBody>
      </p:sp>
      <p:grpSp>
        <p:nvGrpSpPr>
          <p:cNvPr id="2" name="Group 9"/>
          <p:cNvGrpSpPr>
            <a:grpSpLocks/>
          </p:cNvGrpSpPr>
          <p:nvPr/>
        </p:nvGrpSpPr>
        <p:grpSpPr bwMode="auto">
          <a:xfrm>
            <a:off x="5145088" y="4572000"/>
            <a:ext cx="1252537" cy="2052638"/>
            <a:chOff x="3241" y="2880"/>
            <a:chExt cx="789" cy="1293"/>
          </a:xfrm>
        </p:grpSpPr>
        <p:sp>
          <p:nvSpPr>
            <p:cNvPr id="7237" name="Rectangle 10"/>
            <p:cNvSpPr>
              <a:spLocks noChangeArrowheads="1"/>
            </p:cNvSpPr>
            <p:nvPr/>
          </p:nvSpPr>
          <p:spPr bwMode="auto">
            <a:xfrm>
              <a:off x="3241" y="3756"/>
              <a:ext cx="789"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8 * 3</a:t>
              </a:r>
              <a:r>
                <a:rPr lang="en-US" sz="1600">
                  <a:latin typeface="Times New Roman" pitchFamily="18" charset="0"/>
                </a:rPr>
                <a:t> = 24</a:t>
              </a:r>
            </a:p>
          </p:txBody>
        </p:sp>
        <p:sp>
          <p:nvSpPr>
            <p:cNvPr id="7238" name="Rectangle 11"/>
            <p:cNvSpPr>
              <a:spLocks noChangeArrowheads="1"/>
            </p:cNvSpPr>
            <p:nvPr/>
          </p:nvSpPr>
          <p:spPr bwMode="auto">
            <a:xfrm>
              <a:off x="3241" y="3960"/>
              <a:ext cx="789"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 </a:t>
              </a:r>
              <a:r>
                <a:rPr lang="en-US" sz="1400">
                  <a:latin typeface="Times New Roman" pitchFamily="18" charset="0"/>
                </a:rPr>
                <a:t>=</a:t>
              </a:r>
              <a:r>
                <a:rPr lang="en-US" sz="1800">
                  <a:latin typeface="Times New Roman" pitchFamily="18" charset="0"/>
                </a:rPr>
                <a:t> </a:t>
              </a:r>
              <a:r>
                <a:rPr lang="en-US" sz="1600">
                  <a:latin typeface="Times New Roman" pitchFamily="18" charset="0"/>
                </a:rPr>
                <a:t>50</a:t>
              </a:r>
            </a:p>
          </p:txBody>
        </p:sp>
        <p:sp>
          <p:nvSpPr>
            <p:cNvPr id="7239" name="Rectangle 12"/>
            <p:cNvSpPr>
              <a:spLocks noChangeArrowheads="1"/>
            </p:cNvSpPr>
            <p:nvPr/>
          </p:nvSpPr>
          <p:spPr bwMode="auto">
            <a:xfrm>
              <a:off x="3241" y="3560"/>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8 * 2</a:t>
              </a:r>
              <a:r>
                <a:rPr lang="en-US" sz="1600">
                  <a:latin typeface="Times New Roman" pitchFamily="18" charset="0"/>
                </a:rPr>
                <a:t> = 16</a:t>
              </a:r>
            </a:p>
          </p:txBody>
        </p:sp>
        <p:sp>
          <p:nvSpPr>
            <p:cNvPr id="7240" name="Rectangle 13"/>
            <p:cNvSpPr>
              <a:spLocks noChangeArrowheads="1"/>
            </p:cNvSpPr>
            <p:nvPr/>
          </p:nvSpPr>
          <p:spPr bwMode="auto">
            <a:xfrm>
              <a:off x="3241" y="3364"/>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10 * 1</a:t>
              </a:r>
              <a:r>
                <a:rPr lang="en-US" sz="1600">
                  <a:latin typeface="Times New Roman" pitchFamily="18" charset="0"/>
                </a:rPr>
                <a:t> = 10</a:t>
              </a:r>
            </a:p>
          </p:txBody>
        </p:sp>
        <p:sp>
          <p:nvSpPr>
            <p:cNvPr id="7241" name="Rectangle 14"/>
            <p:cNvSpPr>
              <a:spLocks noChangeArrowheads="1"/>
            </p:cNvSpPr>
            <p:nvPr/>
          </p:nvSpPr>
          <p:spPr bwMode="auto">
            <a:xfrm>
              <a:off x="3241" y="3168"/>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24 * 0</a:t>
              </a:r>
              <a:r>
                <a:rPr lang="en-US" sz="1600">
                  <a:latin typeface="Times New Roman" pitchFamily="18" charset="0"/>
                </a:rPr>
                <a:t> = 0</a:t>
              </a:r>
            </a:p>
          </p:txBody>
        </p:sp>
        <p:sp>
          <p:nvSpPr>
            <p:cNvPr id="7242" name="Rectangle 15"/>
            <p:cNvSpPr>
              <a:spLocks noChangeArrowheads="1"/>
            </p:cNvSpPr>
            <p:nvPr/>
          </p:nvSpPr>
          <p:spPr bwMode="auto">
            <a:xfrm>
              <a:off x="3241" y="2880"/>
              <a:ext cx="789"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a:t>
              </a:r>
              <a:r>
                <a:rPr lang="en-US" sz="1800">
                  <a:latin typeface="Times New Roman" pitchFamily="18" charset="0"/>
                </a:rPr>
                <a:t>i</a:t>
              </a:r>
              <a:r>
                <a:rPr lang="en-US" sz="2000">
                  <a:latin typeface="Times New Roman" pitchFamily="18" charset="0"/>
                </a:rPr>
                <a:t> * X</a:t>
              </a:r>
              <a:r>
                <a:rPr lang="en-US" sz="1800">
                  <a:latin typeface="Times New Roman" pitchFamily="18" charset="0"/>
                </a:rPr>
                <a:t>i</a:t>
              </a:r>
            </a:p>
          </p:txBody>
        </p:sp>
      </p:grpSp>
      <p:sp>
        <p:nvSpPr>
          <p:cNvPr id="7179" name="Rectangle 16"/>
          <p:cNvSpPr>
            <a:spLocks noChangeArrowheads="1"/>
          </p:cNvSpPr>
          <p:nvPr/>
        </p:nvSpPr>
        <p:spPr bwMode="auto">
          <a:xfrm>
            <a:off x="7650163" y="6286500"/>
            <a:ext cx="1252537"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סה"כ</a:t>
            </a:r>
            <a:endParaRPr lang="en-US" sz="1600">
              <a:latin typeface="Times New Roman" pitchFamily="18" charset="0"/>
            </a:endParaRPr>
          </a:p>
        </p:txBody>
      </p:sp>
      <p:sp>
        <p:nvSpPr>
          <p:cNvPr id="7180" name="Rectangle 17"/>
          <p:cNvSpPr>
            <a:spLocks noChangeArrowheads="1"/>
          </p:cNvSpPr>
          <p:nvPr/>
        </p:nvSpPr>
        <p:spPr bwMode="auto">
          <a:xfrm>
            <a:off x="7650163" y="56515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a:t>
            </a:r>
          </a:p>
        </p:txBody>
      </p:sp>
      <p:sp>
        <p:nvSpPr>
          <p:cNvPr id="7181" name="Rectangle 18"/>
          <p:cNvSpPr>
            <a:spLocks noChangeArrowheads="1"/>
          </p:cNvSpPr>
          <p:nvPr/>
        </p:nvSpPr>
        <p:spPr bwMode="auto">
          <a:xfrm>
            <a:off x="7650163" y="534035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7182" name="Rectangle 19"/>
          <p:cNvSpPr>
            <a:spLocks noChangeArrowheads="1"/>
          </p:cNvSpPr>
          <p:nvPr/>
        </p:nvSpPr>
        <p:spPr bwMode="auto">
          <a:xfrm>
            <a:off x="7650163" y="50292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7183" name="Rectangle 20"/>
          <p:cNvSpPr>
            <a:spLocks noChangeArrowheads="1"/>
          </p:cNvSpPr>
          <p:nvPr/>
        </p:nvSpPr>
        <p:spPr bwMode="auto">
          <a:xfrm>
            <a:off x="7650163" y="4572000"/>
            <a:ext cx="1252537"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כלבים</a:t>
            </a:r>
            <a:r>
              <a:rPr lang="he-IL" sz="2000">
                <a:latin typeface="Times New Roman" pitchFamily="18" charset="0"/>
              </a:rPr>
              <a:t> (</a:t>
            </a:r>
            <a:r>
              <a:rPr lang="en-US" sz="2000">
                <a:latin typeface="Times New Roman" pitchFamily="18" charset="0"/>
              </a:rPr>
              <a:t>x</a:t>
            </a:r>
            <a:r>
              <a:rPr lang="he-IL" sz="2000">
                <a:latin typeface="Times New Roman" pitchFamily="18" charset="0"/>
              </a:rPr>
              <a:t>)</a:t>
            </a:r>
            <a:endParaRPr lang="en-US" sz="2000">
              <a:latin typeface="Times New Roman" pitchFamily="18" charset="0"/>
            </a:endParaRPr>
          </a:p>
        </p:txBody>
      </p:sp>
      <p:sp>
        <p:nvSpPr>
          <p:cNvPr id="7184" name="Line 21"/>
          <p:cNvSpPr>
            <a:spLocks noChangeShapeType="1"/>
          </p:cNvSpPr>
          <p:nvPr/>
        </p:nvSpPr>
        <p:spPr bwMode="auto">
          <a:xfrm>
            <a:off x="304800" y="4572000"/>
            <a:ext cx="8597900" cy="0"/>
          </a:xfrm>
          <a:prstGeom prst="line">
            <a:avLst/>
          </a:prstGeom>
          <a:noFill/>
          <a:ln w="28575" cap="sq">
            <a:solidFill>
              <a:schemeClr val="tx1"/>
            </a:solidFill>
            <a:miter lim="800000"/>
            <a:headEnd/>
            <a:tailEnd/>
          </a:ln>
        </p:spPr>
        <p:txBody>
          <a:bodyPr wrap="none"/>
          <a:lstStyle/>
          <a:p>
            <a:endParaRPr lang="he-IL"/>
          </a:p>
        </p:txBody>
      </p:sp>
      <p:sp>
        <p:nvSpPr>
          <p:cNvPr id="7185" name="Line 22"/>
          <p:cNvSpPr>
            <a:spLocks noChangeShapeType="1"/>
          </p:cNvSpPr>
          <p:nvPr/>
        </p:nvSpPr>
        <p:spPr bwMode="auto">
          <a:xfrm>
            <a:off x="304800" y="5029200"/>
            <a:ext cx="8597900" cy="0"/>
          </a:xfrm>
          <a:prstGeom prst="line">
            <a:avLst/>
          </a:prstGeom>
          <a:noFill/>
          <a:ln w="12700">
            <a:solidFill>
              <a:schemeClr val="tx1"/>
            </a:solidFill>
            <a:miter lim="800000"/>
            <a:headEnd/>
            <a:tailEnd/>
          </a:ln>
        </p:spPr>
        <p:txBody>
          <a:bodyPr wrap="none"/>
          <a:lstStyle/>
          <a:p>
            <a:endParaRPr lang="he-IL"/>
          </a:p>
        </p:txBody>
      </p:sp>
      <p:sp>
        <p:nvSpPr>
          <p:cNvPr id="7186" name="Line 23"/>
          <p:cNvSpPr>
            <a:spLocks noChangeShapeType="1"/>
          </p:cNvSpPr>
          <p:nvPr/>
        </p:nvSpPr>
        <p:spPr bwMode="auto">
          <a:xfrm>
            <a:off x="304800" y="5340350"/>
            <a:ext cx="8597900" cy="0"/>
          </a:xfrm>
          <a:prstGeom prst="line">
            <a:avLst/>
          </a:prstGeom>
          <a:noFill/>
          <a:ln w="12700">
            <a:solidFill>
              <a:schemeClr val="tx1"/>
            </a:solidFill>
            <a:miter lim="800000"/>
            <a:headEnd/>
            <a:tailEnd/>
          </a:ln>
        </p:spPr>
        <p:txBody>
          <a:bodyPr wrap="none"/>
          <a:lstStyle/>
          <a:p>
            <a:endParaRPr lang="he-IL"/>
          </a:p>
        </p:txBody>
      </p:sp>
      <p:sp>
        <p:nvSpPr>
          <p:cNvPr id="7187" name="Line 24"/>
          <p:cNvSpPr>
            <a:spLocks noChangeShapeType="1"/>
          </p:cNvSpPr>
          <p:nvPr/>
        </p:nvSpPr>
        <p:spPr bwMode="auto">
          <a:xfrm>
            <a:off x="304800" y="5651500"/>
            <a:ext cx="8597900" cy="0"/>
          </a:xfrm>
          <a:prstGeom prst="line">
            <a:avLst/>
          </a:prstGeom>
          <a:noFill/>
          <a:ln w="12700">
            <a:solidFill>
              <a:schemeClr val="tx1"/>
            </a:solidFill>
            <a:miter lim="800000"/>
            <a:headEnd/>
            <a:tailEnd/>
          </a:ln>
        </p:spPr>
        <p:txBody>
          <a:bodyPr wrap="none"/>
          <a:lstStyle/>
          <a:p>
            <a:endParaRPr lang="he-IL"/>
          </a:p>
        </p:txBody>
      </p:sp>
      <p:sp>
        <p:nvSpPr>
          <p:cNvPr id="7188" name="Line 25"/>
          <p:cNvSpPr>
            <a:spLocks noChangeShapeType="1"/>
          </p:cNvSpPr>
          <p:nvPr/>
        </p:nvSpPr>
        <p:spPr bwMode="auto">
          <a:xfrm>
            <a:off x="304800" y="5962650"/>
            <a:ext cx="8597900" cy="0"/>
          </a:xfrm>
          <a:prstGeom prst="line">
            <a:avLst/>
          </a:prstGeom>
          <a:noFill/>
          <a:ln w="12700">
            <a:solidFill>
              <a:schemeClr val="tx1"/>
            </a:solidFill>
            <a:miter lim="800000"/>
            <a:headEnd/>
            <a:tailEnd/>
          </a:ln>
        </p:spPr>
        <p:txBody>
          <a:bodyPr wrap="none"/>
          <a:lstStyle/>
          <a:p>
            <a:endParaRPr lang="he-IL"/>
          </a:p>
        </p:txBody>
      </p:sp>
      <p:sp>
        <p:nvSpPr>
          <p:cNvPr id="7189" name="Line 26"/>
          <p:cNvSpPr>
            <a:spLocks noChangeShapeType="1"/>
          </p:cNvSpPr>
          <p:nvPr/>
        </p:nvSpPr>
        <p:spPr bwMode="auto">
          <a:xfrm>
            <a:off x="304800" y="6624638"/>
            <a:ext cx="8597900" cy="0"/>
          </a:xfrm>
          <a:prstGeom prst="line">
            <a:avLst/>
          </a:prstGeom>
          <a:noFill/>
          <a:ln w="28575" cap="sq">
            <a:solidFill>
              <a:schemeClr val="tx1"/>
            </a:solidFill>
            <a:miter lim="800000"/>
            <a:headEnd/>
            <a:tailEnd/>
          </a:ln>
        </p:spPr>
        <p:txBody>
          <a:bodyPr wrap="none"/>
          <a:lstStyle/>
          <a:p>
            <a:endParaRPr lang="he-IL"/>
          </a:p>
        </p:txBody>
      </p:sp>
      <p:sp>
        <p:nvSpPr>
          <p:cNvPr id="7190" name="Line 27"/>
          <p:cNvSpPr>
            <a:spLocks noChangeShapeType="1"/>
          </p:cNvSpPr>
          <p:nvPr/>
        </p:nvSpPr>
        <p:spPr bwMode="auto">
          <a:xfrm>
            <a:off x="304800" y="4572000"/>
            <a:ext cx="0" cy="2052638"/>
          </a:xfrm>
          <a:prstGeom prst="line">
            <a:avLst/>
          </a:prstGeom>
          <a:noFill/>
          <a:ln w="28575" cap="sq">
            <a:solidFill>
              <a:schemeClr val="tx1"/>
            </a:solidFill>
            <a:miter lim="800000"/>
            <a:headEnd/>
            <a:tailEnd/>
          </a:ln>
        </p:spPr>
        <p:txBody>
          <a:bodyPr wrap="none"/>
          <a:lstStyle/>
          <a:p>
            <a:endParaRPr lang="he-IL"/>
          </a:p>
        </p:txBody>
      </p:sp>
      <p:sp>
        <p:nvSpPr>
          <p:cNvPr id="7191" name="Line 28"/>
          <p:cNvSpPr>
            <a:spLocks noChangeShapeType="1"/>
          </p:cNvSpPr>
          <p:nvPr/>
        </p:nvSpPr>
        <p:spPr bwMode="auto">
          <a:xfrm>
            <a:off x="7650163" y="4572000"/>
            <a:ext cx="0" cy="2052638"/>
          </a:xfrm>
          <a:prstGeom prst="line">
            <a:avLst/>
          </a:prstGeom>
          <a:noFill/>
          <a:ln w="12700">
            <a:solidFill>
              <a:schemeClr val="tx1"/>
            </a:solidFill>
            <a:miter lim="800000"/>
            <a:headEnd/>
            <a:tailEnd/>
          </a:ln>
        </p:spPr>
        <p:txBody>
          <a:bodyPr wrap="none"/>
          <a:lstStyle/>
          <a:p>
            <a:endParaRPr lang="he-IL"/>
          </a:p>
        </p:txBody>
      </p:sp>
      <p:sp>
        <p:nvSpPr>
          <p:cNvPr id="7192" name="Line 29"/>
          <p:cNvSpPr>
            <a:spLocks noChangeShapeType="1"/>
          </p:cNvSpPr>
          <p:nvPr/>
        </p:nvSpPr>
        <p:spPr bwMode="auto">
          <a:xfrm>
            <a:off x="8902700" y="4572000"/>
            <a:ext cx="0" cy="2052638"/>
          </a:xfrm>
          <a:prstGeom prst="line">
            <a:avLst/>
          </a:prstGeom>
          <a:noFill/>
          <a:ln w="28575" cap="sq">
            <a:solidFill>
              <a:schemeClr val="tx1"/>
            </a:solidFill>
            <a:miter lim="800000"/>
            <a:headEnd/>
            <a:tailEnd/>
          </a:ln>
        </p:spPr>
        <p:txBody>
          <a:bodyPr wrap="none"/>
          <a:lstStyle/>
          <a:p>
            <a:endParaRPr lang="he-IL"/>
          </a:p>
        </p:txBody>
      </p:sp>
      <p:sp>
        <p:nvSpPr>
          <p:cNvPr id="7193" name="Line 30"/>
          <p:cNvSpPr>
            <a:spLocks noChangeShapeType="1"/>
          </p:cNvSpPr>
          <p:nvPr/>
        </p:nvSpPr>
        <p:spPr bwMode="auto">
          <a:xfrm>
            <a:off x="5145088" y="4572000"/>
            <a:ext cx="0" cy="2052638"/>
          </a:xfrm>
          <a:prstGeom prst="line">
            <a:avLst/>
          </a:prstGeom>
          <a:noFill/>
          <a:ln w="12700">
            <a:solidFill>
              <a:schemeClr val="tx1"/>
            </a:solidFill>
            <a:miter lim="800000"/>
            <a:headEnd/>
            <a:tailEnd/>
          </a:ln>
        </p:spPr>
        <p:txBody>
          <a:bodyPr wrap="none"/>
          <a:lstStyle/>
          <a:p>
            <a:endParaRPr lang="he-IL"/>
          </a:p>
        </p:txBody>
      </p:sp>
      <p:sp>
        <p:nvSpPr>
          <p:cNvPr id="7194" name="Line 31"/>
          <p:cNvSpPr>
            <a:spLocks noChangeShapeType="1"/>
          </p:cNvSpPr>
          <p:nvPr/>
        </p:nvSpPr>
        <p:spPr bwMode="auto">
          <a:xfrm>
            <a:off x="6397625" y="4572000"/>
            <a:ext cx="0" cy="2052638"/>
          </a:xfrm>
          <a:prstGeom prst="line">
            <a:avLst/>
          </a:prstGeom>
          <a:noFill/>
          <a:ln w="12700">
            <a:solidFill>
              <a:schemeClr val="tx1"/>
            </a:solidFill>
            <a:miter lim="800000"/>
            <a:headEnd/>
            <a:tailEnd/>
          </a:ln>
        </p:spPr>
        <p:txBody>
          <a:bodyPr wrap="none"/>
          <a:lstStyle/>
          <a:p>
            <a:endParaRPr lang="he-IL"/>
          </a:p>
        </p:txBody>
      </p:sp>
      <p:sp>
        <p:nvSpPr>
          <p:cNvPr id="7195" name="Line 32"/>
          <p:cNvSpPr>
            <a:spLocks noChangeShapeType="1"/>
          </p:cNvSpPr>
          <p:nvPr/>
        </p:nvSpPr>
        <p:spPr bwMode="auto">
          <a:xfrm>
            <a:off x="3659188" y="4572000"/>
            <a:ext cx="0" cy="2052638"/>
          </a:xfrm>
          <a:prstGeom prst="line">
            <a:avLst/>
          </a:prstGeom>
          <a:noFill/>
          <a:ln w="12700">
            <a:solidFill>
              <a:schemeClr val="tx1"/>
            </a:solidFill>
            <a:miter lim="800000"/>
            <a:headEnd/>
            <a:tailEnd/>
          </a:ln>
        </p:spPr>
        <p:txBody>
          <a:bodyPr wrap="none"/>
          <a:lstStyle/>
          <a:p>
            <a:endParaRPr lang="he-IL"/>
          </a:p>
        </p:txBody>
      </p:sp>
      <p:sp>
        <p:nvSpPr>
          <p:cNvPr id="7196" name="Line 33"/>
          <p:cNvSpPr>
            <a:spLocks noChangeShapeType="1"/>
          </p:cNvSpPr>
          <p:nvPr/>
        </p:nvSpPr>
        <p:spPr bwMode="auto">
          <a:xfrm>
            <a:off x="2173288" y="4572000"/>
            <a:ext cx="0" cy="2052638"/>
          </a:xfrm>
          <a:prstGeom prst="line">
            <a:avLst/>
          </a:prstGeom>
          <a:noFill/>
          <a:ln w="12700">
            <a:solidFill>
              <a:schemeClr val="tx1"/>
            </a:solidFill>
            <a:miter lim="800000"/>
            <a:headEnd/>
            <a:tailEnd/>
          </a:ln>
        </p:spPr>
        <p:txBody>
          <a:bodyPr wrap="none"/>
          <a:lstStyle/>
          <a:p>
            <a:endParaRPr lang="he-IL"/>
          </a:p>
        </p:txBody>
      </p:sp>
      <p:sp>
        <p:nvSpPr>
          <p:cNvPr id="7197" name="Line 34"/>
          <p:cNvSpPr>
            <a:spLocks noChangeShapeType="1"/>
          </p:cNvSpPr>
          <p:nvPr/>
        </p:nvSpPr>
        <p:spPr bwMode="auto">
          <a:xfrm>
            <a:off x="304800" y="6286500"/>
            <a:ext cx="8597900" cy="0"/>
          </a:xfrm>
          <a:prstGeom prst="line">
            <a:avLst/>
          </a:prstGeom>
          <a:noFill/>
          <a:ln w="12700">
            <a:solidFill>
              <a:schemeClr val="tx1"/>
            </a:solidFill>
            <a:miter lim="800000"/>
            <a:headEnd/>
            <a:tailEnd/>
          </a:ln>
        </p:spPr>
        <p:txBody>
          <a:bodyPr wrap="none"/>
          <a:lstStyle/>
          <a:p>
            <a:endParaRPr lang="he-IL"/>
          </a:p>
        </p:txBody>
      </p:sp>
      <p:sp>
        <p:nvSpPr>
          <p:cNvPr id="7198" name="Rectangle 35"/>
          <p:cNvSpPr>
            <a:spLocks noChangeArrowheads="1"/>
          </p:cNvSpPr>
          <p:nvPr/>
        </p:nvSpPr>
        <p:spPr bwMode="auto">
          <a:xfrm>
            <a:off x="1905000" y="981075"/>
            <a:ext cx="6477000" cy="695325"/>
          </a:xfrm>
          <a:prstGeom prst="rect">
            <a:avLst/>
          </a:prstGeom>
          <a:noFill/>
          <a:ln w="9525">
            <a:noFill/>
            <a:miter lim="800000"/>
            <a:headEnd/>
            <a:tailEnd/>
          </a:ln>
        </p:spPr>
        <p:txBody>
          <a:bodyPr anchor="b"/>
          <a:lstStyle/>
          <a:p>
            <a:r>
              <a:rPr lang="he-IL" sz="3600">
                <a:solidFill>
                  <a:schemeClr val="tx2"/>
                </a:solidFill>
                <a:latin typeface="Times New Roman" pitchFamily="18" charset="0"/>
              </a:rPr>
              <a:t>שונות </a:t>
            </a:r>
            <a:r>
              <a:rPr lang="en-US" sz="4000">
                <a:solidFill>
                  <a:schemeClr val="tx2"/>
                </a:solidFill>
                <a:latin typeface="Times New Roman" pitchFamily="18" charset="0"/>
                <a:sym typeface="Symbol" pitchFamily="18" charset="2"/>
              </a:rPr>
              <a:t></a:t>
            </a:r>
            <a:r>
              <a:rPr lang="en-US" sz="2800" baseline="30000">
                <a:solidFill>
                  <a:schemeClr val="tx2"/>
                </a:solidFill>
                <a:latin typeface="Times New Roman" pitchFamily="18" charset="0"/>
                <a:sym typeface="Symbol" pitchFamily="18" charset="2"/>
              </a:rPr>
              <a:t>2</a:t>
            </a:r>
            <a:r>
              <a:rPr lang="he-IL" sz="2800" baseline="30000">
                <a:solidFill>
                  <a:schemeClr val="tx2"/>
                </a:solidFill>
                <a:latin typeface="Times New Roman" pitchFamily="18" charset="0"/>
                <a:sym typeface="Symbol" pitchFamily="18" charset="2"/>
              </a:rPr>
              <a:t> </a:t>
            </a:r>
            <a:r>
              <a:rPr lang="he-IL" sz="3600">
                <a:solidFill>
                  <a:schemeClr val="tx2"/>
                </a:solidFill>
                <a:latin typeface="Times New Roman" pitchFamily="18" charset="0"/>
              </a:rPr>
              <a:t>וסטיית תקן </a:t>
            </a:r>
            <a:r>
              <a:rPr lang="en-US" sz="4000">
                <a:solidFill>
                  <a:schemeClr val="tx2"/>
                </a:solidFill>
                <a:latin typeface="Times New Roman" pitchFamily="18" charset="0"/>
                <a:sym typeface="Symbol" pitchFamily="18" charset="2"/>
              </a:rPr>
              <a:t></a:t>
            </a:r>
            <a:r>
              <a:rPr lang="he-IL" sz="4000">
                <a:solidFill>
                  <a:schemeClr val="tx2"/>
                </a:solidFill>
                <a:latin typeface="Times New Roman" pitchFamily="18" charset="0"/>
                <a:sym typeface="Symbol" pitchFamily="18" charset="2"/>
              </a:rPr>
              <a:t>  - </a:t>
            </a:r>
            <a:r>
              <a:rPr lang="he-IL" sz="3600">
                <a:solidFill>
                  <a:schemeClr val="tx2"/>
                </a:solidFill>
                <a:latin typeface="Times New Roman" pitchFamily="18" charset="0"/>
                <a:sym typeface="Symbol" pitchFamily="18" charset="2"/>
              </a:rPr>
              <a:t>אופן החישוב</a:t>
            </a:r>
            <a:r>
              <a:rPr lang="he-IL" sz="4000">
                <a:solidFill>
                  <a:schemeClr val="tx2"/>
                </a:solidFill>
                <a:latin typeface="Times New Roman" pitchFamily="18" charset="0"/>
                <a:sym typeface="Symbol" pitchFamily="18" charset="2"/>
              </a:rPr>
              <a:t> </a:t>
            </a:r>
            <a:endParaRPr lang="en-US" sz="4000">
              <a:solidFill>
                <a:schemeClr val="tx2"/>
              </a:solidFill>
              <a:latin typeface="Times New Roman" pitchFamily="18" charset="0"/>
              <a:sym typeface="Symbol" pitchFamily="18" charset="2"/>
            </a:endParaRPr>
          </a:p>
        </p:txBody>
      </p:sp>
      <p:sp>
        <p:nvSpPr>
          <p:cNvPr id="133156" name="Rectangle 36"/>
          <p:cNvSpPr>
            <a:spLocks noGrp="1" noChangeArrowheads="1"/>
          </p:cNvSpPr>
          <p:nvPr>
            <p:ph type="body" idx="1"/>
          </p:nvPr>
        </p:nvSpPr>
        <p:spPr>
          <a:xfrm>
            <a:off x="762000" y="1828800"/>
            <a:ext cx="8193088" cy="2782888"/>
          </a:xfrm>
          <a:noFill/>
        </p:spPr>
        <p:txBody>
          <a:bodyPr/>
          <a:lstStyle/>
          <a:p>
            <a:pPr algn="just" eaLnBrk="1" hangingPunct="1">
              <a:lnSpc>
                <a:spcPct val="90000"/>
              </a:lnSpc>
            </a:pPr>
            <a:r>
              <a:rPr lang="he-IL" sz="2400" smtClean="0"/>
              <a:t>חישוב השונות </a:t>
            </a:r>
            <a:r>
              <a:rPr lang="he-IL" sz="2400" u="sng" smtClean="0"/>
              <a:t>בטבלת שכיחויות</a:t>
            </a:r>
            <a:r>
              <a:rPr lang="he-IL" sz="2400" smtClean="0"/>
              <a:t>: </a:t>
            </a:r>
            <a:r>
              <a:rPr lang="he-IL" sz="1800" smtClean="0"/>
              <a:t>[</a:t>
            </a:r>
            <a:r>
              <a:rPr lang="en-US" sz="2400" smtClean="0">
                <a:sym typeface="Symbol" pitchFamily="18" charset="2"/>
              </a:rPr>
              <a:t></a:t>
            </a:r>
            <a:r>
              <a:rPr lang="en-US" sz="1600" baseline="30000" smtClean="0">
                <a:sym typeface="Symbol" pitchFamily="18" charset="2"/>
              </a:rPr>
              <a:t>2 </a:t>
            </a:r>
            <a:r>
              <a:rPr lang="en-US" sz="1600" smtClean="0">
                <a:sym typeface="Symbol" pitchFamily="18" charset="2"/>
              </a:rPr>
              <a:t>= </a:t>
            </a:r>
            <a:r>
              <a:rPr lang="en-US" sz="2000" smtClean="0"/>
              <a:t>Ʃf*</a:t>
            </a:r>
            <a:r>
              <a:rPr lang="en-US" sz="1800" smtClean="0"/>
              <a:t>(Xi – X)</a:t>
            </a:r>
            <a:r>
              <a:rPr lang="en-US" sz="1800" baseline="30000" smtClean="0"/>
              <a:t>2</a:t>
            </a:r>
            <a:r>
              <a:rPr lang="en-US" sz="1800" smtClean="0"/>
              <a:t>/ </a:t>
            </a:r>
            <a:r>
              <a:rPr lang="en-US" sz="2000" smtClean="0"/>
              <a:t>Ʃf</a:t>
            </a:r>
            <a:r>
              <a:rPr lang="en-US" sz="1800" smtClean="0"/>
              <a:t>i</a:t>
            </a:r>
            <a:r>
              <a:rPr lang="he-IL" sz="1800" smtClean="0"/>
              <a:t>].</a:t>
            </a:r>
            <a:r>
              <a:rPr lang="he-IL" sz="900" baseline="30000" smtClean="0">
                <a:sym typeface="Symbol" pitchFamily="18" charset="2"/>
              </a:rPr>
              <a:t> </a:t>
            </a:r>
            <a:endParaRPr lang="he-IL" sz="1600" smtClean="0"/>
          </a:p>
          <a:p>
            <a:pPr lvl="1" algn="just" eaLnBrk="1" hangingPunct="1">
              <a:lnSpc>
                <a:spcPct val="90000"/>
              </a:lnSpc>
            </a:pPr>
            <a:r>
              <a:rPr lang="he-IL" sz="2000" smtClean="0"/>
              <a:t>יש לחשב ממוצע </a:t>
            </a:r>
            <a:r>
              <a:rPr lang="en-US" sz="2000" smtClean="0"/>
              <a:t>X</a:t>
            </a:r>
            <a:r>
              <a:rPr lang="he-IL" sz="2000" smtClean="0"/>
              <a:t> </a:t>
            </a:r>
            <a:r>
              <a:rPr lang="en-US" sz="2000" smtClean="0"/>
              <a:t>(</a:t>
            </a:r>
            <a:r>
              <a:rPr lang="en-US" sz="1800" smtClean="0"/>
              <a:t>Ʃx</a:t>
            </a:r>
            <a:r>
              <a:rPr lang="en-US" sz="1000" smtClean="0"/>
              <a:t>i</a:t>
            </a:r>
            <a:r>
              <a:rPr lang="en-US" sz="1400" smtClean="0"/>
              <a:t>*</a:t>
            </a:r>
            <a:r>
              <a:rPr lang="en-US" sz="1600" smtClean="0"/>
              <a:t>f</a:t>
            </a:r>
            <a:r>
              <a:rPr lang="en-US" sz="1000" smtClean="0"/>
              <a:t>i</a:t>
            </a:r>
            <a:r>
              <a:rPr lang="en-US" sz="1600" smtClean="0"/>
              <a:t> / </a:t>
            </a:r>
            <a:r>
              <a:rPr lang="en-US" sz="1800" smtClean="0"/>
              <a:t>Ʃ</a:t>
            </a:r>
            <a:r>
              <a:rPr lang="en-US" sz="1600" smtClean="0"/>
              <a:t>f</a:t>
            </a:r>
            <a:r>
              <a:rPr lang="en-US" sz="1000" smtClean="0"/>
              <a:t>i </a:t>
            </a:r>
            <a:r>
              <a:rPr lang="en-US" sz="1600" smtClean="0"/>
              <a:t>, </a:t>
            </a:r>
            <a:r>
              <a:rPr lang="en-US" sz="1400" smtClean="0"/>
              <a:t>50/50 = 1</a:t>
            </a:r>
            <a:r>
              <a:rPr lang="en-US" sz="2000" smtClean="0"/>
              <a:t>)</a:t>
            </a:r>
            <a:r>
              <a:rPr lang="he-IL" sz="2000" smtClean="0"/>
              <a:t>. </a:t>
            </a:r>
            <a:r>
              <a:rPr lang="en-US" sz="2000" smtClean="0"/>
              <a:t> </a:t>
            </a:r>
            <a:endParaRPr lang="en-US" sz="1600" i="1" smtClean="0"/>
          </a:p>
          <a:p>
            <a:pPr lvl="1" algn="just" eaLnBrk="1" hangingPunct="1">
              <a:lnSpc>
                <a:spcPct val="90000"/>
              </a:lnSpc>
            </a:pPr>
            <a:r>
              <a:rPr lang="he-IL" sz="2000" smtClean="0"/>
              <a:t>יש לחשב לכל ערך את ההפרש מהממוצע  </a:t>
            </a:r>
            <a:r>
              <a:rPr lang="en-US" sz="2000" smtClean="0"/>
              <a:t>Xi – X</a:t>
            </a:r>
            <a:r>
              <a:rPr lang="he-IL" sz="2000" smtClean="0"/>
              <a:t>.</a:t>
            </a:r>
          </a:p>
          <a:p>
            <a:pPr lvl="1" algn="just" eaLnBrk="1" hangingPunct="1">
              <a:lnSpc>
                <a:spcPct val="90000"/>
              </a:lnSpc>
            </a:pPr>
            <a:r>
              <a:rPr lang="he-IL" sz="2000" smtClean="0"/>
              <a:t>יש להעלות בריבוע כל הפרש </a:t>
            </a:r>
            <a:r>
              <a:rPr lang="en-US" sz="2000" smtClean="0"/>
              <a:t>(Xi – X)</a:t>
            </a:r>
            <a:r>
              <a:rPr lang="en-US" sz="2000" baseline="30000" smtClean="0"/>
              <a:t>2</a:t>
            </a:r>
            <a:r>
              <a:rPr lang="he-IL" sz="2000" smtClean="0"/>
              <a:t>.</a:t>
            </a:r>
          </a:p>
          <a:p>
            <a:pPr lvl="1" algn="just" eaLnBrk="1" hangingPunct="1">
              <a:lnSpc>
                <a:spcPct val="90000"/>
              </a:lnSpc>
            </a:pPr>
            <a:r>
              <a:rPr lang="he-IL" sz="2000" smtClean="0"/>
              <a:t>כל ריבוע יש להכפיל את בשכיחות המתאימה </a:t>
            </a:r>
            <a:r>
              <a:rPr lang="en-US" sz="2000" smtClean="0"/>
              <a:t>f * (Xi – X)</a:t>
            </a:r>
            <a:r>
              <a:rPr lang="en-US" sz="2000" baseline="30000" smtClean="0"/>
              <a:t>2</a:t>
            </a:r>
            <a:r>
              <a:rPr lang="he-IL" sz="2000" smtClean="0"/>
              <a:t>.</a:t>
            </a:r>
          </a:p>
          <a:p>
            <a:pPr lvl="1" algn="just" eaLnBrk="1" hangingPunct="1">
              <a:lnSpc>
                <a:spcPct val="90000"/>
              </a:lnSpc>
            </a:pPr>
            <a:r>
              <a:rPr lang="he-IL" sz="2000" smtClean="0"/>
              <a:t>יש לסכם את כל המכפלות </a:t>
            </a:r>
            <a:r>
              <a:rPr lang="en-US" sz="2000" smtClean="0"/>
              <a:t> </a:t>
            </a:r>
            <a:r>
              <a:rPr lang="he-IL" sz="2000" smtClean="0"/>
              <a:t> </a:t>
            </a:r>
            <a:r>
              <a:rPr lang="en-US" sz="2400" smtClean="0"/>
              <a:t>Ʃf*</a:t>
            </a:r>
            <a:r>
              <a:rPr lang="en-US" sz="2000" smtClean="0"/>
              <a:t>(Xi – X)</a:t>
            </a:r>
            <a:r>
              <a:rPr lang="en-US" sz="2000" baseline="30000" smtClean="0"/>
              <a:t>2</a:t>
            </a:r>
            <a:r>
              <a:rPr lang="he-IL" sz="2000" smtClean="0"/>
              <a:t>.</a:t>
            </a:r>
          </a:p>
          <a:p>
            <a:pPr lvl="1" algn="just" eaLnBrk="1" hangingPunct="1">
              <a:lnSpc>
                <a:spcPct val="90000"/>
              </a:lnSpc>
            </a:pPr>
            <a:r>
              <a:rPr lang="he-IL" sz="2000" smtClean="0"/>
              <a:t>יש לחלק את הסכום בסך המקרים </a:t>
            </a:r>
            <a:r>
              <a:rPr lang="en-US" smtClean="0">
                <a:sym typeface="Symbol" pitchFamily="18" charset="2"/>
              </a:rPr>
              <a:t></a:t>
            </a:r>
            <a:r>
              <a:rPr lang="en-US" sz="1800" baseline="30000" smtClean="0">
                <a:sym typeface="Symbol" pitchFamily="18" charset="2"/>
              </a:rPr>
              <a:t>2 </a:t>
            </a:r>
            <a:r>
              <a:rPr lang="en-US" sz="1800" smtClean="0">
                <a:sym typeface="Symbol" pitchFamily="18" charset="2"/>
              </a:rPr>
              <a:t>= </a:t>
            </a:r>
            <a:r>
              <a:rPr lang="en-US" sz="2400" smtClean="0"/>
              <a:t>Ʃf*</a:t>
            </a:r>
            <a:r>
              <a:rPr lang="en-US" sz="2000" smtClean="0"/>
              <a:t>(Xi – X)</a:t>
            </a:r>
            <a:r>
              <a:rPr lang="en-US" sz="2000" baseline="30000" smtClean="0"/>
              <a:t>2</a:t>
            </a:r>
            <a:r>
              <a:rPr lang="en-US" sz="2000" smtClean="0"/>
              <a:t>/ </a:t>
            </a:r>
            <a:r>
              <a:rPr lang="en-US" sz="2400" smtClean="0"/>
              <a:t>Ʃf</a:t>
            </a:r>
            <a:r>
              <a:rPr lang="en-US" sz="2000" smtClean="0"/>
              <a:t>i</a:t>
            </a:r>
            <a:r>
              <a:rPr lang="he-IL" sz="2000" smtClean="0"/>
              <a:t>.</a:t>
            </a:r>
            <a:r>
              <a:rPr lang="he-IL" sz="1200" baseline="30000" smtClean="0">
                <a:sym typeface="Symbol" pitchFamily="18" charset="2"/>
              </a:rPr>
              <a:t> </a:t>
            </a:r>
            <a:r>
              <a:rPr lang="he-IL" sz="2000" smtClean="0"/>
              <a:t>  </a:t>
            </a:r>
          </a:p>
        </p:txBody>
      </p:sp>
      <p:sp>
        <p:nvSpPr>
          <p:cNvPr id="133158" name="Line 38"/>
          <p:cNvSpPr>
            <a:spLocks noChangeShapeType="1"/>
          </p:cNvSpPr>
          <p:nvPr/>
        </p:nvSpPr>
        <p:spPr bwMode="auto">
          <a:xfrm>
            <a:off x="4356100" y="2565400"/>
            <a:ext cx="228600" cy="0"/>
          </a:xfrm>
          <a:prstGeom prst="line">
            <a:avLst/>
          </a:prstGeom>
          <a:noFill/>
          <a:ln w="25400">
            <a:solidFill>
              <a:schemeClr val="tx1"/>
            </a:solidFill>
            <a:miter lim="800000"/>
            <a:headEnd/>
            <a:tailEnd/>
          </a:ln>
        </p:spPr>
        <p:txBody>
          <a:bodyPr wrap="none"/>
          <a:lstStyle/>
          <a:p>
            <a:endParaRPr lang="he-IL"/>
          </a:p>
        </p:txBody>
      </p:sp>
      <p:sp>
        <p:nvSpPr>
          <p:cNvPr id="133159" name="Line 39"/>
          <p:cNvSpPr>
            <a:spLocks noChangeShapeType="1"/>
          </p:cNvSpPr>
          <p:nvPr/>
        </p:nvSpPr>
        <p:spPr bwMode="auto">
          <a:xfrm>
            <a:off x="5219700" y="2924175"/>
            <a:ext cx="228600" cy="0"/>
          </a:xfrm>
          <a:prstGeom prst="line">
            <a:avLst/>
          </a:prstGeom>
          <a:noFill/>
          <a:ln w="25400">
            <a:solidFill>
              <a:schemeClr val="tx1"/>
            </a:solidFill>
            <a:miter lim="800000"/>
            <a:headEnd/>
            <a:tailEnd/>
          </a:ln>
        </p:spPr>
        <p:txBody>
          <a:bodyPr wrap="none"/>
          <a:lstStyle/>
          <a:p>
            <a:endParaRPr lang="he-IL"/>
          </a:p>
        </p:txBody>
      </p:sp>
      <p:sp>
        <p:nvSpPr>
          <p:cNvPr id="133160" name="Line 40"/>
          <p:cNvSpPr>
            <a:spLocks noChangeShapeType="1"/>
          </p:cNvSpPr>
          <p:nvPr/>
        </p:nvSpPr>
        <p:spPr bwMode="auto">
          <a:xfrm>
            <a:off x="3924300" y="3284538"/>
            <a:ext cx="228600" cy="0"/>
          </a:xfrm>
          <a:prstGeom prst="line">
            <a:avLst/>
          </a:prstGeom>
          <a:noFill/>
          <a:ln w="25400">
            <a:solidFill>
              <a:schemeClr val="tx1"/>
            </a:solidFill>
            <a:miter lim="800000"/>
            <a:headEnd/>
            <a:tailEnd/>
          </a:ln>
        </p:spPr>
        <p:txBody>
          <a:bodyPr wrap="none"/>
          <a:lstStyle/>
          <a:p>
            <a:endParaRPr lang="he-IL"/>
          </a:p>
        </p:txBody>
      </p:sp>
      <p:sp>
        <p:nvSpPr>
          <p:cNvPr id="133161" name="Line 41"/>
          <p:cNvSpPr>
            <a:spLocks noChangeShapeType="1"/>
          </p:cNvSpPr>
          <p:nvPr/>
        </p:nvSpPr>
        <p:spPr bwMode="auto">
          <a:xfrm>
            <a:off x="5435600" y="3644900"/>
            <a:ext cx="228600" cy="0"/>
          </a:xfrm>
          <a:prstGeom prst="line">
            <a:avLst/>
          </a:prstGeom>
          <a:noFill/>
          <a:ln w="25400">
            <a:solidFill>
              <a:schemeClr val="tx1"/>
            </a:solidFill>
            <a:miter lim="800000"/>
            <a:headEnd/>
            <a:tailEnd/>
          </a:ln>
        </p:spPr>
        <p:txBody>
          <a:bodyPr wrap="none"/>
          <a:lstStyle/>
          <a:p>
            <a:endParaRPr lang="he-IL"/>
          </a:p>
        </p:txBody>
      </p:sp>
      <p:sp>
        <p:nvSpPr>
          <p:cNvPr id="133162" name="Line 42"/>
          <p:cNvSpPr>
            <a:spLocks noChangeShapeType="1"/>
          </p:cNvSpPr>
          <p:nvPr/>
        </p:nvSpPr>
        <p:spPr bwMode="auto">
          <a:xfrm>
            <a:off x="4356100" y="4076700"/>
            <a:ext cx="228600" cy="0"/>
          </a:xfrm>
          <a:prstGeom prst="line">
            <a:avLst/>
          </a:prstGeom>
          <a:noFill/>
          <a:ln w="25400">
            <a:solidFill>
              <a:schemeClr val="tx1"/>
            </a:solidFill>
            <a:miter lim="800000"/>
            <a:headEnd/>
            <a:tailEnd/>
          </a:ln>
        </p:spPr>
        <p:txBody>
          <a:bodyPr wrap="none"/>
          <a:lstStyle/>
          <a:p>
            <a:endParaRPr lang="he-IL"/>
          </a:p>
        </p:txBody>
      </p:sp>
      <p:grpSp>
        <p:nvGrpSpPr>
          <p:cNvPr id="3" name="Group 43"/>
          <p:cNvGrpSpPr>
            <a:grpSpLocks/>
          </p:cNvGrpSpPr>
          <p:nvPr/>
        </p:nvGrpSpPr>
        <p:grpSpPr bwMode="auto">
          <a:xfrm>
            <a:off x="304800" y="4572000"/>
            <a:ext cx="1868488" cy="1714500"/>
            <a:chOff x="192" y="2880"/>
            <a:chExt cx="1177" cy="1080"/>
          </a:xfrm>
        </p:grpSpPr>
        <p:grpSp>
          <p:nvGrpSpPr>
            <p:cNvPr id="7230" name="Group 44"/>
            <p:cNvGrpSpPr>
              <a:grpSpLocks/>
            </p:cNvGrpSpPr>
            <p:nvPr/>
          </p:nvGrpSpPr>
          <p:grpSpPr bwMode="auto">
            <a:xfrm>
              <a:off x="192" y="2880"/>
              <a:ext cx="1177" cy="1080"/>
              <a:chOff x="192" y="2880"/>
              <a:chExt cx="1177" cy="1080"/>
            </a:xfrm>
          </p:grpSpPr>
          <p:sp>
            <p:nvSpPr>
              <p:cNvPr id="7232" name="Rectangle 45"/>
              <p:cNvSpPr>
                <a:spLocks noChangeArrowheads="1"/>
              </p:cNvSpPr>
              <p:nvPr/>
            </p:nvSpPr>
            <p:spPr bwMode="auto">
              <a:xfrm>
                <a:off x="192" y="3756"/>
                <a:ext cx="1177"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32</a:t>
                </a:r>
              </a:p>
            </p:txBody>
          </p:sp>
          <p:sp>
            <p:nvSpPr>
              <p:cNvPr id="7233" name="Rectangle 46"/>
              <p:cNvSpPr>
                <a:spLocks noChangeArrowheads="1"/>
              </p:cNvSpPr>
              <p:nvPr/>
            </p:nvSpPr>
            <p:spPr bwMode="auto">
              <a:xfrm>
                <a:off x="192" y="3560"/>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8</a:t>
                </a:r>
              </a:p>
            </p:txBody>
          </p:sp>
          <p:sp>
            <p:nvSpPr>
              <p:cNvPr id="7234" name="Rectangle 47"/>
              <p:cNvSpPr>
                <a:spLocks noChangeArrowheads="1"/>
              </p:cNvSpPr>
              <p:nvPr/>
            </p:nvSpPr>
            <p:spPr bwMode="auto">
              <a:xfrm>
                <a:off x="192" y="3364"/>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7235" name="Rectangle 48"/>
              <p:cNvSpPr>
                <a:spLocks noChangeArrowheads="1"/>
              </p:cNvSpPr>
              <p:nvPr/>
            </p:nvSpPr>
            <p:spPr bwMode="auto">
              <a:xfrm>
                <a:off x="192" y="3168"/>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24</a:t>
                </a:r>
              </a:p>
            </p:txBody>
          </p:sp>
          <p:sp>
            <p:nvSpPr>
              <p:cNvPr id="7236" name="Rectangle 49"/>
              <p:cNvSpPr>
                <a:spLocks noChangeArrowheads="1"/>
              </p:cNvSpPr>
              <p:nvPr/>
            </p:nvSpPr>
            <p:spPr bwMode="auto">
              <a:xfrm>
                <a:off x="192" y="2880"/>
                <a:ext cx="1177"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 * (X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endParaRPr lang="en-US" sz="2000">
                  <a:latin typeface="Times New Roman" pitchFamily="18" charset="0"/>
                </a:endParaRPr>
              </a:p>
            </p:txBody>
          </p:sp>
        </p:grpSp>
        <p:sp>
          <p:nvSpPr>
            <p:cNvPr id="7231" name="Line 50"/>
            <p:cNvSpPr>
              <a:spLocks noChangeShapeType="1"/>
            </p:cNvSpPr>
            <p:nvPr/>
          </p:nvSpPr>
          <p:spPr bwMode="auto">
            <a:xfrm>
              <a:off x="1056" y="2928"/>
              <a:ext cx="144" cy="0"/>
            </a:xfrm>
            <a:prstGeom prst="line">
              <a:avLst/>
            </a:prstGeom>
            <a:noFill/>
            <a:ln w="25400">
              <a:solidFill>
                <a:schemeClr val="tx1"/>
              </a:solidFill>
              <a:miter lim="800000"/>
              <a:headEnd/>
              <a:tailEnd/>
            </a:ln>
          </p:spPr>
          <p:txBody>
            <a:bodyPr wrap="none"/>
            <a:lstStyle/>
            <a:p>
              <a:endParaRPr lang="he-IL"/>
            </a:p>
          </p:txBody>
        </p:sp>
      </p:grpSp>
      <p:grpSp>
        <p:nvGrpSpPr>
          <p:cNvPr id="5" name="Group 51"/>
          <p:cNvGrpSpPr>
            <a:grpSpLocks/>
          </p:cNvGrpSpPr>
          <p:nvPr/>
        </p:nvGrpSpPr>
        <p:grpSpPr bwMode="auto">
          <a:xfrm>
            <a:off x="2173288" y="4572000"/>
            <a:ext cx="1485900" cy="2052638"/>
            <a:chOff x="1369" y="2880"/>
            <a:chExt cx="936" cy="1293"/>
          </a:xfrm>
        </p:grpSpPr>
        <p:grpSp>
          <p:nvGrpSpPr>
            <p:cNvPr id="7222" name="Group 52"/>
            <p:cNvGrpSpPr>
              <a:grpSpLocks/>
            </p:cNvGrpSpPr>
            <p:nvPr/>
          </p:nvGrpSpPr>
          <p:grpSpPr bwMode="auto">
            <a:xfrm>
              <a:off x="1369" y="2880"/>
              <a:ext cx="936" cy="1293"/>
              <a:chOff x="1369" y="2880"/>
              <a:chExt cx="936" cy="1293"/>
            </a:xfrm>
          </p:grpSpPr>
          <p:sp>
            <p:nvSpPr>
              <p:cNvPr id="7224" name="Rectangle 53"/>
              <p:cNvSpPr>
                <a:spLocks noChangeArrowheads="1"/>
              </p:cNvSpPr>
              <p:nvPr/>
            </p:nvSpPr>
            <p:spPr bwMode="auto">
              <a:xfrm>
                <a:off x="1369"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4</a:t>
                </a:r>
              </a:p>
            </p:txBody>
          </p:sp>
          <p:sp>
            <p:nvSpPr>
              <p:cNvPr id="7225" name="Rectangle 54"/>
              <p:cNvSpPr>
                <a:spLocks noChangeArrowheads="1"/>
              </p:cNvSpPr>
              <p:nvPr/>
            </p:nvSpPr>
            <p:spPr bwMode="auto">
              <a:xfrm>
                <a:off x="1369"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7226" name="Rectangle 55"/>
              <p:cNvSpPr>
                <a:spLocks noChangeArrowheads="1"/>
              </p:cNvSpPr>
              <p:nvPr/>
            </p:nvSpPr>
            <p:spPr bwMode="auto">
              <a:xfrm>
                <a:off x="1369"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7227" name="Rectangle 56"/>
              <p:cNvSpPr>
                <a:spLocks noChangeArrowheads="1"/>
              </p:cNvSpPr>
              <p:nvPr/>
            </p:nvSpPr>
            <p:spPr bwMode="auto">
              <a:xfrm>
                <a:off x="1369"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7228" name="Rectangle 57"/>
              <p:cNvSpPr>
                <a:spLocks noChangeArrowheads="1"/>
              </p:cNvSpPr>
              <p:nvPr/>
            </p:nvSpPr>
            <p:spPr bwMode="auto">
              <a:xfrm>
                <a:off x="1369"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7229" name="Rectangle 58"/>
              <p:cNvSpPr>
                <a:spLocks noChangeArrowheads="1"/>
              </p:cNvSpPr>
              <p:nvPr/>
            </p:nvSpPr>
            <p:spPr bwMode="auto">
              <a:xfrm>
                <a:off x="1369"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p>
            </p:txBody>
          </p:sp>
        </p:grpSp>
        <p:sp>
          <p:nvSpPr>
            <p:cNvPr id="7223" name="Line 59"/>
            <p:cNvSpPr>
              <a:spLocks noChangeShapeType="1"/>
            </p:cNvSpPr>
            <p:nvPr/>
          </p:nvSpPr>
          <p:spPr bwMode="auto">
            <a:xfrm>
              <a:off x="2016" y="2928"/>
              <a:ext cx="144" cy="0"/>
            </a:xfrm>
            <a:prstGeom prst="line">
              <a:avLst/>
            </a:prstGeom>
            <a:noFill/>
            <a:ln w="25400">
              <a:solidFill>
                <a:schemeClr val="tx1"/>
              </a:solidFill>
              <a:miter lim="800000"/>
              <a:headEnd/>
              <a:tailEnd/>
            </a:ln>
          </p:spPr>
          <p:txBody>
            <a:bodyPr wrap="none"/>
            <a:lstStyle/>
            <a:p>
              <a:endParaRPr lang="he-IL"/>
            </a:p>
          </p:txBody>
        </p:sp>
      </p:grpSp>
      <p:grpSp>
        <p:nvGrpSpPr>
          <p:cNvPr id="7" name="Group 60"/>
          <p:cNvGrpSpPr>
            <a:grpSpLocks/>
          </p:cNvGrpSpPr>
          <p:nvPr/>
        </p:nvGrpSpPr>
        <p:grpSpPr bwMode="auto">
          <a:xfrm>
            <a:off x="3659188" y="4572000"/>
            <a:ext cx="1485900" cy="2052638"/>
            <a:chOff x="2305" y="2880"/>
            <a:chExt cx="936" cy="1293"/>
          </a:xfrm>
        </p:grpSpPr>
        <p:grpSp>
          <p:nvGrpSpPr>
            <p:cNvPr id="7214" name="Group 61"/>
            <p:cNvGrpSpPr>
              <a:grpSpLocks/>
            </p:cNvGrpSpPr>
            <p:nvPr/>
          </p:nvGrpSpPr>
          <p:grpSpPr bwMode="auto">
            <a:xfrm>
              <a:off x="2305" y="2880"/>
              <a:ext cx="936" cy="1293"/>
              <a:chOff x="2305" y="2880"/>
              <a:chExt cx="936" cy="1293"/>
            </a:xfrm>
          </p:grpSpPr>
          <p:sp>
            <p:nvSpPr>
              <p:cNvPr id="7216" name="Rectangle 62"/>
              <p:cNvSpPr>
                <a:spLocks noChangeArrowheads="1"/>
              </p:cNvSpPr>
              <p:nvPr/>
            </p:nvSpPr>
            <p:spPr bwMode="auto">
              <a:xfrm>
                <a:off x="2305"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a:t>
                </a:r>
              </a:p>
            </p:txBody>
          </p:sp>
          <p:sp>
            <p:nvSpPr>
              <p:cNvPr id="7217" name="Rectangle 63"/>
              <p:cNvSpPr>
                <a:spLocks noChangeArrowheads="1"/>
              </p:cNvSpPr>
              <p:nvPr/>
            </p:nvSpPr>
            <p:spPr bwMode="auto">
              <a:xfrm>
                <a:off x="2305"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7218" name="Rectangle 64"/>
              <p:cNvSpPr>
                <a:spLocks noChangeArrowheads="1"/>
              </p:cNvSpPr>
              <p:nvPr/>
            </p:nvSpPr>
            <p:spPr bwMode="auto">
              <a:xfrm>
                <a:off x="2305"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7219" name="Rectangle 65"/>
              <p:cNvSpPr>
                <a:spLocks noChangeArrowheads="1"/>
              </p:cNvSpPr>
              <p:nvPr/>
            </p:nvSpPr>
            <p:spPr bwMode="auto">
              <a:xfrm>
                <a:off x="2305"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7220" name="Rectangle 66"/>
              <p:cNvSpPr>
                <a:spLocks noChangeArrowheads="1"/>
              </p:cNvSpPr>
              <p:nvPr/>
            </p:nvSpPr>
            <p:spPr bwMode="auto">
              <a:xfrm>
                <a:off x="2305"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- 1</a:t>
                </a:r>
              </a:p>
            </p:txBody>
          </p:sp>
          <p:sp>
            <p:nvSpPr>
              <p:cNvPr id="7221" name="Rectangle 67"/>
              <p:cNvSpPr>
                <a:spLocks noChangeArrowheads="1"/>
              </p:cNvSpPr>
              <p:nvPr/>
            </p:nvSpPr>
            <p:spPr bwMode="auto">
              <a:xfrm>
                <a:off x="2305"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p>
            </p:txBody>
          </p:sp>
        </p:grpSp>
        <p:sp>
          <p:nvSpPr>
            <p:cNvPr id="7215" name="Line 68"/>
            <p:cNvSpPr>
              <a:spLocks noChangeShapeType="1"/>
            </p:cNvSpPr>
            <p:nvPr/>
          </p:nvSpPr>
          <p:spPr bwMode="auto">
            <a:xfrm>
              <a:off x="3024" y="2928"/>
              <a:ext cx="144" cy="0"/>
            </a:xfrm>
            <a:prstGeom prst="line">
              <a:avLst/>
            </a:prstGeom>
            <a:noFill/>
            <a:ln w="25400">
              <a:solidFill>
                <a:schemeClr val="tx1"/>
              </a:solidFill>
              <a:miter lim="800000"/>
              <a:headEnd/>
              <a:tailEnd/>
            </a:ln>
          </p:spPr>
          <p:txBody>
            <a:bodyPr wrap="none"/>
            <a:lstStyle/>
            <a:p>
              <a:endParaRPr lang="he-IL"/>
            </a:p>
          </p:txBody>
        </p:sp>
      </p:grpSp>
      <p:grpSp>
        <p:nvGrpSpPr>
          <p:cNvPr id="9" name="Group 69"/>
          <p:cNvGrpSpPr>
            <a:grpSpLocks/>
          </p:cNvGrpSpPr>
          <p:nvPr/>
        </p:nvGrpSpPr>
        <p:grpSpPr bwMode="auto">
          <a:xfrm>
            <a:off x="304800" y="6286500"/>
            <a:ext cx="1868488" cy="338138"/>
            <a:chOff x="192" y="3960"/>
            <a:chExt cx="1177" cy="213"/>
          </a:xfrm>
        </p:grpSpPr>
        <p:sp>
          <p:nvSpPr>
            <p:cNvPr id="7212" name="Rectangle 70"/>
            <p:cNvSpPr>
              <a:spLocks noChangeArrowheads="1"/>
            </p:cNvSpPr>
            <p:nvPr/>
          </p:nvSpPr>
          <p:spPr bwMode="auto">
            <a:xfrm>
              <a:off x="192" y="3960"/>
              <a:ext cx="1177" cy="213"/>
            </a:xfrm>
            <a:prstGeom prst="rect">
              <a:avLst/>
            </a:prstGeom>
            <a:solidFill>
              <a:srgbClr val="99CCFF"/>
            </a:solidFill>
            <a:ln w="9525">
              <a:solidFill>
                <a:schemeClr val="tx1"/>
              </a:solid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a:t>
              </a:r>
              <a:r>
                <a:rPr lang="en-US" sz="1800">
                  <a:latin typeface="Times New Roman" pitchFamily="18" charset="0"/>
                </a:rPr>
                <a:t>Ʃf*</a:t>
              </a:r>
              <a:r>
                <a:rPr lang="en-US" sz="1600">
                  <a:latin typeface="Times New Roman" pitchFamily="18" charset="0"/>
                </a:rPr>
                <a:t>(Xi – X)</a:t>
              </a:r>
              <a:r>
                <a:rPr lang="en-US" sz="1600" baseline="30000">
                  <a:latin typeface="Times New Roman" pitchFamily="18" charset="0"/>
                </a:rPr>
                <a:t>2</a:t>
              </a:r>
              <a:r>
                <a:rPr lang="en-US" sz="1400" baseline="30000">
                  <a:latin typeface="Times New Roman" pitchFamily="18" charset="0"/>
                </a:rPr>
                <a:t> = </a:t>
              </a:r>
              <a:r>
                <a:rPr lang="en-US" sz="1600">
                  <a:latin typeface="Times New Roman" pitchFamily="18" charset="0"/>
                </a:rPr>
                <a:t>64</a:t>
              </a:r>
            </a:p>
          </p:txBody>
        </p:sp>
        <p:sp>
          <p:nvSpPr>
            <p:cNvPr id="7213" name="Line 71"/>
            <p:cNvSpPr>
              <a:spLocks noChangeShapeType="1"/>
            </p:cNvSpPr>
            <p:nvPr/>
          </p:nvSpPr>
          <p:spPr bwMode="auto">
            <a:xfrm>
              <a:off x="930" y="3974"/>
              <a:ext cx="144" cy="0"/>
            </a:xfrm>
            <a:prstGeom prst="line">
              <a:avLst/>
            </a:prstGeom>
            <a:noFill/>
            <a:ln w="25400">
              <a:solidFill>
                <a:schemeClr val="tx1"/>
              </a:solidFill>
              <a:miter lim="800000"/>
              <a:headEnd/>
              <a:tailEnd/>
            </a:ln>
          </p:spPr>
          <p:txBody>
            <a:bodyPr wrap="none"/>
            <a:lstStyle/>
            <a:p>
              <a:endParaRPr lang="he-IL"/>
            </a:p>
          </p:txBody>
        </p:sp>
      </p:grpSp>
      <p:sp>
        <p:nvSpPr>
          <p:cNvPr id="133192" name="Line 72"/>
          <p:cNvSpPr>
            <a:spLocks noChangeShapeType="1"/>
          </p:cNvSpPr>
          <p:nvPr/>
        </p:nvSpPr>
        <p:spPr bwMode="auto">
          <a:xfrm>
            <a:off x="6443663" y="2276475"/>
            <a:ext cx="228600" cy="0"/>
          </a:xfrm>
          <a:prstGeom prst="line">
            <a:avLst/>
          </a:prstGeom>
          <a:noFill/>
          <a:ln w="25400">
            <a:solidFill>
              <a:schemeClr val="tx1"/>
            </a:solidFill>
            <a:miter lim="800000"/>
            <a:headEnd/>
            <a:tailEnd/>
          </a:ln>
        </p:spPr>
        <p:txBody>
          <a:bodyPr wrap="none"/>
          <a:lstStyle/>
          <a:p>
            <a:endParaRPr lang="he-IL"/>
          </a:p>
        </p:txBody>
      </p:sp>
      <p:sp>
        <p:nvSpPr>
          <p:cNvPr id="133193" name="Line 73"/>
          <p:cNvSpPr>
            <a:spLocks noChangeShapeType="1"/>
          </p:cNvSpPr>
          <p:nvPr/>
        </p:nvSpPr>
        <p:spPr bwMode="auto">
          <a:xfrm>
            <a:off x="4284663" y="1916113"/>
            <a:ext cx="228600" cy="0"/>
          </a:xfrm>
          <a:prstGeom prst="line">
            <a:avLst/>
          </a:prstGeom>
          <a:noFill/>
          <a:ln w="25400">
            <a:solidFill>
              <a:schemeClr val="tx1"/>
            </a:solidFill>
            <a:miter lim="800000"/>
            <a:headEnd/>
            <a:tailEnd/>
          </a:ln>
        </p:spPr>
        <p:txBody>
          <a:bodyPr wrap="none"/>
          <a:lstStyle/>
          <a:p>
            <a:endParaRPr lang="he-IL"/>
          </a:p>
        </p:txBody>
      </p:sp>
      <p:sp>
        <p:nvSpPr>
          <p:cNvPr id="133194" name="AutoShape 7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133201" name="Object 81"/>
          <p:cNvGraphicFramePr>
            <a:graphicFrameLocks noChangeAspect="1"/>
          </p:cNvGraphicFramePr>
          <p:nvPr/>
        </p:nvGraphicFramePr>
        <p:xfrm>
          <a:off x="323850" y="3500438"/>
          <a:ext cx="1727200" cy="712787"/>
        </p:xfrm>
        <a:graphic>
          <a:graphicData uri="http://schemas.openxmlformats.org/presentationml/2006/ole">
            <p:oleObj spid="_x0000_s7170" name="משוואה" r:id="rId4" imgW="10159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6">
                                            <p:txEl>
                                              <p:pRg st="0" end="0"/>
                                            </p:txEl>
                                          </p:spTgt>
                                        </p:tgtEl>
                                        <p:attrNameLst>
                                          <p:attrName>style.visibility</p:attrName>
                                        </p:attrNameLst>
                                      </p:cBhvr>
                                      <p:to>
                                        <p:strVal val="visible"/>
                                      </p:to>
                                    </p:set>
                                    <p:animEffect transition="in" filter="fade">
                                      <p:cBhvr>
                                        <p:cTn id="7" dur="2000"/>
                                        <p:tgtEl>
                                          <p:spTgt spid="1331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93"/>
                                        </p:tgtEl>
                                        <p:attrNameLst>
                                          <p:attrName>style.visibility</p:attrName>
                                        </p:attrNameLst>
                                      </p:cBhvr>
                                      <p:to>
                                        <p:strVal val="visible"/>
                                      </p:to>
                                    </p:set>
                                    <p:animEffect transition="in" filter="fade">
                                      <p:cBhvr>
                                        <p:cTn id="10" dur="2000"/>
                                        <p:tgtEl>
                                          <p:spTgt spid="133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56">
                                            <p:txEl>
                                              <p:pRg st="1" end="1"/>
                                            </p:txEl>
                                          </p:spTgt>
                                        </p:tgtEl>
                                        <p:attrNameLst>
                                          <p:attrName>style.visibility</p:attrName>
                                        </p:attrNameLst>
                                      </p:cBhvr>
                                      <p:to>
                                        <p:strVal val="visible"/>
                                      </p:to>
                                    </p:set>
                                    <p:animEffect transition="in" filter="fade">
                                      <p:cBhvr>
                                        <p:cTn id="15" dur="2000"/>
                                        <p:tgtEl>
                                          <p:spTgt spid="13315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33192"/>
                                        </p:tgtEl>
                                        <p:attrNameLst>
                                          <p:attrName>style.visibility</p:attrName>
                                        </p:attrNameLst>
                                      </p:cBhvr>
                                      <p:to>
                                        <p:strVal val="visible"/>
                                      </p:to>
                                    </p:set>
                                    <p:animEffect transition="in" filter="fade">
                                      <p:cBhvr>
                                        <p:cTn id="18" dur="2000"/>
                                        <p:tgtEl>
                                          <p:spTgt spid="133192"/>
                                        </p:tgtEl>
                                      </p:cBhvr>
                                    </p:animEffect>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56">
                                            <p:txEl>
                                              <p:pRg st="2" end="2"/>
                                            </p:txEl>
                                          </p:spTgt>
                                        </p:tgtEl>
                                        <p:attrNameLst>
                                          <p:attrName>style.visibility</p:attrName>
                                        </p:attrNameLst>
                                      </p:cBhvr>
                                      <p:to>
                                        <p:strVal val="visible"/>
                                      </p:to>
                                    </p:set>
                                    <p:animEffect transition="in" filter="fade">
                                      <p:cBhvr>
                                        <p:cTn id="29" dur="2000"/>
                                        <p:tgtEl>
                                          <p:spTgt spid="133156">
                                            <p:txEl>
                                              <p:pRg st="2" end="2"/>
                                            </p:txEl>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33158"/>
                                        </p:tgtEl>
                                        <p:attrNameLst>
                                          <p:attrName>style.visibility</p:attrName>
                                        </p:attrNameLst>
                                      </p:cBhvr>
                                      <p:to>
                                        <p:strVal val="visible"/>
                                      </p:to>
                                    </p:set>
                                    <p:animEffect transition="in" filter="fade">
                                      <p:cBhvr>
                                        <p:cTn id="32" dur="2000"/>
                                        <p:tgtEl>
                                          <p:spTgt spid="133158"/>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3156">
                                            <p:txEl>
                                              <p:pRg st="3" end="3"/>
                                            </p:txEl>
                                          </p:spTgt>
                                        </p:tgtEl>
                                        <p:attrNameLst>
                                          <p:attrName>style.visibility</p:attrName>
                                        </p:attrNameLst>
                                      </p:cBhvr>
                                      <p:to>
                                        <p:strVal val="visible"/>
                                      </p:to>
                                    </p:set>
                                    <p:animEffect transition="in" filter="fade">
                                      <p:cBhvr>
                                        <p:cTn id="43" dur="2000"/>
                                        <p:tgtEl>
                                          <p:spTgt spid="133156">
                                            <p:txEl>
                                              <p:pRg st="3" end="3"/>
                                            </p:txEl>
                                          </p:spTgt>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33159"/>
                                        </p:tgtEl>
                                        <p:attrNameLst>
                                          <p:attrName>style.visibility</p:attrName>
                                        </p:attrNameLst>
                                      </p:cBhvr>
                                      <p:to>
                                        <p:strVal val="visible"/>
                                      </p:to>
                                    </p:set>
                                    <p:animEffect transition="in" filter="fade">
                                      <p:cBhvr>
                                        <p:cTn id="46" dur="2000"/>
                                        <p:tgtEl>
                                          <p:spTgt spid="133159"/>
                                        </p:tgtEl>
                                      </p:cBhvr>
                                    </p:animEffect>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156">
                                            <p:txEl>
                                              <p:pRg st="4" end="4"/>
                                            </p:txEl>
                                          </p:spTgt>
                                        </p:tgtEl>
                                        <p:attrNameLst>
                                          <p:attrName>style.visibility</p:attrName>
                                        </p:attrNameLst>
                                      </p:cBhvr>
                                      <p:to>
                                        <p:strVal val="visible"/>
                                      </p:to>
                                    </p:set>
                                    <p:animEffect transition="in" filter="fade">
                                      <p:cBhvr>
                                        <p:cTn id="57" dur="2000"/>
                                        <p:tgtEl>
                                          <p:spTgt spid="133156">
                                            <p:txEl>
                                              <p:pRg st="4" end="4"/>
                                            </p:txEl>
                                          </p:spTgt>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33160"/>
                                        </p:tgtEl>
                                        <p:attrNameLst>
                                          <p:attrName>style.visibility</p:attrName>
                                        </p:attrNameLst>
                                      </p:cBhvr>
                                      <p:to>
                                        <p:strVal val="visible"/>
                                      </p:to>
                                    </p:set>
                                    <p:animEffect transition="in" filter="fade">
                                      <p:cBhvr>
                                        <p:cTn id="60" dur="2000"/>
                                        <p:tgtEl>
                                          <p:spTgt spid="133160"/>
                                        </p:tgtEl>
                                      </p:cBhvr>
                                    </p:animEffect>
                                  </p:childTnLst>
                                </p:cTn>
                              </p:par>
                            </p:childTnLst>
                          </p:cTn>
                        </p:par>
                        <p:par>
                          <p:cTn id="61" fill="hold">
                            <p:stCondLst>
                              <p:cond delay="3000"/>
                            </p:stCondLst>
                            <p:childTnLst>
                              <p:par>
                                <p:cTn id="62" presetID="42"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3156">
                                            <p:txEl>
                                              <p:pRg st="5" end="5"/>
                                            </p:txEl>
                                          </p:spTgt>
                                        </p:tgtEl>
                                        <p:attrNameLst>
                                          <p:attrName>style.visibility</p:attrName>
                                        </p:attrNameLst>
                                      </p:cBhvr>
                                      <p:to>
                                        <p:strVal val="visible"/>
                                      </p:to>
                                    </p:set>
                                    <p:animEffect transition="in" filter="fade">
                                      <p:cBhvr>
                                        <p:cTn id="71" dur="2000"/>
                                        <p:tgtEl>
                                          <p:spTgt spid="133156">
                                            <p:txEl>
                                              <p:pRg st="5" end="5"/>
                                            </p:txEl>
                                          </p:spTgt>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133161"/>
                                        </p:tgtEl>
                                        <p:attrNameLst>
                                          <p:attrName>style.visibility</p:attrName>
                                        </p:attrNameLst>
                                      </p:cBhvr>
                                      <p:to>
                                        <p:strVal val="visible"/>
                                      </p:to>
                                    </p:set>
                                    <p:animEffect transition="in" filter="fade">
                                      <p:cBhvr>
                                        <p:cTn id="74" dur="2000"/>
                                        <p:tgtEl>
                                          <p:spTgt spid="133161"/>
                                        </p:tgtEl>
                                      </p:cBhvr>
                                    </p:animEffect>
                                  </p:childTnLst>
                                </p:cTn>
                              </p:par>
                            </p:childTnLst>
                          </p:cTn>
                        </p:par>
                        <p:par>
                          <p:cTn id="75" fill="hold">
                            <p:stCondLst>
                              <p:cond delay="3000"/>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3156">
                                            <p:txEl>
                                              <p:pRg st="6" end="6"/>
                                            </p:txEl>
                                          </p:spTgt>
                                        </p:tgtEl>
                                        <p:attrNameLst>
                                          <p:attrName>style.visibility</p:attrName>
                                        </p:attrNameLst>
                                      </p:cBhvr>
                                      <p:to>
                                        <p:strVal val="visible"/>
                                      </p:to>
                                    </p:set>
                                    <p:animEffect transition="in" filter="fade">
                                      <p:cBhvr>
                                        <p:cTn id="85" dur="2000"/>
                                        <p:tgtEl>
                                          <p:spTgt spid="133156">
                                            <p:txEl>
                                              <p:pRg st="6" end="6"/>
                                            </p:txEl>
                                          </p:spTgt>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133162"/>
                                        </p:tgtEl>
                                        <p:attrNameLst>
                                          <p:attrName>style.visibility</p:attrName>
                                        </p:attrNameLst>
                                      </p:cBhvr>
                                      <p:to>
                                        <p:strVal val="visible"/>
                                      </p:to>
                                    </p:set>
                                    <p:animEffect transition="in" filter="fade">
                                      <p:cBhvr>
                                        <p:cTn id="88" dur="2000"/>
                                        <p:tgtEl>
                                          <p:spTgt spid="133162"/>
                                        </p:tgtEl>
                                      </p:cBhvr>
                                    </p:animEffect>
                                  </p:childTnLst>
                                </p:cTn>
                              </p:par>
                            </p:childTnLst>
                          </p:cTn>
                        </p:par>
                        <p:par>
                          <p:cTn id="89" fill="hold">
                            <p:stCondLst>
                              <p:cond delay="3000"/>
                            </p:stCondLst>
                            <p:childTnLst>
                              <p:par>
                                <p:cTn id="90" presetID="29" presetClass="entr" presetSubtype="0" fill="hold" nodeType="afterEffect">
                                  <p:stCondLst>
                                    <p:cond delay="0"/>
                                  </p:stCondLst>
                                  <p:childTnLst>
                                    <p:set>
                                      <p:cBhvr>
                                        <p:cTn id="91" dur="1" fill="hold">
                                          <p:stCondLst>
                                            <p:cond delay="0"/>
                                          </p:stCondLst>
                                        </p:cTn>
                                        <p:tgtEl>
                                          <p:spTgt spid="133201"/>
                                        </p:tgtEl>
                                        <p:attrNameLst>
                                          <p:attrName>style.visibility</p:attrName>
                                        </p:attrNameLst>
                                      </p:cBhvr>
                                      <p:to>
                                        <p:strVal val="visible"/>
                                      </p:to>
                                    </p:set>
                                    <p:anim calcmode="lin" valueType="num">
                                      <p:cBhvr>
                                        <p:cTn id="92" dur="1000" fill="hold"/>
                                        <p:tgtEl>
                                          <p:spTgt spid="133201"/>
                                        </p:tgtEl>
                                        <p:attrNameLst>
                                          <p:attrName>ppt_x</p:attrName>
                                        </p:attrNameLst>
                                      </p:cBhvr>
                                      <p:tavLst>
                                        <p:tav tm="0">
                                          <p:val>
                                            <p:strVal val="#ppt_x-.2"/>
                                          </p:val>
                                        </p:tav>
                                        <p:tav tm="100000">
                                          <p:val>
                                            <p:strVal val="#ppt_x"/>
                                          </p:val>
                                        </p:tav>
                                      </p:tavLst>
                                    </p:anim>
                                    <p:anim calcmode="lin" valueType="num">
                                      <p:cBhvr>
                                        <p:cTn id="93" dur="1000" fill="hold"/>
                                        <p:tgtEl>
                                          <p:spTgt spid="133201"/>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33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6" grpId="0" build="p" bldLvl="2" autoUpdateAnimBg="0"/>
      <p:bldP spid="133158" grpId="0" animBg="1"/>
      <p:bldP spid="133159" grpId="0" animBg="1"/>
      <p:bldP spid="133160" grpId="0" animBg="1"/>
      <p:bldP spid="133161" grpId="0" animBg="1"/>
      <p:bldP spid="133162" grpId="0" animBg="1"/>
      <p:bldP spid="133192" grpId="0" animBg="1"/>
      <p:bldP spid="13319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eaLnBrk="1" hangingPunct="1"/>
            <a:r>
              <a:rPr lang="he-IL" smtClean="0"/>
              <a:t>טרנספורמציה ליניארית</a:t>
            </a:r>
            <a:endParaRPr lang="en-US" smtClean="0"/>
          </a:p>
        </p:txBody>
      </p:sp>
      <p:sp>
        <p:nvSpPr>
          <p:cNvPr id="135171" name="Rectangle 3"/>
          <p:cNvSpPr>
            <a:spLocks noGrp="1" noChangeArrowheads="1"/>
          </p:cNvSpPr>
          <p:nvPr>
            <p:ph type="body" idx="1"/>
          </p:nvPr>
        </p:nvSpPr>
        <p:spPr>
          <a:xfrm>
            <a:off x="3492500" y="1773238"/>
            <a:ext cx="5391150" cy="4114800"/>
          </a:xfrm>
        </p:spPr>
        <p:txBody>
          <a:bodyPr/>
          <a:lstStyle/>
          <a:p>
            <a:pPr algn="just" eaLnBrk="1" hangingPunct="1"/>
            <a:r>
              <a:rPr lang="he-IL" sz="2800" b="1" smtClean="0"/>
              <a:t>הוספה </a:t>
            </a:r>
            <a:r>
              <a:rPr lang="he-IL" sz="2800" smtClean="0"/>
              <a:t>של קבוע לערכי הסדרה </a:t>
            </a:r>
            <a:r>
              <a:rPr lang="en-US" sz="2800" smtClean="0"/>
              <a:t>(a)</a:t>
            </a:r>
            <a:r>
              <a:rPr lang="he-IL" sz="2800" smtClean="0"/>
              <a:t>  - הפיזור לא משתנה ועל כן גם סטיית התקן השונות ושאר מדדי הפיזור לא ישתנו.</a:t>
            </a:r>
          </a:p>
          <a:p>
            <a:pPr algn="just" eaLnBrk="1" hangingPunct="1"/>
            <a:r>
              <a:rPr lang="he-IL" sz="2800" b="1" smtClean="0"/>
              <a:t>הכפלה</a:t>
            </a:r>
            <a:r>
              <a:rPr lang="he-IL" sz="2800" smtClean="0"/>
              <a:t> בקבוע של ערכי הסדרה </a:t>
            </a:r>
            <a:r>
              <a:rPr lang="en-US" sz="2800" smtClean="0"/>
              <a:t>(a)</a:t>
            </a:r>
            <a:r>
              <a:rPr lang="he-IL" sz="2800" smtClean="0"/>
              <a:t> - השונות תגדל פי הקבוע בריבוע </a:t>
            </a:r>
            <a:r>
              <a:rPr lang="en-US" sz="2800" smtClean="0"/>
              <a:t>(a</a:t>
            </a:r>
            <a:r>
              <a:rPr lang="en-US" sz="2800" baseline="30000" smtClean="0"/>
              <a:t>2</a:t>
            </a:r>
            <a:r>
              <a:rPr lang="en-US" sz="2800" smtClean="0"/>
              <a:t>)</a:t>
            </a:r>
            <a:r>
              <a:rPr lang="he-IL" sz="2800" smtClean="0"/>
              <a:t>, סטיית התקן תגדל פי הקבוע </a:t>
            </a:r>
            <a:r>
              <a:rPr lang="en-US" sz="2800" smtClean="0"/>
              <a:t>(a)</a:t>
            </a:r>
            <a:r>
              <a:rPr lang="he-IL" sz="2800" smtClean="0"/>
              <a:t> וכן גם שאר מדדי הפיזור.</a:t>
            </a:r>
          </a:p>
          <a:p>
            <a:pPr algn="just" eaLnBrk="1" hangingPunct="1"/>
            <a:endParaRPr lang="en-US" sz="2800" smtClean="0"/>
          </a:p>
        </p:txBody>
      </p:sp>
      <p:sp>
        <p:nvSpPr>
          <p:cNvPr id="138244" name="Rectangle 5"/>
          <p:cNvSpPr>
            <a:spLocks noChangeArrowheads="1"/>
          </p:cNvSpPr>
          <p:nvPr/>
        </p:nvSpPr>
        <p:spPr bwMode="auto">
          <a:xfrm>
            <a:off x="4384675" y="6334125"/>
            <a:ext cx="2224088" cy="381000"/>
          </a:xfrm>
          <a:prstGeom prst="rect">
            <a:avLst/>
          </a:prstGeom>
          <a:noFill/>
          <a:ln w="9525">
            <a:noFill/>
            <a:miter lim="800000"/>
            <a:headEnd/>
            <a:tailEnd/>
          </a:ln>
        </p:spPr>
        <p:txBody>
          <a:bodyPr wrap="none" anchor="ctr"/>
          <a:lstStyle/>
          <a:p>
            <a:pPr algn="ctr"/>
            <a:r>
              <a:rPr lang="he-IL" sz="1600"/>
              <a:t>ערכים</a:t>
            </a:r>
            <a:endParaRPr lang="en-US" sz="1600"/>
          </a:p>
        </p:txBody>
      </p:sp>
      <p:sp>
        <p:nvSpPr>
          <p:cNvPr id="138245" name="Rectangle 7"/>
          <p:cNvSpPr>
            <a:spLocks noChangeArrowheads="1"/>
          </p:cNvSpPr>
          <p:nvPr/>
        </p:nvSpPr>
        <p:spPr bwMode="auto">
          <a:xfrm>
            <a:off x="179388" y="4941888"/>
            <a:ext cx="2224087" cy="381000"/>
          </a:xfrm>
          <a:prstGeom prst="rect">
            <a:avLst/>
          </a:prstGeom>
          <a:noFill/>
          <a:ln w="9525">
            <a:noFill/>
            <a:miter lim="800000"/>
            <a:headEnd/>
            <a:tailEnd/>
          </a:ln>
        </p:spPr>
        <p:txBody>
          <a:bodyPr wrap="none" anchor="ctr"/>
          <a:lstStyle/>
          <a:p>
            <a:pPr algn="ctr"/>
            <a:r>
              <a:rPr lang="he-IL" sz="1600"/>
              <a:t>שכיחות מקרים</a:t>
            </a:r>
            <a:endParaRPr lang="en-US" sz="1600"/>
          </a:p>
        </p:txBody>
      </p:sp>
      <p:sp>
        <p:nvSpPr>
          <p:cNvPr id="138246" name="Line 8"/>
          <p:cNvSpPr>
            <a:spLocks noChangeShapeType="1"/>
          </p:cNvSpPr>
          <p:nvPr/>
        </p:nvSpPr>
        <p:spPr bwMode="auto">
          <a:xfrm>
            <a:off x="3054350" y="6105525"/>
            <a:ext cx="4672013" cy="0"/>
          </a:xfrm>
          <a:prstGeom prst="line">
            <a:avLst/>
          </a:prstGeom>
          <a:noFill/>
          <a:ln w="9525">
            <a:solidFill>
              <a:schemeClr val="tx1"/>
            </a:solidFill>
            <a:miter lim="800000"/>
            <a:headEnd/>
            <a:tailEnd type="triangle" w="med" len="med"/>
          </a:ln>
        </p:spPr>
        <p:txBody>
          <a:bodyPr wrap="none"/>
          <a:lstStyle/>
          <a:p>
            <a:endParaRPr lang="he-IL"/>
          </a:p>
        </p:txBody>
      </p:sp>
      <p:sp>
        <p:nvSpPr>
          <p:cNvPr id="138247" name="Line 9"/>
          <p:cNvSpPr>
            <a:spLocks noChangeShapeType="1"/>
          </p:cNvSpPr>
          <p:nvPr/>
        </p:nvSpPr>
        <p:spPr bwMode="auto">
          <a:xfrm>
            <a:off x="3054350" y="4429125"/>
            <a:ext cx="0" cy="1676400"/>
          </a:xfrm>
          <a:prstGeom prst="line">
            <a:avLst/>
          </a:prstGeom>
          <a:noFill/>
          <a:ln w="9525">
            <a:solidFill>
              <a:schemeClr val="tx1"/>
            </a:solidFill>
            <a:miter lim="800000"/>
            <a:headEnd type="triangle" w="med" len="med"/>
            <a:tailEnd type="oval" w="med" len="med"/>
          </a:ln>
        </p:spPr>
        <p:txBody>
          <a:bodyPr wrap="none"/>
          <a:lstStyle/>
          <a:p>
            <a:endParaRPr lang="he-IL"/>
          </a:p>
        </p:txBody>
      </p:sp>
      <p:sp>
        <p:nvSpPr>
          <p:cNvPr id="138248" name="Rectangle 13"/>
          <p:cNvSpPr>
            <a:spLocks noChangeArrowheads="1"/>
          </p:cNvSpPr>
          <p:nvPr/>
        </p:nvSpPr>
        <p:spPr bwMode="auto">
          <a:xfrm>
            <a:off x="2387600" y="4438650"/>
            <a:ext cx="525463" cy="215900"/>
          </a:xfrm>
          <a:prstGeom prst="rect">
            <a:avLst/>
          </a:prstGeom>
          <a:noFill/>
          <a:ln w="9525">
            <a:noFill/>
            <a:miter lim="800000"/>
            <a:headEnd/>
            <a:tailEnd/>
          </a:ln>
        </p:spPr>
        <p:txBody>
          <a:bodyPr wrap="none" anchor="ctr"/>
          <a:lstStyle/>
          <a:p>
            <a:pPr algn="ctr"/>
            <a:r>
              <a:rPr lang="he-IL" sz="1400"/>
              <a:t>100</a:t>
            </a:r>
            <a:endParaRPr lang="en-US" sz="1400"/>
          </a:p>
        </p:txBody>
      </p:sp>
      <p:sp>
        <p:nvSpPr>
          <p:cNvPr id="138249" name="Rectangle 14"/>
          <p:cNvSpPr>
            <a:spLocks noChangeArrowheads="1"/>
          </p:cNvSpPr>
          <p:nvPr/>
        </p:nvSpPr>
        <p:spPr bwMode="auto">
          <a:xfrm>
            <a:off x="2387600" y="4725988"/>
            <a:ext cx="525463" cy="215900"/>
          </a:xfrm>
          <a:prstGeom prst="rect">
            <a:avLst/>
          </a:prstGeom>
          <a:noFill/>
          <a:ln w="9525">
            <a:noFill/>
            <a:miter lim="800000"/>
            <a:headEnd/>
            <a:tailEnd/>
          </a:ln>
        </p:spPr>
        <p:txBody>
          <a:bodyPr wrap="none" anchor="ctr"/>
          <a:lstStyle/>
          <a:p>
            <a:pPr algn="ctr"/>
            <a:r>
              <a:rPr lang="he-IL" sz="1400"/>
              <a:t>80</a:t>
            </a:r>
            <a:endParaRPr lang="en-US" sz="1400"/>
          </a:p>
        </p:txBody>
      </p:sp>
      <p:sp>
        <p:nvSpPr>
          <p:cNvPr id="138250" name="Rectangle 15"/>
          <p:cNvSpPr>
            <a:spLocks noChangeArrowheads="1"/>
          </p:cNvSpPr>
          <p:nvPr/>
        </p:nvSpPr>
        <p:spPr bwMode="auto">
          <a:xfrm>
            <a:off x="2387600" y="5014913"/>
            <a:ext cx="525463" cy="215900"/>
          </a:xfrm>
          <a:prstGeom prst="rect">
            <a:avLst/>
          </a:prstGeom>
          <a:noFill/>
          <a:ln w="9525">
            <a:noFill/>
            <a:miter lim="800000"/>
            <a:headEnd/>
            <a:tailEnd/>
          </a:ln>
        </p:spPr>
        <p:txBody>
          <a:bodyPr wrap="none" anchor="ctr"/>
          <a:lstStyle/>
          <a:p>
            <a:pPr algn="ctr"/>
            <a:r>
              <a:rPr lang="he-IL" sz="1400"/>
              <a:t>60</a:t>
            </a:r>
            <a:endParaRPr lang="en-US" sz="1400"/>
          </a:p>
        </p:txBody>
      </p:sp>
      <p:sp>
        <p:nvSpPr>
          <p:cNvPr id="138251" name="Rectangle 16"/>
          <p:cNvSpPr>
            <a:spLocks noChangeArrowheads="1"/>
          </p:cNvSpPr>
          <p:nvPr/>
        </p:nvSpPr>
        <p:spPr bwMode="auto">
          <a:xfrm>
            <a:off x="2387600" y="5302250"/>
            <a:ext cx="525463" cy="215900"/>
          </a:xfrm>
          <a:prstGeom prst="rect">
            <a:avLst/>
          </a:prstGeom>
          <a:noFill/>
          <a:ln w="9525">
            <a:noFill/>
            <a:miter lim="800000"/>
            <a:headEnd/>
            <a:tailEnd/>
          </a:ln>
        </p:spPr>
        <p:txBody>
          <a:bodyPr wrap="none" anchor="ctr"/>
          <a:lstStyle/>
          <a:p>
            <a:pPr algn="ctr"/>
            <a:r>
              <a:rPr lang="he-IL" sz="1400"/>
              <a:t>40</a:t>
            </a:r>
            <a:endParaRPr lang="en-US" sz="1400"/>
          </a:p>
        </p:txBody>
      </p:sp>
      <p:sp>
        <p:nvSpPr>
          <p:cNvPr id="138252" name="Rectangle 17"/>
          <p:cNvSpPr>
            <a:spLocks noChangeArrowheads="1"/>
          </p:cNvSpPr>
          <p:nvPr/>
        </p:nvSpPr>
        <p:spPr bwMode="auto">
          <a:xfrm>
            <a:off x="2387600" y="5591175"/>
            <a:ext cx="525463" cy="215900"/>
          </a:xfrm>
          <a:prstGeom prst="rect">
            <a:avLst/>
          </a:prstGeom>
          <a:noFill/>
          <a:ln w="9525">
            <a:noFill/>
            <a:miter lim="800000"/>
            <a:headEnd/>
            <a:tailEnd/>
          </a:ln>
        </p:spPr>
        <p:txBody>
          <a:bodyPr wrap="none" anchor="ctr"/>
          <a:lstStyle/>
          <a:p>
            <a:pPr algn="ctr"/>
            <a:r>
              <a:rPr lang="he-IL" sz="1400"/>
              <a:t>20</a:t>
            </a:r>
            <a:endParaRPr lang="en-US" sz="1400"/>
          </a:p>
        </p:txBody>
      </p:sp>
      <p:sp>
        <p:nvSpPr>
          <p:cNvPr id="138253" name="Rectangle 18"/>
          <p:cNvSpPr>
            <a:spLocks noChangeArrowheads="1"/>
          </p:cNvSpPr>
          <p:nvPr/>
        </p:nvSpPr>
        <p:spPr bwMode="auto">
          <a:xfrm>
            <a:off x="2387600" y="5878513"/>
            <a:ext cx="525463" cy="215900"/>
          </a:xfrm>
          <a:prstGeom prst="rect">
            <a:avLst/>
          </a:prstGeom>
          <a:noFill/>
          <a:ln w="9525">
            <a:noFill/>
            <a:miter lim="800000"/>
            <a:headEnd/>
            <a:tailEnd/>
          </a:ln>
        </p:spPr>
        <p:txBody>
          <a:bodyPr wrap="none" anchor="ctr"/>
          <a:lstStyle/>
          <a:p>
            <a:pPr algn="ctr"/>
            <a:r>
              <a:rPr lang="he-IL" sz="1400"/>
              <a:t>0</a:t>
            </a:r>
            <a:endParaRPr lang="en-US" sz="1400"/>
          </a:p>
        </p:txBody>
      </p:sp>
      <p:sp>
        <p:nvSpPr>
          <p:cNvPr id="138254" name="Rectangle 19"/>
          <p:cNvSpPr>
            <a:spLocks noChangeArrowheads="1"/>
          </p:cNvSpPr>
          <p:nvPr/>
        </p:nvSpPr>
        <p:spPr bwMode="auto">
          <a:xfrm>
            <a:off x="3059113" y="6094413"/>
            <a:ext cx="525462" cy="215900"/>
          </a:xfrm>
          <a:prstGeom prst="rect">
            <a:avLst/>
          </a:prstGeom>
          <a:noFill/>
          <a:ln w="9525">
            <a:noFill/>
            <a:miter lim="800000"/>
            <a:headEnd/>
            <a:tailEnd/>
          </a:ln>
        </p:spPr>
        <p:txBody>
          <a:bodyPr wrap="none" anchor="ctr"/>
          <a:lstStyle/>
          <a:p>
            <a:pPr algn="ctr"/>
            <a:r>
              <a:rPr lang="he-IL" sz="1400"/>
              <a:t>80</a:t>
            </a:r>
            <a:endParaRPr lang="en-US" sz="1400"/>
          </a:p>
        </p:txBody>
      </p:sp>
      <p:sp>
        <p:nvSpPr>
          <p:cNvPr id="138255" name="Rectangle 20"/>
          <p:cNvSpPr>
            <a:spLocks noChangeArrowheads="1"/>
          </p:cNvSpPr>
          <p:nvPr/>
        </p:nvSpPr>
        <p:spPr bwMode="auto">
          <a:xfrm>
            <a:off x="3995738" y="6094413"/>
            <a:ext cx="525462" cy="215900"/>
          </a:xfrm>
          <a:prstGeom prst="rect">
            <a:avLst/>
          </a:prstGeom>
          <a:noFill/>
          <a:ln w="9525">
            <a:noFill/>
            <a:miter lim="800000"/>
            <a:headEnd/>
            <a:tailEnd/>
          </a:ln>
        </p:spPr>
        <p:txBody>
          <a:bodyPr wrap="none" anchor="ctr"/>
          <a:lstStyle/>
          <a:p>
            <a:pPr algn="ctr"/>
            <a:r>
              <a:rPr lang="he-IL" sz="1400"/>
              <a:t>90</a:t>
            </a:r>
            <a:endParaRPr lang="en-US" sz="1400"/>
          </a:p>
        </p:txBody>
      </p:sp>
      <p:sp>
        <p:nvSpPr>
          <p:cNvPr id="138256" name="Rectangle 21"/>
          <p:cNvSpPr>
            <a:spLocks noChangeArrowheads="1"/>
          </p:cNvSpPr>
          <p:nvPr/>
        </p:nvSpPr>
        <p:spPr bwMode="auto">
          <a:xfrm>
            <a:off x="5146675" y="6094413"/>
            <a:ext cx="525463" cy="215900"/>
          </a:xfrm>
          <a:prstGeom prst="rect">
            <a:avLst/>
          </a:prstGeom>
          <a:noFill/>
          <a:ln w="9525">
            <a:noFill/>
            <a:miter lim="800000"/>
            <a:headEnd/>
            <a:tailEnd/>
          </a:ln>
        </p:spPr>
        <p:txBody>
          <a:bodyPr wrap="none" anchor="ctr"/>
          <a:lstStyle/>
          <a:p>
            <a:pPr algn="ctr"/>
            <a:r>
              <a:rPr lang="he-IL" sz="1400"/>
              <a:t>100</a:t>
            </a:r>
            <a:endParaRPr lang="en-US" sz="1400"/>
          </a:p>
        </p:txBody>
      </p:sp>
      <p:sp>
        <p:nvSpPr>
          <p:cNvPr id="138257" name="Rectangle 22"/>
          <p:cNvSpPr>
            <a:spLocks noChangeArrowheads="1"/>
          </p:cNvSpPr>
          <p:nvPr/>
        </p:nvSpPr>
        <p:spPr bwMode="auto">
          <a:xfrm>
            <a:off x="7162800" y="6094413"/>
            <a:ext cx="525463" cy="215900"/>
          </a:xfrm>
          <a:prstGeom prst="rect">
            <a:avLst/>
          </a:prstGeom>
          <a:noFill/>
          <a:ln w="9525">
            <a:noFill/>
            <a:miter lim="800000"/>
            <a:headEnd/>
            <a:tailEnd/>
          </a:ln>
        </p:spPr>
        <p:txBody>
          <a:bodyPr wrap="none" anchor="ctr"/>
          <a:lstStyle/>
          <a:p>
            <a:pPr algn="ctr"/>
            <a:r>
              <a:rPr lang="he-IL" sz="1400"/>
              <a:t>120</a:t>
            </a:r>
            <a:endParaRPr lang="en-US" sz="1400"/>
          </a:p>
        </p:txBody>
      </p:sp>
      <p:sp>
        <p:nvSpPr>
          <p:cNvPr id="138258" name="Rectangle 23"/>
          <p:cNvSpPr>
            <a:spLocks noChangeArrowheads="1"/>
          </p:cNvSpPr>
          <p:nvPr/>
        </p:nvSpPr>
        <p:spPr bwMode="auto">
          <a:xfrm>
            <a:off x="6299200" y="6094413"/>
            <a:ext cx="527050" cy="215900"/>
          </a:xfrm>
          <a:prstGeom prst="rect">
            <a:avLst/>
          </a:prstGeom>
          <a:noFill/>
          <a:ln w="9525">
            <a:noFill/>
            <a:miter lim="800000"/>
            <a:headEnd/>
            <a:tailEnd/>
          </a:ln>
        </p:spPr>
        <p:txBody>
          <a:bodyPr wrap="none" anchor="ctr"/>
          <a:lstStyle/>
          <a:p>
            <a:pPr algn="ctr"/>
            <a:r>
              <a:rPr lang="he-IL" sz="1400"/>
              <a:t>110</a:t>
            </a:r>
            <a:endParaRPr lang="en-US" sz="1400"/>
          </a:p>
        </p:txBody>
      </p:sp>
      <p:grpSp>
        <p:nvGrpSpPr>
          <p:cNvPr id="138259" name="Group 34"/>
          <p:cNvGrpSpPr>
            <a:grpSpLocks noChangeAspect="1"/>
          </p:cNvGrpSpPr>
          <p:nvPr/>
        </p:nvGrpSpPr>
        <p:grpSpPr bwMode="auto">
          <a:xfrm>
            <a:off x="4356100" y="5373688"/>
            <a:ext cx="2170113" cy="681037"/>
            <a:chOff x="2064" y="2982"/>
            <a:chExt cx="2733" cy="857"/>
          </a:xfrm>
        </p:grpSpPr>
        <p:grpSp>
          <p:nvGrpSpPr>
            <p:cNvPr id="138290" name="Group 10"/>
            <p:cNvGrpSpPr>
              <a:grpSpLocks noChangeAspect="1"/>
            </p:cNvGrpSpPr>
            <p:nvPr/>
          </p:nvGrpSpPr>
          <p:grpSpPr bwMode="auto">
            <a:xfrm>
              <a:off x="2064" y="2982"/>
              <a:ext cx="2733" cy="720"/>
              <a:chOff x="3360" y="3072"/>
              <a:chExt cx="1872" cy="720"/>
            </a:xfrm>
          </p:grpSpPr>
          <p:sp>
            <p:nvSpPr>
              <p:cNvPr id="138294" name="Freeform 11"/>
              <p:cNvSpPr>
                <a:spLocks noChangeAspect="1"/>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sp>
            <p:nvSpPr>
              <p:cNvPr id="138295" name="Freeform 12"/>
              <p:cNvSpPr>
                <a:spLocks noChangeAspect="1"/>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rgbClr val="0000FF"/>
                </a:solidFill>
                <a:miter lim="800000"/>
                <a:headEnd type="none" w="sm" len="sm"/>
                <a:tailEnd type="none" w="sm" len="sm"/>
              </a:ln>
            </p:spPr>
            <p:txBody>
              <a:bodyPr wrap="none"/>
              <a:lstStyle/>
              <a:p>
                <a:endParaRPr lang="he-IL"/>
              </a:p>
            </p:txBody>
          </p:sp>
        </p:grpSp>
        <p:sp>
          <p:nvSpPr>
            <p:cNvPr id="138291" name="Line 25"/>
            <p:cNvSpPr>
              <a:spLocks noChangeAspect="1" noChangeShapeType="1"/>
            </p:cNvSpPr>
            <p:nvPr/>
          </p:nvSpPr>
          <p:spPr bwMode="auto">
            <a:xfrm flipV="1">
              <a:off x="2695" y="3567"/>
              <a:ext cx="0" cy="272"/>
            </a:xfrm>
            <a:prstGeom prst="line">
              <a:avLst/>
            </a:prstGeom>
            <a:noFill/>
            <a:ln w="9525">
              <a:solidFill>
                <a:schemeClr val="tx1"/>
              </a:solidFill>
              <a:miter lim="800000"/>
              <a:headEnd/>
              <a:tailEnd/>
            </a:ln>
          </p:spPr>
          <p:txBody>
            <a:bodyPr wrap="none"/>
            <a:lstStyle/>
            <a:p>
              <a:endParaRPr lang="he-IL"/>
            </a:p>
          </p:txBody>
        </p:sp>
        <p:sp>
          <p:nvSpPr>
            <p:cNvPr id="138292" name="Line 26"/>
            <p:cNvSpPr>
              <a:spLocks noChangeAspect="1" noChangeShapeType="1"/>
            </p:cNvSpPr>
            <p:nvPr/>
          </p:nvSpPr>
          <p:spPr bwMode="auto">
            <a:xfrm flipV="1">
              <a:off x="4152" y="3567"/>
              <a:ext cx="0" cy="272"/>
            </a:xfrm>
            <a:prstGeom prst="line">
              <a:avLst/>
            </a:prstGeom>
            <a:noFill/>
            <a:ln w="9525">
              <a:solidFill>
                <a:schemeClr val="tx1"/>
              </a:solidFill>
              <a:miter lim="800000"/>
              <a:headEnd/>
              <a:tailEnd/>
            </a:ln>
          </p:spPr>
          <p:txBody>
            <a:bodyPr wrap="none"/>
            <a:lstStyle/>
            <a:p>
              <a:endParaRPr lang="he-IL"/>
            </a:p>
          </p:txBody>
        </p:sp>
        <p:sp>
          <p:nvSpPr>
            <p:cNvPr id="138293" name="Line 33"/>
            <p:cNvSpPr>
              <a:spLocks noChangeAspect="1" noChangeShapeType="1"/>
            </p:cNvSpPr>
            <p:nvPr/>
          </p:nvSpPr>
          <p:spPr bwMode="auto">
            <a:xfrm>
              <a:off x="2835" y="3657"/>
              <a:ext cx="1179" cy="0"/>
            </a:xfrm>
            <a:prstGeom prst="line">
              <a:avLst/>
            </a:prstGeom>
            <a:noFill/>
            <a:ln w="19050">
              <a:solidFill>
                <a:schemeClr val="tx1"/>
              </a:solidFill>
              <a:miter lim="800000"/>
              <a:headEnd type="triangle" w="med" len="med"/>
              <a:tailEnd type="triangle" w="med" len="med"/>
            </a:ln>
          </p:spPr>
          <p:txBody>
            <a:bodyPr wrap="none"/>
            <a:lstStyle/>
            <a:p>
              <a:endParaRPr lang="he-IL"/>
            </a:p>
          </p:txBody>
        </p:sp>
      </p:grpSp>
      <p:sp>
        <p:nvSpPr>
          <p:cNvPr id="135203" name="AutoShape 3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135262" name="Group 94"/>
          <p:cNvGraphicFramePr>
            <a:graphicFrameLocks noGrp="1"/>
          </p:cNvGraphicFramePr>
          <p:nvPr/>
        </p:nvGraphicFramePr>
        <p:xfrm>
          <a:off x="107950" y="2205038"/>
          <a:ext cx="3240088" cy="1364553"/>
        </p:xfrm>
        <a:graphic>
          <a:graphicData uri="http://schemas.openxmlformats.org/drawingml/2006/table">
            <a:tbl>
              <a:tblPr rtl="1"/>
              <a:tblGrid>
                <a:gridCol w="411163"/>
                <a:gridCol w="563562"/>
                <a:gridCol w="566738"/>
                <a:gridCol w="566737"/>
                <a:gridCol w="565150"/>
                <a:gridCol w="566738"/>
              </a:tblGrid>
              <a:tr h="436563">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a:t>
                      </a:r>
                    </a:p>
                  </a:txBody>
                  <a:tcPr marL="90000" marR="90000" marT="46800" marB="468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מרחק</a:t>
                      </a: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(פיזור)</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+ 10</a:t>
                      </a: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מרחק</a:t>
                      </a: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(פיזור)</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2</a:t>
                      </a:r>
                    </a:p>
                  </a:txBody>
                  <a:tcPr marL="90000" marR="90000" marT="46800" marB="4680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מרחק</a:t>
                      </a: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000" b="1" i="0" u="none" strike="noStrike" cap="none" normalizeH="0" baseline="0" smtClean="0">
                          <a:ln>
                            <a:noFill/>
                          </a:ln>
                          <a:solidFill>
                            <a:schemeClr val="tx1"/>
                          </a:solidFill>
                          <a:effectLst/>
                          <a:latin typeface="Times New Roman" pitchFamily="18" charset="0"/>
                          <a:cs typeface="Times New Roman" pitchFamily="18" charset="0"/>
                        </a:rPr>
                        <a:t>(פיזור)</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A91"/>
                    </a:solidFill>
                  </a:tcPr>
                </a:tc>
              </a:tr>
              <a:tr h="43815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20</a:t>
                      </a: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436563">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pPr rtl="1"/>
                      <a:endParaRPr lang="he-IL"/>
                    </a:p>
                  </a:txBody>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pPr rtl="1"/>
                      <a:endParaRPr lang="he-IL"/>
                    </a:p>
                  </a:txBody>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pPr rtl="1"/>
                      <a:endParaRPr lang="he-IL"/>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5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5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1143000"/>
            <a:ext cx="7612062" cy="617538"/>
          </a:xfrm>
        </p:spPr>
        <p:txBody>
          <a:bodyPr/>
          <a:lstStyle/>
          <a:p>
            <a:pPr algn="r" eaLnBrk="1" hangingPunct="1"/>
            <a:r>
              <a:rPr lang="he-IL" altLang="en-US" smtClean="0"/>
              <a:t>מרכיבים מרכזיים במחקר (3)</a:t>
            </a:r>
            <a:endParaRPr lang="en-US" smtClean="0"/>
          </a:p>
        </p:txBody>
      </p:sp>
      <p:sp>
        <p:nvSpPr>
          <p:cNvPr id="43011" name="Rectangle 3"/>
          <p:cNvSpPr>
            <a:spLocks noGrp="1" noChangeArrowheads="1"/>
          </p:cNvSpPr>
          <p:nvPr>
            <p:ph type="body" idx="1"/>
          </p:nvPr>
        </p:nvSpPr>
        <p:spPr>
          <a:xfrm>
            <a:off x="1182688" y="2017713"/>
            <a:ext cx="7772400" cy="4383087"/>
          </a:xfrm>
        </p:spPr>
        <p:txBody>
          <a:bodyPr/>
          <a:lstStyle/>
          <a:p>
            <a:pPr algn="just" eaLnBrk="1" hangingPunct="1"/>
            <a:r>
              <a:rPr lang="he-IL" altLang="en-US" b="1" smtClean="0"/>
              <a:t>תצפית</a:t>
            </a:r>
            <a:r>
              <a:rPr lang="he-IL" altLang="en-US" smtClean="0"/>
              <a:t> – הערך שמתקבל עבור כל מקרה בכל אחד ממשתני המחקר (גובה / משקל / כאב גב). לכל מקרה יש בדרך כלל מספר תצפיות.  </a:t>
            </a:r>
            <a:endParaRPr lang="he-IL" altLang="en-US" b="1" smtClean="0"/>
          </a:p>
          <a:p>
            <a:pPr algn="just" eaLnBrk="1" hangingPunct="1"/>
            <a:endParaRPr lang="en-US" altLang="en-US" smtClean="0"/>
          </a:p>
          <a:p>
            <a:pPr algn="just" eaLnBrk="1" hangingPunct="1"/>
            <a:r>
              <a:rPr lang="he-IL" altLang="en-US" i="1" smtClean="0">
                <a:solidFill>
                  <a:srgbClr val="008080"/>
                </a:solidFill>
              </a:rPr>
              <a:t>דוגמא: במחקר שבודק את הקשר בין גובה ומשקל לכאבי גב בקרב סטודנטים המקרה הוא הסטודנט הבודד, </a:t>
            </a:r>
            <a:r>
              <a:rPr lang="he-IL" altLang="en-US" b="1" i="1" smtClean="0">
                <a:solidFill>
                  <a:srgbClr val="008080"/>
                </a:solidFill>
              </a:rPr>
              <a:t>והתצפית היא הגובה של הסטודנט. תצפית נוספת היא המשקל שלו.</a:t>
            </a:r>
            <a:endParaRPr lang="en-US" altLang="en-US" b="1" i="1" smtClean="0">
              <a:solidFill>
                <a:srgbClr val="008080"/>
              </a:solidFill>
            </a:endParaRPr>
          </a:p>
        </p:txBody>
      </p:sp>
      <p:sp>
        <p:nvSpPr>
          <p:cNvPr id="43012"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fade">
                                      <p:cBhvr>
                                        <p:cTn id="13" dur="2000"/>
                                        <p:tgtEl>
                                          <p:spTgt spid="43011">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r" eaLnBrk="1" hangingPunct="1"/>
            <a:r>
              <a:rPr lang="he-IL" sz="4000" smtClean="0"/>
              <a:t>השוואת סטיות תקן – מקדם ההשתנות </a:t>
            </a:r>
            <a:r>
              <a:rPr lang="en-US" sz="4000" smtClean="0"/>
              <a:t>c.v.</a:t>
            </a:r>
          </a:p>
        </p:txBody>
      </p:sp>
      <p:sp>
        <p:nvSpPr>
          <p:cNvPr id="136195" name="Rectangle 3"/>
          <p:cNvSpPr>
            <a:spLocks noGrp="1" noChangeArrowheads="1"/>
          </p:cNvSpPr>
          <p:nvPr>
            <p:ph type="body" idx="1"/>
          </p:nvPr>
        </p:nvSpPr>
        <p:spPr>
          <a:xfrm>
            <a:off x="1116013" y="1916113"/>
            <a:ext cx="7839075" cy="4291012"/>
          </a:xfrm>
        </p:spPr>
        <p:txBody>
          <a:bodyPr/>
          <a:lstStyle/>
          <a:p>
            <a:pPr algn="just" eaLnBrk="1" hangingPunct="1"/>
            <a:r>
              <a:rPr lang="he-IL" sz="2800" smtClean="0"/>
              <a:t>סטיית התקן נתונה באותן יחידות של המשתנה הנחקר. אם רוצים להשוות את הפיזור (סטיית התקן) בין שתי קבוצות השונות ביחידות המחקר שלהן יש להשתמש במקדם ההשתנות </a:t>
            </a:r>
            <a:r>
              <a:rPr lang="en-US" sz="2800" smtClean="0"/>
              <a:t>c.v.</a:t>
            </a:r>
            <a:r>
              <a:rPr lang="he-IL" sz="2800" smtClean="0"/>
              <a:t>.</a:t>
            </a:r>
          </a:p>
          <a:p>
            <a:pPr algn="just" eaLnBrk="1" hangingPunct="1"/>
            <a:r>
              <a:rPr lang="en-US" sz="2800" smtClean="0"/>
              <a:t>c.v. = </a:t>
            </a:r>
            <a:r>
              <a:rPr lang="en-US" sz="3600" smtClean="0">
                <a:sym typeface="Symbol" pitchFamily="18" charset="2"/>
              </a:rPr>
              <a:t> / x</a:t>
            </a:r>
            <a:r>
              <a:rPr lang="en-US" sz="2800" smtClean="0"/>
              <a:t> </a:t>
            </a:r>
            <a:endParaRPr lang="he-IL" sz="2800" smtClean="0"/>
          </a:p>
          <a:p>
            <a:pPr algn="just" eaLnBrk="1" hangingPunct="1"/>
            <a:r>
              <a:rPr lang="he-IL" sz="2400" smtClean="0"/>
              <a:t>טווח </a:t>
            </a:r>
            <a:r>
              <a:rPr lang="en-US" sz="2400" smtClean="0"/>
              <a:t>Range</a:t>
            </a:r>
            <a:r>
              <a:rPr lang="he-IL" sz="2400" smtClean="0"/>
              <a:t> – מדד נוסף לפיזור, המרחק בין הערך הקטן ביותר לגדול ביותר בסדרה </a:t>
            </a:r>
            <a:r>
              <a:rPr lang="en-US" sz="2400" smtClean="0"/>
              <a:t>(Max – Min)</a:t>
            </a:r>
            <a:r>
              <a:rPr lang="he-IL" sz="2400" smtClean="0"/>
              <a:t>. מושפע מאוד מהערכים הקיצוניים ואינו מושפע מיתר הערכים כלל.</a:t>
            </a:r>
            <a:endParaRPr lang="he-IL" sz="2800" smtClean="0"/>
          </a:p>
          <a:p>
            <a:pPr algn="just" eaLnBrk="1" hangingPunct="1"/>
            <a:endParaRPr lang="en-US" sz="2800" smtClean="0"/>
          </a:p>
        </p:txBody>
      </p:sp>
      <p:sp>
        <p:nvSpPr>
          <p:cNvPr id="136196" name="Line 4"/>
          <p:cNvSpPr>
            <a:spLocks noChangeShapeType="1"/>
          </p:cNvSpPr>
          <p:nvPr/>
        </p:nvSpPr>
        <p:spPr bwMode="auto">
          <a:xfrm>
            <a:off x="8172450" y="3933825"/>
            <a:ext cx="228600" cy="0"/>
          </a:xfrm>
          <a:prstGeom prst="line">
            <a:avLst/>
          </a:prstGeom>
          <a:noFill/>
          <a:ln w="25400">
            <a:solidFill>
              <a:schemeClr val="tx1"/>
            </a:solidFill>
            <a:miter lim="800000"/>
            <a:headEnd/>
            <a:tailEnd/>
          </a:ln>
        </p:spPr>
        <p:txBody>
          <a:bodyPr wrap="none"/>
          <a:lstStyle/>
          <a:p>
            <a:endParaRPr lang="he-IL"/>
          </a:p>
        </p:txBody>
      </p:sp>
      <p:sp>
        <p:nvSpPr>
          <p:cNvPr id="136197" name="Rectangle 5"/>
          <p:cNvSpPr>
            <a:spLocks noChangeArrowheads="1"/>
          </p:cNvSpPr>
          <p:nvPr/>
        </p:nvSpPr>
        <p:spPr bwMode="auto">
          <a:xfrm>
            <a:off x="250825" y="5661025"/>
            <a:ext cx="4968875" cy="1008063"/>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מינימום &amp; מקסימום</a:t>
            </a:r>
          </a:p>
          <a:p>
            <a:r>
              <a:rPr lang="he-IL" sz="1800">
                <a:latin typeface="Times New Roman" pitchFamily="18" charset="0"/>
              </a:rPr>
              <a:t>הוספה &gt; פונקציה &gt; </a:t>
            </a:r>
            <a:r>
              <a:rPr lang="en-US" sz="1800" b="1">
                <a:latin typeface="Times New Roman" pitchFamily="18" charset="0"/>
              </a:rPr>
              <a:t>Min</a:t>
            </a:r>
          </a:p>
          <a:p>
            <a:r>
              <a:rPr lang="he-IL" sz="1800">
                <a:latin typeface="Times New Roman" pitchFamily="18" charset="0"/>
              </a:rPr>
              <a:t>הוספה &gt; פונקציה &gt; </a:t>
            </a:r>
            <a:r>
              <a:rPr lang="en-US" sz="1800" b="1">
                <a:latin typeface="Times New Roman" pitchFamily="18" charset="0"/>
              </a:rPr>
              <a:t>Max</a:t>
            </a:r>
          </a:p>
        </p:txBody>
      </p:sp>
      <p:sp>
        <p:nvSpPr>
          <p:cNvPr id="136198" name="AutoShape 6">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2000"/>
                                        <p:tgtEl>
                                          <p:spTgt spid="13619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animEffect transition="in" filter="fade">
                                      <p:cBhvr>
                                        <p:cTn id="11" dur="2000"/>
                                        <p:tgtEl>
                                          <p:spTgt spid="136195">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36196"/>
                                        </p:tgtEl>
                                        <p:attrNameLst>
                                          <p:attrName>style.visibility</p:attrName>
                                        </p:attrNameLst>
                                      </p:cBhvr>
                                      <p:to>
                                        <p:strVal val="visible"/>
                                      </p:to>
                                    </p:se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fade">
                                      <p:cBhvr>
                                        <p:cTn id="17" dur="2000"/>
                                        <p:tgtEl>
                                          <p:spTgt spid="136195">
                                            <p:txEl>
                                              <p:pRg st="2" end="2"/>
                                            </p:txEl>
                                          </p:spTgt>
                                        </p:tgtEl>
                                      </p:cBhvr>
                                    </p:animEffect>
                                  </p:childTnLst>
                                </p:cTn>
                              </p:par>
                            </p:childTnLst>
                          </p:cTn>
                        </p:par>
                        <p:par>
                          <p:cTn id="18" fill="hold">
                            <p:stCondLst>
                              <p:cond delay="6000"/>
                            </p:stCondLst>
                            <p:childTnLst>
                              <p:par>
                                <p:cTn id="19" presetID="1" presetClass="entr" presetSubtype="0" fill="hold" grpId="0" nodeType="afterEffect">
                                  <p:stCondLst>
                                    <p:cond delay="0"/>
                                  </p:stCondLst>
                                  <p:childTnLst>
                                    <p:set>
                                      <p:cBhvr>
                                        <p:cTn id="20" dur="1" fill="hold">
                                          <p:stCondLst>
                                            <p:cond delay="0"/>
                                          </p:stCondLst>
                                        </p:cTn>
                                        <p:tgtEl>
                                          <p:spTgt spid="136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P spid="136196" grpId="0" animBg="1"/>
      <p:bldP spid="13619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403350" y="609600"/>
            <a:ext cx="7359650" cy="1143000"/>
          </a:xfrm>
        </p:spPr>
        <p:txBody>
          <a:bodyPr/>
          <a:lstStyle/>
          <a:p>
            <a:pPr algn="r" eaLnBrk="1" hangingPunct="1"/>
            <a:r>
              <a:rPr lang="he-IL" sz="3200" smtClean="0"/>
              <a:t>תחום בין רבעוני </a:t>
            </a:r>
            <a:r>
              <a:rPr lang="en-US" sz="3200" smtClean="0"/>
              <a:t>(Q</a:t>
            </a:r>
            <a:r>
              <a:rPr lang="en-US" sz="3200" baseline="-25000" smtClean="0"/>
              <a:t>1</a:t>
            </a:r>
            <a:r>
              <a:rPr lang="en-US" sz="3200" smtClean="0"/>
              <a:t>- Q</a:t>
            </a:r>
            <a:r>
              <a:rPr lang="en-US" sz="3200" baseline="-25000" smtClean="0"/>
              <a:t>3</a:t>
            </a:r>
            <a:r>
              <a:rPr lang="en-US" sz="3200" smtClean="0"/>
              <a:t>)</a:t>
            </a:r>
            <a:r>
              <a:rPr lang="he-IL" sz="3200" smtClean="0"/>
              <a:t>– אופן החישוב (</a:t>
            </a:r>
            <a:r>
              <a:rPr lang="he-IL" sz="3200" baseline="-25000" smtClean="0"/>
              <a:t>1</a:t>
            </a:r>
            <a:r>
              <a:rPr lang="en-US" sz="3200" smtClean="0"/>
              <a:t>Q</a:t>
            </a:r>
            <a:r>
              <a:rPr lang="he-IL" sz="3200" smtClean="0"/>
              <a:t>)</a:t>
            </a:r>
            <a:endParaRPr lang="en-US" sz="3200" smtClean="0"/>
          </a:p>
        </p:txBody>
      </p:sp>
      <p:sp>
        <p:nvSpPr>
          <p:cNvPr id="222211" name="Rectangle 3"/>
          <p:cNvSpPr>
            <a:spLocks noGrp="1" noChangeArrowheads="1"/>
          </p:cNvSpPr>
          <p:nvPr>
            <p:ph type="body" idx="1"/>
          </p:nvPr>
        </p:nvSpPr>
        <p:spPr>
          <a:xfrm>
            <a:off x="827088" y="1844675"/>
            <a:ext cx="8116887" cy="1916113"/>
          </a:xfrm>
        </p:spPr>
        <p:txBody>
          <a:bodyPr/>
          <a:lstStyle/>
          <a:p>
            <a:pPr algn="just" eaLnBrk="1" hangingPunct="1">
              <a:lnSpc>
                <a:spcPct val="80000"/>
              </a:lnSpc>
            </a:pPr>
            <a:r>
              <a:rPr lang="he-IL" sz="2800" smtClean="0"/>
              <a:t>חישוב רבעון </a:t>
            </a:r>
            <a:r>
              <a:rPr lang="en-US" sz="2800" smtClean="0"/>
              <a:t>(Q</a:t>
            </a:r>
            <a:r>
              <a:rPr lang="en-US" sz="2800" baseline="-25000" smtClean="0"/>
              <a:t>1</a:t>
            </a:r>
            <a:r>
              <a:rPr lang="en-US" sz="2800" smtClean="0"/>
              <a:t>)</a:t>
            </a:r>
            <a:r>
              <a:rPr lang="he-IL" sz="2800" smtClean="0"/>
              <a:t> לטבלה.</a:t>
            </a:r>
          </a:p>
          <a:p>
            <a:pPr lvl="1" algn="just" eaLnBrk="1" hangingPunct="1">
              <a:lnSpc>
                <a:spcPct val="80000"/>
              </a:lnSpc>
            </a:pPr>
            <a:r>
              <a:rPr lang="he-IL" sz="2400" smtClean="0"/>
              <a:t>יש למצוא גבול אמתיים. </a:t>
            </a:r>
          </a:p>
          <a:p>
            <a:pPr lvl="1" algn="just" eaLnBrk="1" hangingPunct="1">
              <a:lnSpc>
                <a:spcPct val="80000"/>
              </a:lnSpc>
            </a:pPr>
            <a:r>
              <a:rPr lang="he-IL" sz="2400" smtClean="0"/>
              <a:t>יש לחשב שכיחות מצטברת.</a:t>
            </a:r>
          </a:p>
          <a:p>
            <a:pPr lvl="1" algn="just" eaLnBrk="1" hangingPunct="1">
              <a:lnSpc>
                <a:spcPct val="80000"/>
              </a:lnSpc>
            </a:pPr>
            <a:r>
              <a:rPr lang="he-IL" sz="2400" smtClean="0"/>
              <a:t>יש למצוא את קבוצת הרבעון הראשון (הקבוצה שאצלה נמצא הערך שעד אליו מתפלגים רבע מהמקרים) </a:t>
            </a:r>
            <a:r>
              <a:rPr lang="en-US" sz="2400" smtClean="0"/>
              <a:t>(160/4=40)</a:t>
            </a:r>
            <a:r>
              <a:rPr lang="he-IL" sz="2400" smtClean="0"/>
              <a:t>.</a:t>
            </a:r>
          </a:p>
        </p:txBody>
      </p:sp>
      <p:graphicFrame>
        <p:nvGraphicFramePr>
          <p:cNvPr id="222246" name="Group 38"/>
          <p:cNvGraphicFramePr>
            <a:graphicFrameLocks noGrp="1"/>
          </p:cNvGraphicFramePr>
          <p:nvPr/>
        </p:nvGraphicFramePr>
        <p:xfrm>
          <a:off x="1763713" y="3716338"/>
          <a:ext cx="6819900" cy="1691640"/>
        </p:xfrm>
        <a:graphic>
          <a:graphicData uri="http://schemas.openxmlformats.org/drawingml/2006/table">
            <a:tbl>
              <a:tblPr rtl="1"/>
              <a:tblGrid>
                <a:gridCol w="1635125"/>
                <a:gridCol w="1622425"/>
                <a:gridCol w="1628775"/>
                <a:gridCol w="1933575"/>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גבולות אמיתיים</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מצטברת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18 – 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18 – 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25 - 34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25 - 35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082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n=160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22245" name="Rectangle 37"/>
          <p:cNvSpPr>
            <a:spLocks noChangeArrowheads="1"/>
          </p:cNvSpPr>
          <p:nvPr/>
        </p:nvSpPr>
        <p:spPr bwMode="auto">
          <a:xfrm>
            <a:off x="179388" y="5661025"/>
            <a:ext cx="4968875" cy="1008063"/>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רבעון &amp; אחוזון</a:t>
            </a:r>
          </a:p>
          <a:p>
            <a:r>
              <a:rPr lang="he-IL" sz="1800">
                <a:latin typeface="Times New Roman" pitchFamily="18" charset="0"/>
              </a:rPr>
              <a:t>הוספה &gt; פונקציה &gt; </a:t>
            </a:r>
            <a:r>
              <a:rPr lang="en-US" sz="1800" b="1">
                <a:latin typeface="Times New Roman" pitchFamily="18" charset="0"/>
              </a:rPr>
              <a:t>Quartile</a:t>
            </a:r>
          </a:p>
          <a:p>
            <a:r>
              <a:rPr lang="he-IL" sz="1800">
                <a:latin typeface="Times New Roman" pitchFamily="18" charset="0"/>
              </a:rPr>
              <a:t>הוספה &gt; פונקציה &gt; </a:t>
            </a:r>
            <a:r>
              <a:rPr lang="en-US" sz="1800" b="1">
                <a:latin typeface="Times New Roman" pitchFamily="18" charset="0"/>
              </a:rPr>
              <a:t>Percentile</a:t>
            </a:r>
          </a:p>
        </p:txBody>
      </p:sp>
      <p:sp>
        <p:nvSpPr>
          <p:cNvPr id="222247" name="AutoShape 39">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p:cTn id="7" dur="1000" fill="hold"/>
                                        <p:tgtEl>
                                          <p:spTgt spid="222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2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221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p:cTn id="13" dur="1000" fill="hold"/>
                                        <p:tgtEl>
                                          <p:spTgt spid="22221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2221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2221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22211">
                                            <p:txEl>
                                              <p:pRg st="2" end="2"/>
                                            </p:txEl>
                                          </p:spTgt>
                                        </p:tgtEl>
                                        <p:attrNameLst>
                                          <p:attrName>style.visibility</p:attrName>
                                        </p:attrNameLst>
                                      </p:cBhvr>
                                      <p:to>
                                        <p:strVal val="visible"/>
                                      </p:to>
                                    </p:set>
                                    <p:anim calcmode="lin" valueType="num">
                                      <p:cBhvr>
                                        <p:cTn id="19" dur="1000" fill="hold"/>
                                        <p:tgtEl>
                                          <p:spTgt spid="22221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2221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22211">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22211">
                                            <p:txEl>
                                              <p:pRg st="3" end="3"/>
                                            </p:txEl>
                                          </p:spTgt>
                                        </p:tgtEl>
                                        <p:attrNameLst>
                                          <p:attrName>style.visibility</p:attrName>
                                        </p:attrNameLst>
                                      </p:cBhvr>
                                      <p:to>
                                        <p:strVal val="visible"/>
                                      </p:to>
                                    </p:set>
                                    <p:anim calcmode="lin" valueType="num">
                                      <p:cBhvr>
                                        <p:cTn id="25" dur="1000" fill="hold"/>
                                        <p:tgtEl>
                                          <p:spTgt spid="22221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2221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22211">
                                            <p:txEl>
                                              <p:pRg st="3" end="3"/>
                                            </p:txEl>
                                          </p:spTgt>
                                        </p:tgtEl>
                                      </p:cBhvr>
                                    </p:animEffec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0"/>
                                          </p:stCondLst>
                                        </p:cTn>
                                        <p:tgtEl>
                                          <p:spTgt spid="222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bldLvl="2" autoUpdateAnimBg="0"/>
      <p:bldP spid="22224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body" idx="1"/>
          </p:nvPr>
        </p:nvSpPr>
        <p:spPr>
          <a:xfrm>
            <a:off x="838200" y="2017713"/>
            <a:ext cx="8116888" cy="2347912"/>
          </a:xfrm>
        </p:spPr>
        <p:txBody>
          <a:bodyPr/>
          <a:lstStyle/>
          <a:p>
            <a:pPr lvl="1" algn="just" eaLnBrk="1" hangingPunct="1"/>
            <a:r>
              <a:rPr lang="he-IL" sz="2400" smtClean="0"/>
              <a:t>יש לחשב על פי הנוסחה: </a:t>
            </a:r>
            <a:r>
              <a:rPr lang="en-US" sz="2400" smtClean="0"/>
              <a:t>Q</a:t>
            </a:r>
            <a:r>
              <a:rPr lang="en-US" sz="3200" baseline="-25000" smtClean="0"/>
              <a:t>1</a:t>
            </a:r>
            <a:r>
              <a:rPr lang="en-US" sz="1800" smtClean="0"/>
              <a:t> </a:t>
            </a:r>
            <a:r>
              <a:rPr lang="en-US" sz="2400" smtClean="0"/>
              <a:t>= L + l/f * (N/4 – F)</a:t>
            </a:r>
            <a:endParaRPr lang="he-IL" sz="2400" smtClean="0"/>
          </a:p>
          <a:p>
            <a:pPr lvl="2" algn="just" eaLnBrk="1" hangingPunct="1"/>
            <a:r>
              <a:rPr lang="en-US" sz="2000" smtClean="0"/>
              <a:t>L</a:t>
            </a:r>
            <a:r>
              <a:rPr lang="he-IL" sz="2000" smtClean="0"/>
              <a:t> – גבול תחתון של קבוצת הרבעון הראשון </a:t>
            </a:r>
            <a:r>
              <a:rPr lang="he-IL" sz="2000" i="1" smtClean="0"/>
              <a:t>(18).</a:t>
            </a:r>
          </a:p>
          <a:p>
            <a:pPr lvl="2" algn="just" eaLnBrk="1" hangingPunct="1"/>
            <a:r>
              <a:rPr lang="en-US" sz="2000" smtClean="0"/>
              <a:t>l</a:t>
            </a:r>
            <a:r>
              <a:rPr lang="he-IL" sz="2000" smtClean="0"/>
              <a:t> – רוחב קבוצת רבעון ראשון </a:t>
            </a:r>
            <a:r>
              <a:rPr lang="he-IL" sz="2000" i="1" smtClean="0"/>
              <a:t>(7).</a:t>
            </a:r>
          </a:p>
          <a:p>
            <a:pPr lvl="2" algn="just" eaLnBrk="1" hangingPunct="1"/>
            <a:r>
              <a:rPr lang="en-US" sz="2000" smtClean="0"/>
              <a:t>F</a:t>
            </a:r>
            <a:r>
              <a:rPr lang="he-IL" sz="2000" smtClean="0"/>
              <a:t> - שכיחות מצטברת עד קבוצת הרבעון הראשון </a:t>
            </a:r>
            <a:r>
              <a:rPr lang="he-IL" sz="2000" i="1" smtClean="0"/>
              <a:t>(0).</a:t>
            </a:r>
            <a:endParaRPr lang="en-US" sz="2000" i="1" smtClean="0"/>
          </a:p>
          <a:p>
            <a:pPr lvl="2" algn="just" eaLnBrk="1" hangingPunct="1"/>
            <a:r>
              <a:rPr lang="en-US" sz="2000" smtClean="0"/>
              <a:t>f</a:t>
            </a:r>
            <a:r>
              <a:rPr lang="he-IL" sz="2000" smtClean="0"/>
              <a:t> – שכיחות בתוך קבוצת הרבעון הראשון </a:t>
            </a:r>
            <a:r>
              <a:rPr lang="he-IL" sz="2000" i="1" smtClean="0"/>
              <a:t>(42).</a:t>
            </a:r>
          </a:p>
          <a:p>
            <a:pPr lvl="2" algn="just" eaLnBrk="1" hangingPunct="1"/>
            <a:r>
              <a:rPr lang="en-US" sz="2000" smtClean="0"/>
              <a:t>N</a:t>
            </a:r>
            <a:r>
              <a:rPr lang="he-IL" sz="2000" smtClean="0"/>
              <a:t> – מספר המקרים </a:t>
            </a:r>
            <a:r>
              <a:rPr lang="he-IL" sz="2000" i="1" smtClean="0"/>
              <a:t>(160).</a:t>
            </a:r>
          </a:p>
        </p:txBody>
      </p:sp>
      <p:graphicFrame>
        <p:nvGraphicFramePr>
          <p:cNvPr id="223235" name="Group 3"/>
          <p:cNvGraphicFramePr>
            <a:graphicFrameLocks noGrp="1"/>
          </p:cNvGraphicFramePr>
          <p:nvPr/>
        </p:nvGraphicFramePr>
        <p:xfrm>
          <a:off x="1835150" y="4437063"/>
          <a:ext cx="6819900" cy="1691640"/>
        </p:xfrm>
        <a:graphic>
          <a:graphicData uri="http://schemas.openxmlformats.org/drawingml/2006/table">
            <a:tbl>
              <a:tblPr rtl="1"/>
              <a:tblGrid>
                <a:gridCol w="1628775"/>
                <a:gridCol w="1628775"/>
                <a:gridCol w="1628775"/>
                <a:gridCol w="1933575"/>
              </a:tblGrid>
              <a:tr h="30480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גבולות אמיתיים</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מצטברת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18-24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18 – 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25 - 33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35 - 41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385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N=160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1347" name="Rectangle 35"/>
          <p:cNvSpPr>
            <a:spLocks noChangeArrowheads="1"/>
          </p:cNvSpPr>
          <p:nvPr/>
        </p:nvSpPr>
        <p:spPr bwMode="auto">
          <a:xfrm>
            <a:off x="900113" y="620713"/>
            <a:ext cx="7921625" cy="1143000"/>
          </a:xfrm>
          <a:prstGeom prst="rect">
            <a:avLst/>
          </a:prstGeom>
          <a:noFill/>
          <a:ln w="9525">
            <a:noFill/>
            <a:miter lim="800000"/>
            <a:headEnd/>
            <a:tailEnd/>
          </a:ln>
        </p:spPr>
        <p:txBody>
          <a:bodyPr anchor="b"/>
          <a:lstStyle/>
          <a:p>
            <a:pPr defTabSz="901700"/>
            <a:r>
              <a:rPr lang="he-IL" sz="3200">
                <a:solidFill>
                  <a:schemeClr val="tx2"/>
                </a:solidFill>
                <a:latin typeface="Times New Roman" pitchFamily="18" charset="0"/>
              </a:rPr>
              <a:t>תחום בין רבעוני </a:t>
            </a:r>
            <a:r>
              <a:rPr lang="en-US" sz="3200">
                <a:solidFill>
                  <a:schemeClr val="tx2"/>
                </a:solidFill>
                <a:latin typeface="Times New Roman" pitchFamily="18" charset="0"/>
              </a:rPr>
              <a:t>(Q</a:t>
            </a:r>
            <a:r>
              <a:rPr lang="en-US" sz="3200" baseline="-25000">
                <a:solidFill>
                  <a:schemeClr val="tx2"/>
                </a:solidFill>
                <a:latin typeface="Times New Roman" pitchFamily="18" charset="0"/>
              </a:rPr>
              <a:t>1</a:t>
            </a:r>
            <a:r>
              <a:rPr lang="en-US" sz="3200">
                <a:solidFill>
                  <a:schemeClr val="tx2"/>
                </a:solidFill>
                <a:latin typeface="Times New Roman" pitchFamily="18" charset="0"/>
              </a:rPr>
              <a:t>- Q</a:t>
            </a:r>
            <a:r>
              <a:rPr lang="en-US" sz="3200" baseline="-25000">
                <a:solidFill>
                  <a:schemeClr val="tx2"/>
                </a:solidFill>
                <a:latin typeface="Times New Roman" pitchFamily="18" charset="0"/>
              </a:rPr>
              <a:t>3</a:t>
            </a:r>
            <a:r>
              <a:rPr lang="en-US" sz="3200">
                <a:solidFill>
                  <a:schemeClr val="tx2"/>
                </a:solidFill>
                <a:latin typeface="Times New Roman" pitchFamily="18" charset="0"/>
              </a:rPr>
              <a:t>)</a:t>
            </a:r>
            <a:r>
              <a:rPr lang="he-IL" sz="3200">
                <a:solidFill>
                  <a:schemeClr val="tx2"/>
                </a:solidFill>
                <a:latin typeface="Times New Roman" pitchFamily="18" charset="0"/>
              </a:rPr>
              <a:t>– אופן החישוב (</a:t>
            </a:r>
            <a:r>
              <a:rPr lang="he-IL" sz="3200" baseline="-25000">
                <a:solidFill>
                  <a:schemeClr val="tx2"/>
                </a:solidFill>
                <a:latin typeface="Times New Roman" pitchFamily="18" charset="0"/>
              </a:rPr>
              <a:t>1</a:t>
            </a:r>
            <a:r>
              <a:rPr lang="en-US" sz="3200">
                <a:solidFill>
                  <a:schemeClr val="tx2"/>
                </a:solidFill>
                <a:latin typeface="Times New Roman" pitchFamily="18" charset="0"/>
              </a:rPr>
              <a:t>Q</a:t>
            </a:r>
            <a:r>
              <a:rPr lang="he-IL" sz="3200">
                <a:solidFill>
                  <a:schemeClr val="tx2"/>
                </a:solidFill>
                <a:latin typeface="Times New Roman" pitchFamily="18" charset="0"/>
              </a:rPr>
              <a:t>) </a:t>
            </a:r>
            <a:r>
              <a:rPr lang="he-IL" sz="2400">
                <a:solidFill>
                  <a:schemeClr val="tx2"/>
                </a:solidFill>
                <a:latin typeface="Times New Roman" pitchFamily="18" charset="0"/>
              </a:rPr>
              <a:t>(2)</a:t>
            </a:r>
            <a:endParaRPr lang="en-US" sz="2400">
              <a:solidFill>
                <a:schemeClr val="tx2"/>
              </a:solidFill>
              <a:latin typeface="Times New Roman" pitchFamily="18" charset="0"/>
            </a:endParaRPr>
          </a:p>
        </p:txBody>
      </p:sp>
      <p:grpSp>
        <p:nvGrpSpPr>
          <p:cNvPr id="2" name="Group 36"/>
          <p:cNvGrpSpPr>
            <a:grpSpLocks/>
          </p:cNvGrpSpPr>
          <p:nvPr/>
        </p:nvGrpSpPr>
        <p:grpSpPr bwMode="auto">
          <a:xfrm>
            <a:off x="1835150" y="6237288"/>
            <a:ext cx="6858000" cy="433387"/>
            <a:chOff x="1152" y="3792"/>
            <a:chExt cx="4320" cy="384"/>
          </a:xfrm>
        </p:grpSpPr>
        <p:sp>
          <p:nvSpPr>
            <p:cNvPr id="141350" name="Rectangle 37"/>
            <p:cNvSpPr>
              <a:spLocks noChangeArrowheads="1"/>
            </p:cNvSpPr>
            <p:nvPr/>
          </p:nvSpPr>
          <p:spPr bwMode="auto">
            <a:xfrm>
              <a:off x="1152" y="3792"/>
              <a:ext cx="4320" cy="384"/>
            </a:xfrm>
            <a:prstGeom prst="rect">
              <a:avLst/>
            </a:prstGeom>
            <a:noFill/>
            <a:ln w="9525">
              <a:solidFill>
                <a:schemeClr val="tx1"/>
              </a:solidFill>
              <a:miter lim="800000"/>
              <a:headEnd/>
              <a:tailEnd/>
            </a:ln>
          </p:spPr>
          <p:txBody>
            <a:bodyPr wrap="none" anchor="ctr"/>
            <a:lstStyle/>
            <a:p>
              <a:pPr algn="ctr"/>
              <a:r>
                <a:rPr lang="en-US" sz="2400"/>
                <a:t>Q</a:t>
              </a:r>
              <a:r>
                <a:rPr lang="en-US" sz="2400" baseline="-25000"/>
                <a:t>1</a:t>
              </a:r>
              <a:r>
                <a:rPr lang="en-US" sz="2400"/>
                <a:t> = 18 + 0.17 * (40-0) = 24.67</a:t>
              </a:r>
            </a:p>
          </p:txBody>
        </p:sp>
        <p:sp>
          <p:nvSpPr>
            <p:cNvPr id="141351" name="Rectangle 38"/>
            <p:cNvSpPr>
              <a:spLocks noChangeArrowheads="1"/>
            </p:cNvSpPr>
            <p:nvPr/>
          </p:nvSpPr>
          <p:spPr bwMode="auto">
            <a:xfrm>
              <a:off x="2880" y="3793"/>
              <a:ext cx="363" cy="91"/>
            </a:xfrm>
            <a:prstGeom prst="rect">
              <a:avLst/>
            </a:prstGeom>
            <a:noFill/>
            <a:ln w="9525">
              <a:solidFill>
                <a:schemeClr val="tx1"/>
              </a:solidFill>
              <a:miter lim="800000"/>
              <a:headEnd/>
              <a:tailEnd/>
            </a:ln>
          </p:spPr>
          <p:txBody>
            <a:bodyPr wrap="none" anchor="ctr"/>
            <a:lstStyle/>
            <a:p>
              <a:pPr algn="ctr"/>
              <a:r>
                <a:rPr lang="en-US" sz="1000"/>
                <a:t>7/42</a:t>
              </a:r>
            </a:p>
          </p:txBody>
        </p:sp>
      </p:grpSp>
      <p:sp>
        <p:nvSpPr>
          <p:cNvPr id="223271" name="AutoShape 39">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1000"/>
                                  </p:stCondLst>
                                  <p:childTnLst>
                                    <p:set>
                                      <p:cBhvr>
                                        <p:cTn id="6" dur="1" fill="hold">
                                          <p:stCondLst>
                                            <p:cond delay="0"/>
                                          </p:stCondLst>
                                        </p:cTn>
                                        <p:tgtEl>
                                          <p:spTgt spid="223234">
                                            <p:txEl>
                                              <p:pRg st="0" end="0"/>
                                            </p:txEl>
                                          </p:spTgt>
                                        </p:tgtEl>
                                        <p:attrNameLst>
                                          <p:attrName>style.visibility</p:attrName>
                                        </p:attrNameLst>
                                      </p:cBhvr>
                                      <p:to>
                                        <p:strVal val="visible"/>
                                      </p:to>
                                    </p:set>
                                    <p:anim calcmode="lin" valueType="num">
                                      <p:cBhvr>
                                        <p:cTn id="7" dur="1000" fill="hold"/>
                                        <p:tgtEl>
                                          <p:spTgt spid="22323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32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3234">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223234">
                                            <p:txEl>
                                              <p:pRg st="1" end="1"/>
                                            </p:txEl>
                                          </p:spTgt>
                                        </p:tgtEl>
                                        <p:attrNameLst>
                                          <p:attrName>style.visibility</p:attrName>
                                        </p:attrNameLst>
                                      </p:cBhvr>
                                      <p:to>
                                        <p:strVal val="visible"/>
                                      </p:to>
                                    </p:set>
                                    <p:anim calcmode="lin" valueType="num">
                                      <p:cBhvr>
                                        <p:cTn id="13" dur="1000" fill="hold"/>
                                        <p:tgtEl>
                                          <p:spTgt spid="223234">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23234">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23234">
                                            <p:txEl>
                                              <p:pRg st="1" end="1"/>
                                            </p:txEl>
                                          </p:spTgt>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223234">
                                            <p:txEl>
                                              <p:pRg st="2" end="2"/>
                                            </p:txEl>
                                          </p:spTgt>
                                        </p:tgtEl>
                                        <p:attrNameLst>
                                          <p:attrName>style.visibility</p:attrName>
                                        </p:attrNameLst>
                                      </p:cBhvr>
                                      <p:to>
                                        <p:strVal val="visible"/>
                                      </p:to>
                                    </p:set>
                                    <p:anim calcmode="lin" valueType="num">
                                      <p:cBhvr>
                                        <p:cTn id="19" dur="1000" fill="hold"/>
                                        <p:tgtEl>
                                          <p:spTgt spid="22323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2323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23234">
                                            <p:txEl>
                                              <p:pRg st="2" end="2"/>
                                            </p:txEl>
                                          </p:spTgt>
                                        </p:tgtEl>
                                      </p:cBhvr>
                                    </p:animEffect>
                                  </p:childTnLst>
                                </p:cTn>
                              </p:par>
                            </p:childTnLst>
                          </p:cTn>
                        </p:par>
                        <p:par>
                          <p:cTn id="22" fill="hold">
                            <p:stCondLst>
                              <p:cond delay="4000"/>
                            </p:stCondLst>
                            <p:childTnLst>
                              <p:par>
                                <p:cTn id="23" presetID="55" presetClass="entr" presetSubtype="0" fill="hold" grpId="0" nodeType="afterEffect">
                                  <p:stCondLst>
                                    <p:cond delay="0"/>
                                  </p:stCondLst>
                                  <p:childTnLst>
                                    <p:set>
                                      <p:cBhvr>
                                        <p:cTn id="24" dur="1" fill="hold">
                                          <p:stCondLst>
                                            <p:cond delay="0"/>
                                          </p:stCondLst>
                                        </p:cTn>
                                        <p:tgtEl>
                                          <p:spTgt spid="223234">
                                            <p:txEl>
                                              <p:pRg st="3" end="3"/>
                                            </p:txEl>
                                          </p:spTgt>
                                        </p:tgtEl>
                                        <p:attrNameLst>
                                          <p:attrName>style.visibility</p:attrName>
                                        </p:attrNameLst>
                                      </p:cBhvr>
                                      <p:to>
                                        <p:strVal val="visible"/>
                                      </p:to>
                                    </p:set>
                                    <p:anim calcmode="lin" valueType="num">
                                      <p:cBhvr>
                                        <p:cTn id="25" dur="1000" fill="hold"/>
                                        <p:tgtEl>
                                          <p:spTgt spid="223234">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23234">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23234">
                                            <p:txEl>
                                              <p:pRg st="3" end="3"/>
                                            </p:txEl>
                                          </p:spTgt>
                                        </p:tgtEl>
                                      </p:cBhvr>
                                    </p:animEffect>
                                  </p:childTnLst>
                                </p:cTn>
                              </p:par>
                            </p:childTnLst>
                          </p:cTn>
                        </p:par>
                        <p:par>
                          <p:cTn id="28" fill="hold">
                            <p:stCondLst>
                              <p:cond delay="5000"/>
                            </p:stCondLst>
                            <p:childTnLst>
                              <p:par>
                                <p:cTn id="29" presetID="55" presetClass="entr" presetSubtype="0" fill="hold" grpId="0" nodeType="afterEffect">
                                  <p:stCondLst>
                                    <p:cond delay="0"/>
                                  </p:stCondLst>
                                  <p:childTnLst>
                                    <p:set>
                                      <p:cBhvr>
                                        <p:cTn id="30" dur="1" fill="hold">
                                          <p:stCondLst>
                                            <p:cond delay="0"/>
                                          </p:stCondLst>
                                        </p:cTn>
                                        <p:tgtEl>
                                          <p:spTgt spid="223234">
                                            <p:txEl>
                                              <p:pRg st="4" end="4"/>
                                            </p:txEl>
                                          </p:spTgt>
                                        </p:tgtEl>
                                        <p:attrNameLst>
                                          <p:attrName>style.visibility</p:attrName>
                                        </p:attrNameLst>
                                      </p:cBhvr>
                                      <p:to>
                                        <p:strVal val="visible"/>
                                      </p:to>
                                    </p:set>
                                    <p:anim calcmode="lin" valueType="num">
                                      <p:cBhvr>
                                        <p:cTn id="31" dur="1000" fill="hold"/>
                                        <p:tgtEl>
                                          <p:spTgt spid="223234">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23234">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23234">
                                            <p:txEl>
                                              <p:pRg st="4" end="4"/>
                                            </p:txEl>
                                          </p:spTgt>
                                        </p:tgtEl>
                                      </p:cBhvr>
                                    </p:animEffect>
                                  </p:childTnLst>
                                </p:cTn>
                              </p:par>
                            </p:childTnLst>
                          </p:cTn>
                        </p:par>
                        <p:par>
                          <p:cTn id="34" fill="hold">
                            <p:stCondLst>
                              <p:cond delay="6000"/>
                            </p:stCondLst>
                            <p:childTnLst>
                              <p:par>
                                <p:cTn id="35" presetID="55" presetClass="entr" presetSubtype="0" fill="hold" grpId="0" nodeType="afterEffect">
                                  <p:stCondLst>
                                    <p:cond delay="0"/>
                                  </p:stCondLst>
                                  <p:childTnLst>
                                    <p:set>
                                      <p:cBhvr>
                                        <p:cTn id="36" dur="1" fill="hold">
                                          <p:stCondLst>
                                            <p:cond delay="0"/>
                                          </p:stCondLst>
                                        </p:cTn>
                                        <p:tgtEl>
                                          <p:spTgt spid="223234">
                                            <p:txEl>
                                              <p:pRg st="5" end="5"/>
                                            </p:txEl>
                                          </p:spTgt>
                                        </p:tgtEl>
                                        <p:attrNameLst>
                                          <p:attrName>style.visibility</p:attrName>
                                        </p:attrNameLst>
                                      </p:cBhvr>
                                      <p:to>
                                        <p:strVal val="visible"/>
                                      </p:to>
                                    </p:set>
                                    <p:anim calcmode="lin" valueType="num">
                                      <p:cBhvr>
                                        <p:cTn id="37" dur="1000" fill="hold"/>
                                        <p:tgtEl>
                                          <p:spTgt spid="223234">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23234">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2323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build="p" bldLvl="3" autoUpdateAnimBg="0" advAuto="100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body" idx="1"/>
          </p:nvPr>
        </p:nvSpPr>
        <p:spPr>
          <a:xfrm>
            <a:off x="827088" y="1844675"/>
            <a:ext cx="8116887" cy="2020888"/>
          </a:xfrm>
        </p:spPr>
        <p:txBody>
          <a:bodyPr/>
          <a:lstStyle/>
          <a:p>
            <a:pPr lvl="1" algn="just" eaLnBrk="1" hangingPunct="1">
              <a:lnSpc>
                <a:spcPct val="80000"/>
              </a:lnSpc>
            </a:pPr>
            <a:r>
              <a:rPr lang="he-IL" sz="2000" smtClean="0"/>
              <a:t>יש למצוא את קבוצת הרבעון השלישי </a:t>
            </a:r>
            <a:r>
              <a:rPr lang="en-US" sz="2000" smtClean="0"/>
              <a:t>(160*3/4=120)</a:t>
            </a:r>
            <a:r>
              <a:rPr lang="he-IL" sz="2000" smtClean="0"/>
              <a:t>.</a:t>
            </a:r>
          </a:p>
          <a:p>
            <a:pPr lvl="1" algn="just" eaLnBrk="1" hangingPunct="1">
              <a:lnSpc>
                <a:spcPct val="80000"/>
              </a:lnSpc>
            </a:pPr>
            <a:r>
              <a:rPr lang="he-IL" sz="2000" smtClean="0"/>
              <a:t>יש לחשב על פי הנוסחה: </a:t>
            </a:r>
            <a:r>
              <a:rPr lang="en-US" sz="2000" smtClean="0"/>
              <a:t>Q</a:t>
            </a:r>
            <a:r>
              <a:rPr lang="en-US" sz="2000" baseline="-25000" smtClean="0"/>
              <a:t>3</a:t>
            </a:r>
            <a:r>
              <a:rPr lang="en-US" sz="1600" smtClean="0"/>
              <a:t> </a:t>
            </a:r>
            <a:r>
              <a:rPr lang="en-US" sz="2000" smtClean="0"/>
              <a:t>= L + l/f * (N3/4 – F)</a:t>
            </a:r>
            <a:endParaRPr lang="he-IL" sz="2000" smtClean="0"/>
          </a:p>
          <a:p>
            <a:pPr lvl="2" algn="just" eaLnBrk="1" hangingPunct="1">
              <a:lnSpc>
                <a:spcPct val="80000"/>
              </a:lnSpc>
            </a:pPr>
            <a:r>
              <a:rPr lang="en-US" sz="1800" smtClean="0"/>
              <a:t>L</a:t>
            </a:r>
            <a:r>
              <a:rPr lang="he-IL" sz="1800" smtClean="0"/>
              <a:t> – גבול תחתון של קבוצת הרבעון השלישי </a:t>
            </a:r>
            <a:r>
              <a:rPr lang="he-IL" sz="1800" i="1" smtClean="0"/>
              <a:t>(35).</a:t>
            </a:r>
          </a:p>
          <a:p>
            <a:pPr lvl="2" algn="just" eaLnBrk="1" hangingPunct="1">
              <a:lnSpc>
                <a:spcPct val="80000"/>
              </a:lnSpc>
            </a:pPr>
            <a:r>
              <a:rPr lang="en-US" sz="1800" smtClean="0"/>
              <a:t>l</a:t>
            </a:r>
            <a:r>
              <a:rPr lang="he-IL" sz="1800" smtClean="0"/>
              <a:t> – רוחב קבוצת הרבעון השלישי </a:t>
            </a:r>
            <a:r>
              <a:rPr lang="he-IL" sz="1800" i="1" smtClean="0"/>
              <a:t>(6).</a:t>
            </a:r>
          </a:p>
          <a:p>
            <a:pPr lvl="2" algn="just" eaLnBrk="1" hangingPunct="1">
              <a:lnSpc>
                <a:spcPct val="80000"/>
              </a:lnSpc>
            </a:pPr>
            <a:r>
              <a:rPr lang="en-US" sz="1800" smtClean="0"/>
              <a:t>F</a:t>
            </a:r>
            <a:r>
              <a:rPr lang="he-IL" sz="1800" smtClean="0"/>
              <a:t> - שכיחות מצטברת עד קבוצת הרבעון השלישי </a:t>
            </a:r>
            <a:r>
              <a:rPr lang="he-IL" sz="1800" i="1" smtClean="0"/>
              <a:t>(85).</a:t>
            </a:r>
            <a:endParaRPr lang="en-US" sz="1800" i="1" smtClean="0"/>
          </a:p>
          <a:p>
            <a:pPr lvl="2" algn="just" eaLnBrk="1" hangingPunct="1">
              <a:lnSpc>
                <a:spcPct val="80000"/>
              </a:lnSpc>
            </a:pPr>
            <a:r>
              <a:rPr lang="en-US" sz="1800" smtClean="0"/>
              <a:t>f</a:t>
            </a:r>
            <a:r>
              <a:rPr lang="he-IL" sz="1800" smtClean="0"/>
              <a:t> – שכיחות בתוך קבוצת הרבעון השלישי </a:t>
            </a:r>
            <a:r>
              <a:rPr lang="he-IL" sz="1800" i="1" smtClean="0"/>
              <a:t>(40).</a:t>
            </a:r>
          </a:p>
          <a:p>
            <a:pPr lvl="2" algn="just" eaLnBrk="1" hangingPunct="1">
              <a:lnSpc>
                <a:spcPct val="80000"/>
              </a:lnSpc>
            </a:pPr>
            <a:r>
              <a:rPr lang="en-US" sz="1800" smtClean="0"/>
              <a:t>N</a:t>
            </a:r>
            <a:r>
              <a:rPr lang="he-IL" sz="1800" smtClean="0"/>
              <a:t> – מספר המקרים </a:t>
            </a:r>
            <a:r>
              <a:rPr lang="he-IL" sz="1800" i="1" smtClean="0"/>
              <a:t>(160).</a:t>
            </a:r>
          </a:p>
        </p:txBody>
      </p:sp>
      <p:graphicFrame>
        <p:nvGraphicFramePr>
          <p:cNvPr id="224295" name="Group 39"/>
          <p:cNvGraphicFramePr>
            <a:graphicFrameLocks noGrp="1"/>
          </p:cNvGraphicFramePr>
          <p:nvPr/>
        </p:nvGraphicFramePr>
        <p:xfrm>
          <a:off x="1835150" y="3933825"/>
          <a:ext cx="6819900" cy="1691640"/>
        </p:xfrm>
        <a:graphic>
          <a:graphicData uri="http://schemas.openxmlformats.org/drawingml/2006/table">
            <a:tbl>
              <a:tblPr rtl="1"/>
              <a:tblGrid>
                <a:gridCol w="1628775"/>
                <a:gridCol w="1628775"/>
                <a:gridCol w="1628775"/>
                <a:gridCol w="1933575"/>
              </a:tblGrid>
              <a:tr h="27305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גיל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גבולות אמיתיים</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שכיחות מצטברת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2714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 – 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25-34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25 - 35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9238">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35-40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35 - 41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73050">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41 - 61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N=160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2371" name="Rectangle 35"/>
          <p:cNvSpPr>
            <a:spLocks noChangeArrowheads="1"/>
          </p:cNvSpPr>
          <p:nvPr/>
        </p:nvSpPr>
        <p:spPr bwMode="auto">
          <a:xfrm>
            <a:off x="900113" y="620713"/>
            <a:ext cx="7921625" cy="1143000"/>
          </a:xfrm>
          <a:prstGeom prst="rect">
            <a:avLst/>
          </a:prstGeom>
          <a:noFill/>
          <a:ln w="9525">
            <a:noFill/>
            <a:miter lim="800000"/>
            <a:headEnd/>
            <a:tailEnd/>
          </a:ln>
        </p:spPr>
        <p:txBody>
          <a:bodyPr anchor="b"/>
          <a:lstStyle/>
          <a:p>
            <a:pPr defTabSz="901700"/>
            <a:r>
              <a:rPr lang="he-IL" sz="3200">
                <a:solidFill>
                  <a:schemeClr val="tx2"/>
                </a:solidFill>
                <a:latin typeface="Times New Roman" pitchFamily="18" charset="0"/>
              </a:rPr>
              <a:t>תחום בין רבעוני </a:t>
            </a:r>
            <a:r>
              <a:rPr lang="en-US" sz="3200">
                <a:solidFill>
                  <a:schemeClr val="tx2"/>
                </a:solidFill>
                <a:latin typeface="Times New Roman" pitchFamily="18" charset="0"/>
              </a:rPr>
              <a:t>(Q</a:t>
            </a:r>
            <a:r>
              <a:rPr lang="en-US" sz="3200" baseline="-25000">
                <a:solidFill>
                  <a:schemeClr val="tx2"/>
                </a:solidFill>
                <a:latin typeface="Times New Roman" pitchFamily="18" charset="0"/>
              </a:rPr>
              <a:t>1</a:t>
            </a:r>
            <a:r>
              <a:rPr lang="en-US" sz="3200">
                <a:solidFill>
                  <a:schemeClr val="tx2"/>
                </a:solidFill>
                <a:latin typeface="Times New Roman" pitchFamily="18" charset="0"/>
              </a:rPr>
              <a:t>- Q</a:t>
            </a:r>
            <a:r>
              <a:rPr lang="en-US" sz="3200" baseline="-25000">
                <a:solidFill>
                  <a:schemeClr val="tx2"/>
                </a:solidFill>
                <a:latin typeface="Times New Roman" pitchFamily="18" charset="0"/>
              </a:rPr>
              <a:t>3</a:t>
            </a:r>
            <a:r>
              <a:rPr lang="en-US" sz="3200">
                <a:solidFill>
                  <a:schemeClr val="tx2"/>
                </a:solidFill>
                <a:latin typeface="Times New Roman" pitchFamily="18" charset="0"/>
              </a:rPr>
              <a:t>)</a:t>
            </a:r>
            <a:r>
              <a:rPr lang="he-IL" sz="3200">
                <a:solidFill>
                  <a:schemeClr val="tx2"/>
                </a:solidFill>
                <a:latin typeface="Times New Roman" pitchFamily="18" charset="0"/>
              </a:rPr>
              <a:t>– אופן החישוב (</a:t>
            </a:r>
            <a:r>
              <a:rPr lang="he-IL" sz="3200" baseline="-25000">
                <a:solidFill>
                  <a:schemeClr val="tx2"/>
                </a:solidFill>
                <a:latin typeface="Times New Roman" pitchFamily="18" charset="0"/>
              </a:rPr>
              <a:t>3</a:t>
            </a:r>
            <a:r>
              <a:rPr lang="en-US" sz="3200">
                <a:solidFill>
                  <a:schemeClr val="tx2"/>
                </a:solidFill>
                <a:latin typeface="Times New Roman" pitchFamily="18" charset="0"/>
              </a:rPr>
              <a:t>Q</a:t>
            </a:r>
            <a:r>
              <a:rPr lang="he-IL" sz="3200">
                <a:solidFill>
                  <a:schemeClr val="tx2"/>
                </a:solidFill>
                <a:latin typeface="Times New Roman" pitchFamily="18" charset="0"/>
              </a:rPr>
              <a:t>) </a:t>
            </a:r>
            <a:r>
              <a:rPr lang="he-IL" sz="2400">
                <a:solidFill>
                  <a:schemeClr val="tx2"/>
                </a:solidFill>
                <a:latin typeface="Times New Roman" pitchFamily="18" charset="0"/>
              </a:rPr>
              <a:t>(3)</a:t>
            </a:r>
            <a:endParaRPr lang="en-US" sz="2400">
              <a:solidFill>
                <a:schemeClr val="tx2"/>
              </a:solidFill>
              <a:latin typeface="Times New Roman" pitchFamily="18" charset="0"/>
            </a:endParaRPr>
          </a:p>
        </p:txBody>
      </p:sp>
      <p:grpSp>
        <p:nvGrpSpPr>
          <p:cNvPr id="2" name="Group 36"/>
          <p:cNvGrpSpPr>
            <a:grpSpLocks/>
          </p:cNvGrpSpPr>
          <p:nvPr/>
        </p:nvGrpSpPr>
        <p:grpSpPr bwMode="auto">
          <a:xfrm>
            <a:off x="1835150" y="5734050"/>
            <a:ext cx="6858000" cy="431800"/>
            <a:chOff x="1152" y="3792"/>
            <a:chExt cx="4320" cy="384"/>
          </a:xfrm>
        </p:grpSpPr>
        <p:sp>
          <p:nvSpPr>
            <p:cNvPr id="142375" name="Rectangle 37"/>
            <p:cNvSpPr>
              <a:spLocks noChangeArrowheads="1"/>
            </p:cNvSpPr>
            <p:nvPr/>
          </p:nvSpPr>
          <p:spPr bwMode="auto">
            <a:xfrm>
              <a:off x="1152" y="3792"/>
              <a:ext cx="4320" cy="384"/>
            </a:xfrm>
            <a:prstGeom prst="rect">
              <a:avLst/>
            </a:prstGeom>
            <a:noFill/>
            <a:ln w="9525">
              <a:solidFill>
                <a:schemeClr val="tx1"/>
              </a:solidFill>
              <a:miter lim="800000"/>
              <a:headEnd/>
              <a:tailEnd/>
            </a:ln>
          </p:spPr>
          <p:txBody>
            <a:bodyPr wrap="none" anchor="ctr"/>
            <a:lstStyle/>
            <a:p>
              <a:pPr algn="ctr"/>
              <a:r>
                <a:rPr lang="en-US" sz="2400"/>
                <a:t>Q</a:t>
              </a:r>
              <a:r>
                <a:rPr lang="en-US" sz="2000" baseline="-25000">
                  <a:latin typeface="Times New Roman" pitchFamily="18" charset="0"/>
                </a:rPr>
                <a:t>3</a:t>
              </a:r>
              <a:r>
                <a:rPr lang="en-US" sz="2400"/>
                <a:t> = 35 + 0.15 * (120-85) = 40.25</a:t>
              </a:r>
            </a:p>
          </p:txBody>
        </p:sp>
        <p:sp>
          <p:nvSpPr>
            <p:cNvPr id="142376" name="Rectangle 38"/>
            <p:cNvSpPr>
              <a:spLocks noChangeArrowheads="1"/>
            </p:cNvSpPr>
            <p:nvPr/>
          </p:nvSpPr>
          <p:spPr bwMode="auto">
            <a:xfrm>
              <a:off x="2880" y="3793"/>
              <a:ext cx="363" cy="91"/>
            </a:xfrm>
            <a:prstGeom prst="rect">
              <a:avLst/>
            </a:prstGeom>
            <a:noFill/>
            <a:ln w="9525">
              <a:solidFill>
                <a:schemeClr val="tx1"/>
              </a:solidFill>
              <a:miter lim="800000"/>
              <a:headEnd/>
              <a:tailEnd/>
            </a:ln>
          </p:spPr>
          <p:txBody>
            <a:bodyPr wrap="none" anchor="ctr"/>
            <a:lstStyle/>
            <a:p>
              <a:pPr algn="ctr"/>
              <a:r>
                <a:rPr lang="en-US" sz="1000"/>
                <a:t>6/40</a:t>
              </a:r>
            </a:p>
          </p:txBody>
        </p:sp>
      </p:grpSp>
      <p:sp>
        <p:nvSpPr>
          <p:cNvPr id="224297" name="Rectangle 41"/>
          <p:cNvSpPr>
            <a:spLocks noChangeArrowheads="1"/>
          </p:cNvSpPr>
          <p:nvPr/>
        </p:nvSpPr>
        <p:spPr bwMode="auto">
          <a:xfrm>
            <a:off x="1835150" y="6237288"/>
            <a:ext cx="6858000" cy="431800"/>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Q</a:t>
            </a:r>
            <a:r>
              <a:rPr lang="en-US" sz="2000" baseline="-25000">
                <a:latin typeface="Times New Roman" pitchFamily="18" charset="0"/>
              </a:rPr>
              <a:t>3</a:t>
            </a:r>
            <a:r>
              <a:rPr lang="en-US" sz="2400"/>
              <a:t> </a:t>
            </a:r>
            <a:r>
              <a:rPr lang="en-US" sz="2400">
                <a:latin typeface="Times New Roman" pitchFamily="18" charset="0"/>
              </a:rPr>
              <a:t>–</a:t>
            </a:r>
            <a:r>
              <a:rPr lang="en-US" sz="2400"/>
              <a:t> Q</a:t>
            </a:r>
            <a:r>
              <a:rPr lang="en-US" sz="2000" baseline="-25000">
                <a:latin typeface="Times New Roman" pitchFamily="18" charset="0"/>
              </a:rPr>
              <a:t>1</a:t>
            </a:r>
            <a:r>
              <a:rPr lang="en-US" sz="2400"/>
              <a:t> = 40.25 </a:t>
            </a:r>
            <a:r>
              <a:rPr lang="en-US" sz="2400">
                <a:latin typeface="Times New Roman" pitchFamily="18" charset="0"/>
              </a:rPr>
              <a:t>–</a:t>
            </a:r>
            <a:r>
              <a:rPr lang="en-US" sz="2400"/>
              <a:t> 24.67 = 15.58</a:t>
            </a:r>
          </a:p>
        </p:txBody>
      </p:sp>
      <p:sp>
        <p:nvSpPr>
          <p:cNvPr id="224299" name="AutoShape 4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4258">
                                            <p:txEl>
                                              <p:pRg st="0" end="0"/>
                                            </p:txEl>
                                          </p:spTgt>
                                        </p:tgtEl>
                                        <p:attrNameLst>
                                          <p:attrName>style.visibility</p:attrName>
                                        </p:attrNameLst>
                                      </p:cBhvr>
                                      <p:to>
                                        <p:strVal val="visible"/>
                                      </p:to>
                                    </p:set>
                                    <p:anim calcmode="lin" valueType="num">
                                      <p:cBhvr>
                                        <p:cTn id="7" dur="1000" fill="hold"/>
                                        <p:tgtEl>
                                          <p:spTgt spid="22425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425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4258">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4258">
                                            <p:txEl>
                                              <p:pRg st="1" end="1"/>
                                            </p:txEl>
                                          </p:spTgt>
                                        </p:tgtEl>
                                        <p:attrNameLst>
                                          <p:attrName>style.visibility</p:attrName>
                                        </p:attrNameLst>
                                      </p:cBhvr>
                                      <p:to>
                                        <p:strVal val="visible"/>
                                      </p:to>
                                    </p:set>
                                    <p:anim calcmode="lin" valueType="num">
                                      <p:cBhvr>
                                        <p:cTn id="13" dur="1000" fill="hold"/>
                                        <p:tgtEl>
                                          <p:spTgt spid="22425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2425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24258">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24258">
                                            <p:txEl>
                                              <p:pRg st="2" end="2"/>
                                            </p:txEl>
                                          </p:spTgt>
                                        </p:tgtEl>
                                        <p:attrNameLst>
                                          <p:attrName>style.visibility</p:attrName>
                                        </p:attrNameLst>
                                      </p:cBhvr>
                                      <p:to>
                                        <p:strVal val="visible"/>
                                      </p:to>
                                    </p:set>
                                    <p:anim calcmode="lin" valueType="num">
                                      <p:cBhvr>
                                        <p:cTn id="19" dur="1000" fill="hold"/>
                                        <p:tgtEl>
                                          <p:spTgt spid="22425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2425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24258">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24258">
                                            <p:txEl>
                                              <p:pRg st="3" end="3"/>
                                            </p:txEl>
                                          </p:spTgt>
                                        </p:tgtEl>
                                        <p:attrNameLst>
                                          <p:attrName>style.visibility</p:attrName>
                                        </p:attrNameLst>
                                      </p:cBhvr>
                                      <p:to>
                                        <p:strVal val="visible"/>
                                      </p:to>
                                    </p:set>
                                    <p:anim calcmode="lin" valueType="num">
                                      <p:cBhvr>
                                        <p:cTn id="25" dur="1000" fill="hold"/>
                                        <p:tgtEl>
                                          <p:spTgt spid="224258">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24258">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24258">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24258">
                                            <p:txEl>
                                              <p:pRg st="4" end="4"/>
                                            </p:txEl>
                                          </p:spTgt>
                                        </p:tgtEl>
                                        <p:attrNameLst>
                                          <p:attrName>style.visibility</p:attrName>
                                        </p:attrNameLst>
                                      </p:cBhvr>
                                      <p:to>
                                        <p:strVal val="visible"/>
                                      </p:to>
                                    </p:set>
                                    <p:anim calcmode="lin" valueType="num">
                                      <p:cBhvr>
                                        <p:cTn id="31" dur="1000" fill="hold"/>
                                        <p:tgtEl>
                                          <p:spTgt spid="224258">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24258">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24258">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24258">
                                            <p:txEl>
                                              <p:pRg st="5" end="5"/>
                                            </p:txEl>
                                          </p:spTgt>
                                        </p:tgtEl>
                                        <p:attrNameLst>
                                          <p:attrName>style.visibility</p:attrName>
                                        </p:attrNameLst>
                                      </p:cBhvr>
                                      <p:to>
                                        <p:strVal val="visible"/>
                                      </p:to>
                                    </p:set>
                                    <p:anim calcmode="lin" valueType="num">
                                      <p:cBhvr>
                                        <p:cTn id="37" dur="1000" fill="hold"/>
                                        <p:tgtEl>
                                          <p:spTgt spid="224258">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24258">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24258">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224258">
                                            <p:txEl>
                                              <p:pRg st="6" end="6"/>
                                            </p:txEl>
                                          </p:spTgt>
                                        </p:tgtEl>
                                        <p:attrNameLst>
                                          <p:attrName>style.visibility</p:attrName>
                                        </p:attrNameLst>
                                      </p:cBhvr>
                                      <p:to>
                                        <p:strVal val="visible"/>
                                      </p:to>
                                    </p:set>
                                    <p:anim calcmode="lin" valueType="num">
                                      <p:cBhvr>
                                        <p:cTn id="43" dur="1000" fill="hold"/>
                                        <p:tgtEl>
                                          <p:spTgt spid="224258">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24258">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2425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224297"/>
                                        </p:tgtEl>
                                        <p:attrNameLst>
                                          <p:attrName>style.visibility</p:attrName>
                                        </p:attrNameLst>
                                      </p:cBhvr>
                                      <p:to>
                                        <p:strVal val="visible"/>
                                      </p:to>
                                    </p:set>
                                    <p:anim calcmode="lin" valueType="num">
                                      <p:cBhvr>
                                        <p:cTn id="57" dur="1000" fill="hold"/>
                                        <p:tgtEl>
                                          <p:spTgt spid="224297"/>
                                        </p:tgtEl>
                                        <p:attrNameLst>
                                          <p:attrName>ppt_x</p:attrName>
                                        </p:attrNameLst>
                                      </p:cBhvr>
                                      <p:tavLst>
                                        <p:tav tm="0">
                                          <p:val>
                                            <p:strVal val="#ppt_x-.2"/>
                                          </p:val>
                                        </p:tav>
                                        <p:tav tm="100000">
                                          <p:val>
                                            <p:strVal val="#ppt_x"/>
                                          </p:val>
                                        </p:tav>
                                      </p:tavLst>
                                    </p:anim>
                                    <p:anim calcmode="lin" valueType="num">
                                      <p:cBhvr>
                                        <p:cTn id="58" dur="1000" fill="hold"/>
                                        <p:tgtEl>
                                          <p:spTgt spid="22429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2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build="p" bldLvl="3" autoUpdateAnimBg="0" advAuto="1000"/>
      <p:bldP spid="22429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838200" y="2017713"/>
            <a:ext cx="8116888" cy="2020887"/>
          </a:xfrm>
        </p:spPr>
        <p:txBody>
          <a:bodyPr/>
          <a:lstStyle/>
          <a:p>
            <a:pPr algn="just" eaLnBrk="1" hangingPunct="1">
              <a:lnSpc>
                <a:spcPct val="80000"/>
              </a:lnSpc>
            </a:pPr>
            <a:r>
              <a:rPr lang="he-IL" sz="2000" smtClean="0"/>
              <a:t>מהו הגובה שעד אליו מתפלגים  60% מהמקרים?</a:t>
            </a:r>
          </a:p>
          <a:p>
            <a:pPr lvl="1" algn="just" eaLnBrk="1" hangingPunct="1">
              <a:lnSpc>
                <a:spcPct val="80000"/>
              </a:lnSpc>
            </a:pPr>
            <a:r>
              <a:rPr lang="he-IL" sz="1800" smtClean="0"/>
              <a:t>יש למצוא גבולות אמיתיים. </a:t>
            </a:r>
          </a:p>
          <a:p>
            <a:pPr lvl="1" algn="just" eaLnBrk="1" hangingPunct="1">
              <a:lnSpc>
                <a:spcPct val="80000"/>
              </a:lnSpc>
            </a:pPr>
            <a:r>
              <a:rPr lang="he-IL" sz="1800" smtClean="0"/>
              <a:t>יש לחשב שכיחות מצטברת.</a:t>
            </a:r>
          </a:p>
          <a:p>
            <a:pPr lvl="1" algn="just" eaLnBrk="1" hangingPunct="1">
              <a:lnSpc>
                <a:spcPct val="80000"/>
              </a:lnSpc>
            </a:pPr>
            <a:r>
              <a:rPr lang="he-IL" sz="1800" smtClean="0"/>
              <a:t>יש למצוא את קבוצת ה 60% (ע"פ</a:t>
            </a:r>
            <a:r>
              <a:rPr lang="en-US" sz="1800" smtClean="0"/>
              <a:t>n*6/10 = 36 </a:t>
            </a:r>
            <a:r>
              <a:rPr lang="he-IL" sz="1800" smtClean="0"/>
              <a:t>). </a:t>
            </a:r>
            <a:r>
              <a:rPr lang="en-US" sz="1800" smtClean="0"/>
              <a:t>[6/10=60%]</a:t>
            </a:r>
            <a:r>
              <a:rPr lang="he-IL" sz="1800" smtClean="0"/>
              <a:t>.</a:t>
            </a:r>
          </a:p>
          <a:p>
            <a:pPr lvl="1" algn="just" eaLnBrk="1" hangingPunct="1">
              <a:lnSpc>
                <a:spcPct val="80000"/>
              </a:lnSpc>
            </a:pPr>
            <a:r>
              <a:rPr lang="he-IL" sz="1800" smtClean="0"/>
              <a:t>יש חשב על פי הנוסחה: </a:t>
            </a:r>
            <a:r>
              <a:rPr lang="en-US" sz="1800" smtClean="0"/>
              <a:t>60% = L + l/f * (N*6/10 – F)</a:t>
            </a:r>
            <a:endParaRPr lang="he-IL" sz="1800" smtClean="0"/>
          </a:p>
          <a:p>
            <a:pPr lvl="2" algn="just" eaLnBrk="1" hangingPunct="1">
              <a:lnSpc>
                <a:spcPct val="80000"/>
              </a:lnSpc>
            </a:pPr>
            <a:r>
              <a:rPr lang="en-US" sz="1800" b="1" smtClean="0">
                <a:solidFill>
                  <a:schemeClr val="tx2"/>
                </a:solidFill>
              </a:rPr>
              <a:t>L</a:t>
            </a:r>
            <a:r>
              <a:rPr lang="he-IL" sz="1800" smtClean="0"/>
              <a:t> – גבול תחתון של קבוצת 60%. </a:t>
            </a:r>
            <a:r>
              <a:rPr lang="en-US" sz="1800" b="1" smtClean="0">
                <a:solidFill>
                  <a:schemeClr val="tx2"/>
                </a:solidFill>
              </a:rPr>
              <a:t>l</a:t>
            </a:r>
            <a:r>
              <a:rPr lang="he-IL" sz="1800" smtClean="0"/>
              <a:t> – רוחב קבוצת 60%. </a:t>
            </a:r>
            <a:r>
              <a:rPr lang="en-US" sz="1800" b="1" smtClean="0">
                <a:solidFill>
                  <a:schemeClr val="tx2"/>
                </a:solidFill>
              </a:rPr>
              <a:t>F</a:t>
            </a:r>
            <a:r>
              <a:rPr lang="he-IL" sz="1800" smtClean="0"/>
              <a:t> - שכיחות מצטברת עד קבוצת ה 60% </a:t>
            </a:r>
            <a:r>
              <a:rPr lang="en-US" sz="1800" b="1" smtClean="0">
                <a:solidFill>
                  <a:schemeClr val="tx2"/>
                </a:solidFill>
              </a:rPr>
              <a:t>f</a:t>
            </a:r>
            <a:r>
              <a:rPr lang="he-IL" sz="1800" smtClean="0"/>
              <a:t> – שכיחות בתוך קבוצת ה 60%. </a:t>
            </a:r>
            <a:r>
              <a:rPr lang="en-US" sz="1800" b="1" smtClean="0">
                <a:solidFill>
                  <a:schemeClr val="tx2"/>
                </a:solidFill>
              </a:rPr>
              <a:t>N</a:t>
            </a:r>
            <a:r>
              <a:rPr lang="he-IL" sz="1800" smtClean="0"/>
              <a:t> – מספר המקרים.</a:t>
            </a:r>
          </a:p>
        </p:txBody>
      </p:sp>
      <p:grpSp>
        <p:nvGrpSpPr>
          <p:cNvPr id="2" name="Group 3"/>
          <p:cNvGrpSpPr>
            <a:grpSpLocks/>
          </p:cNvGrpSpPr>
          <p:nvPr/>
        </p:nvGrpSpPr>
        <p:grpSpPr bwMode="auto">
          <a:xfrm>
            <a:off x="5391150" y="4191000"/>
            <a:ext cx="1628775" cy="1690688"/>
            <a:chOff x="3396" y="2640"/>
            <a:chExt cx="1026" cy="1065"/>
          </a:xfrm>
        </p:grpSpPr>
        <p:sp>
          <p:nvSpPr>
            <p:cNvPr id="143398" name="Rectangle 4"/>
            <p:cNvSpPr>
              <a:spLocks noChangeArrowheads="1"/>
            </p:cNvSpPr>
            <p:nvPr/>
          </p:nvSpPr>
          <p:spPr bwMode="auto">
            <a:xfrm>
              <a:off x="3396"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140 - 150</a:t>
              </a:r>
            </a:p>
          </p:txBody>
        </p:sp>
        <p:sp>
          <p:nvSpPr>
            <p:cNvPr id="143399" name="Rectangle 5"/>
            <p:cNvSpPr>
              <a:spLocks noChangeArrowheads="1"/>
            </p:cNvSpPr>
            <p:nvPr/>
          </p:nvSpPr>
          <p:spPr bwMode="auto">
            <a:xfrm>
              <a:off x="3396" y="3279"/>
              <a:ext cx="1026"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130 - 140</a:t>
              </a:r>
            </a:p>
          </p:txBody>
        </p:sp>
        <p:sp>
          <p:nvSpPr>
            <p:cNvPr id="143400" name="Rectangle 6"/>
            <p:cNvSpPr>
              <a:spLocks noChangeArrowheads="1"/>
            </p:cNvSpPr>
            <p:nvPr/>
          </p:nvSpPr>
          <p:spPr bwMode="auto">
            <a:xfrm>
              <a:off x="3396"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120 - 130</a:t>
              </a:r>
            </a:p>
          </p:txBody>
        </p:sp>
        <p:sp>
          <p:nvSpPr>
            <p:cNvPr id="143401" name="Rectangle 7"/>
            <p:cNvSpPr>
              <a:spLocks noChangeArrowheads="1"/>
            </p:cNvSpPr>
            <p:nvPr/>
          </p:nvSpPr>
          <p:spPr bwMode="auto">
            <a:xfrm>
              <a:off x="3396"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110 - 120</a:t>
              </a:r>
            </a:p>
          </p:txBody>
        </p:sp>
        <p:sp>
          <p:nvSpPr>
            <p:cNvPr id="143402" name="Rectangle 8"/>
            <p:cNvSpPr>
              <a:spLocks noChangeArrowheads="1"/>
            </p:cNvSpPr>
            <p:nvPr/>
          </p:nvSpPr>
          <p:spPr bwMode="auto">
            <a:xfrm>
              <a:off x="3396"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גבולות אמיתיים</a:t>
              </a:r>
              <a:endParaRPr lang="en-US" sz="1800">
                <a:latin typeface="Times New Roman" pitchFamily="18" charset="0"/>
              </a:endParaRPr>
            </a:p>
          </p:txBody>
        </p:sp>
      </p:grpSp>
      <p:grpSp>
        <p:nvGrpSpPr>
          <p:cNvPr id="143364" name="Group 9"/>
          <p:cNvGrpSpPr>
            <a:grpSpLocks/>
          </p:cNvGrpSpPr>
          <p:nvPr/>
        </p:nvGrpSpPr>
        <p:grpSpPr bwMode="auto">
          <a:xfrm>
            <a:off x="3762375" y="4191000"/>
            <a:ext cx="4886325" cy="1690688"/>
            <a:chOff x="2370" y="2640"/>
            <a:chExt cx="3078" cy="1065"/>
          </a:xfrm>
        </p:grpSpPr>
        <p:sp>
          <p:nvSpPr>
            <p:cNvPr id="143388" name="Rectangle 10"/>
            <p:cNvSpPr>
              <a:spLocks noChangeArrowheads="1"/>
            </p:cNvSpPr>
            <p:nvPr/>
          </p:nvSpPr>
          <p:spPr bwMode="auto">
            <a:xfrm>
              <a:off x="2370"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15</a:t>
              </a:r>
            </a:p>
          </p:txBody>
        </p:sp>
        <p:sp>
          <p:nvSpPr>
            <p:cNvPr id="143389" name="Rectangle 11"/>
            <p:cNvSpPr>
              <a:spLocks noChangeArrowheads="1"/>
            </p:cNvSpPr>
            <p:nvPr/>
          </p:nvSpPr>
          <p:spPr bwMode="auto">
            <a:xfrm>
              <a:off x="2370"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43390" name="Rectangle 12"/>
            <p:cNvSpPr>
              <a:spLocks noChangeArrowheads="1"/>
            </p:cNvSpPr>
            <p:nvPr/>
          </p:nvSpPr>
          <p:spPr bwMode="auto">
            <a:xfrm>
              <a:off x="2370"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43391" name="Rectangle 13"/>
            <p:cNvSpPr>
              <a:spLocks noChangeArrowheads="1"/>
            </p:cNvSpPr>
            <p:nvPr/>
          </p:nvSpPr>
          <p:spPr bwMode="auto">
            <a:xfrm>
              <a:off x="2370"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43392" name="Rectangle 14"/>
            <p:cNvSpPr>
              <a:spLocks noChangeArrowheads="1"/>
            </p:cNvSpPr>
            <p:nvPr/>
          </p:nvSpPr>
          <p:spPr bwMode="auto">
            <a:xfrm>
              <a:off x="2370"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43393" name="Rectangle 15"/>
            <p:cNvSpPr>
              <a:spLocks noChangeArrowheads="1"/>
            </p:cNvSpPr>
            <p:nvPr/>
          </p:nvSpPr>
          <p:spPr bwMode="auto">
            <a:xfrm>
              <a:off x="4422"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140-149</a:t>
              </a:r>
            </a:p>
          </p:txBody>
        </p:sp>
        <p:sp>
          <p:nvSpPr>
            <p:cNvPr id="143394" name="Rectangle 16"/>
            <p:cNvSpPr>
              <a:spLocks noChangeArrowheads="1"/>
            </p:cNvSpPr>
            <p:nvPr/>
          </p:nvSpPr>
          <p:spPr bwMode="auto">
            <a:xfrm>
              <a:off x="4422"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130-139</a:t>
              </a:r>
            </a:p>
          </p:txBody>
        </p:sp>
        <p:sp>
          <p:nvSpPr>
            <p:cNvPr id="143395" name="Rectangle 17"/>
            <p:cNvSpPr>
              <a:spLocks noChangeArrowheads="1"/>
            </p:cNvSpPr>
            <p:nvPr/>
          </p:nvSpPr>
          <p:spPr bwMode="auto">
            <a:xfrm>
              <a:off x="4422"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120-129</a:t>
              </a:r>
            </a:p>
          </p:txBody>
        </p:sp>
        <p:sp>
          <p:nvSpPr>
            <p:cNvPr id="143396" name="Rectangle 18"/>
            <p:cNvSpPr>
              <a:spLocks noChangeArrowheads="1"/>
            </p:cNvSpPr>
            <p:nvPr/>
          </p:nvSpPr>
          <p:spPr bwMode="auto">
            <a:xfrm>
              <a:off x="4422"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110-119</a:t>
              </a:r>
            </a:p>
          </p:txBody>
        </p:sp>
        <p:sp>
          <p:nvSpPr>
            <p:cNvPr id="143397" name="Rectangle 19"/>
            <p:cNvSpPr>
              <a:spLocks noChangeArrowheads="1"/>
            </p:cNvSpPr>
            <p:nvPr/>
          </p:nvSpPr>
          <p:spPr bwMode="auto">
            <a:xfrm>
              <a:off x="4422"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גובה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grpSp>
      <p:grpSp>
        <p:nvGrpSpPr>
          <p:cNvPr id="4" name="Group 20"/>
          <p:cNvGrpSpPr>
            <a:grpSpLocks/>
          </p:cNvGrpSpPr>
          <p:nvPr/>
        </p:nvGrpSpPr>
        <p:grpSpPr bwMode="auto">
          <a:xfrm>
            <a:off x="1828800" y="4191000"/>
            <a:ext cx="1933575" cy="1690688"/>
            <a:chOff x="1152" y="2640"/>
            <a:chExt cx="1218" cy="1065"/>
          </a:xfrm>
        </p:grpSpPr>
        <p:sp>
          <p:nvSpPr>
            <p:cNvPr id="143383" name="Rectangle 21"/>
            <p:cNvSpPr>
              <a:spLocks noChangeArrowheads="1"/>
            </p:cNvSpPr>
            <p:nvPr/>
          </p:nvSpPr>
          <p:spPr bwMode="auto">
            <a:xfrm>
              <a:off x="1152" y="3492"/>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N=60</a:t>
              </a:r>
            </a:p>
          </p:txBody>
        </p:sp>
        <p:sp>
          <p:nvSpPr>
            <p:cNvPr id="143384" name="Rectangle 22"/>
            <p:cNvSpPr>
              <a:spLocks noChangeArrowheads="1"/>
            </p:cNvSpPr>
            <p:nvPr/>
          </p:nvSpPr>
          <p:spPr bwMode="auto">
            <a:xfrm>
              <a:off x="1152" y="3279"/>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45</a:t>
              </a:r>
            </a:p>
          </p:txBody>
        </p:sp>
        <p:sp>
          <p:nvSpPr>
            <p:cNvPr id="143385" name="Rectangle 23"/>
            <p:cNvSpPr>
              <a:spLocks noChangeArrowheads="1"/>
            </p:cNvSpPr>
            <p:nvPr/>
          </p:nvSpPr>
          <p:spPr bwMode="auto">
            <a:xfrm>
              <a:off x="1152" y="3066"/>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25</a:t>
              </a:r>
            </a:p>
          </p:txBody>
        </p:sp>
        <p:sp>
          <p:nvSpPr>
            <p:cNvPr id="143386" name="Rectangle 24"/>
            <p:cNvSpPr>
              <a:spLocks noChangeArrowheads="1"/>
            </p:cNvSpPr>
            <p:nvPr/>
          </p:nvSpPr>
          <p:spPr bwMode="auto">
            <a:xfrm>
              <a:off x="1152" y="2853"/>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43387" name="Rectangle 25"/>
            <p:cNvSpPr>
              <a:spLocks noChangeArrowheads="1"/>
            </p:cNvSpPr>
            <p:nvPr/>
          </p:nvSpPr>
          <p:spPr bwMode="auto">
            <a:xfrm>
              <a:off x="1152" y="2640"/>
              <a:ext cx="1218" cy="213"/>
            </a:xfrm>
            <a:prstGeom prst="rect">
              <a:avLst/>
            </a:prstGeom>
            <a:solidFill>
              <a:schemeClr val="accent2">
                <a:alpha val="50195"/>
              </a:schemeClr>
            </a:solid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he-IL" sz="1800">
                  <a:latin typeface="Times New Roman" pitchFamily="18" charset="0"/>
                </a:rPr>
                <a:t>שכיחות מצטברת </a:t>
              </a:r>
              <a:r>
                <a:rPr lang="en-US" sz="1800">
                  <a:latin typeface="Times New Roman" pitchFamily="18" charset="0"/>
                </a:rPr>
                <a:t>(F)</a:t>
              </a:r>
            </a:p>
          </p:txBody>
        </p:sp>
      </p:grpSp>
      <p:sp>
        <p:nvSpPr>
          <p:cNvPr id="143366" name="Line 26"/>
          <p:cNvSpPr>
            <a:spLocks noChangeShapeType="1"/>
          </p:cNvSpPr>
          <p:nvPr/>
        </p:nvSpPr>
        <p:spPr bwMode="auto">
          <a:xfrm>
            <a:off x="1828800" y="4191000"/>
            <a:ext cx="6819900" cy="0"/>
          </a:xfrm>
          <a:prstGeom prst="line">
            <a:avLst/>
          </a:prstGeom>
          <a:noFill/>
          <a:ln w="28575" cap="sq">
            <a:solidFill>
              <a:schemeClr val="tx1"/>
            </a:solidFill>
            <a:miter lim="800000"/>
            <a:headEnd/>
            <a:tailEnd/>
          </a:ln>
        </p:spPr>
        <p:txBody>
          <a:bodyPr wrap="none"/>
          <a:lstStyle/>
          <a:p>
            <a:endParaRPr lang="he-IL"/>
          </a:p>
        </p:txBody>
      </p:sp>
      <p:sp>
        <p:nvSpPr>
          <p:cNvPr id="143367" name="Line 27"/>
          <p:cNvSpPr>
            <a:spLocks noChangeShapeType="1"/>
          </p:cNvSpPr>
          <p:nvPr/>
        </p:nvSpPr>
        <p:spPr bwMode="auto">
          <a:xfrm>
            <a:off x="1828800" y="4529138"/>
            <a:ext cx="6819900" cy="0"/>
          </a:xfrm>
          <a:prstGeom prst="line">
            <a:avLst/>
          </a:prstGeom>
          <a:noFill/>
          <a:ln w="12700">
            <a:solidFill>
              <a:schemeClr val="tx1"/>
            </a:solidFill>
            <a:miter lim="800000"/>
            <a:headEnd/>
            <a:tailEnd/>
          </a:ln>
        </p:spPr>
        <p:txBody>
          <a:bodyPr wrap="none"/>
          <a:lstStyle/>
          <a:p>
            <a:endParaRPr lang="he-IL"/>
          </a:p>
        </p:txBody>
      </p:sp>
      <p:sp>
        <p:nvSpPr>
          <p:cNvPr id="143368" name="Line 28"/>
          <p:cNvSpPr>
            <a:spLocks noChangeShapeType="1"/>
          </p:cNvSpPr>
          <p:nvPr/>
        </p:nvSpPr>
        <p:spPr bwMode="auto">
          <a:xfrm>
            <a:off x="1828800" y="4867275"/>
            <a:ext cx="6819900" cy="0"/>
          </a:xfrm>
          <a:prstGeom prst="line">
            <a:avLst/>
          </a:prstGeom>
          <a:noFill/>
          <a:ln w="12700">
            <a:solidFill>
              <a:schemeClr val="tx1"/>
            </a:solidFill>
            <a:miter lim="800000"/>
            <a:headEnd/>
            <a:tailEnd/>
          </a:ln>
        </p:spPr>
        <p:txBody>
          <a:bodyPr wrap="none"/>
          <a:lstStyle/>
          <a:p>
            <a:endParaRPr lang="he-IL"/>
          </a:p>
        </p:txBody>
      </p:sp>
      <p:sp>
        <p:nvSpPr>
          <p:cNvPr id="143369" name="Line 29"/>
          <p:cNvSpPr>
            <a:spLocks noChangeShapeType="1"/>
          </p:cNvSpPr>
          <p:nvPr/>
        </p:nvSpPr>
        <p:spPr bwMode="auto">
          <a:xfrm>
            <a:off x="1828800" y="5205413"/>
            <a:ext cx="6819900" cy="0"/>
          </a:xfrm>
          <a:prstGeom prst="line">
            <a:avLst/>
          </a:prstGeom>
          <a:noFill/>
          <a:ln w="12700">
            <a:solidFill>
              <a:schemeClr val="tx1"/>
            </a:solidFill>
            <a:miter lim="800000"/>
            <a:headEnd/>
            <a:tailEnd/>
          </a:ln>
        </p:spPr>
        <p:txBody>
          <a:bodyPr wrap="none"/>
          <a:lstStyle/>
          <a:p>
            <a:endParaRPr lang="he-IL"/>
          </a:p>
        </p:txBody>
      </p:sp>
      <p:sp>
        <p:nvSpPr>
          <p:cNvPr id="143370" name="Line 30"/>
          <p:cNvSpPr>
            <a:spLocks noChangeShapeType="1"/>
          </p:cNvSpPr>
          <p:nvPr/>
        </p:nvSpPr>
        <p:spPr bwMode="auto">
          <a:xfrm>
            <a:off x="1828800" y="5543550"/>
            <a:ext cx="6819900" cy="0"/>
          </a:xfrm>
          <a:prstGeom prst="line">
            <a:avLst/>
          </a:prstGeom>
          <a:noFill/>
          <a:ln w="12700">
            <a:solidFill>
              <a:schemeClr val="tx1"/>
            </a:solidFill>
            <a:miter lim="800000"/>
            <a:headEnd/>
            <a:tailEnd/>
          </a:ln>
        </p:spPr>
        <p:txBody>
          <a:bodyPr wrap="none"/>
          <a:lstStyle/>
          <a:p>
            <a:endParaRPr lang="he-IL"/>
          </a:p>
        </p:txBody>
      </p:sp>
      <p:sp>
        <p:nvSpPr>
          <p:cNvPr id="143371" name="Line 31"/>
          <p:cNvSpPr>
            <a:spLocks noChangeShapeType="1"/>
          </p:cNvSpPr>
          <p:nvPr/>
        </p:nvSpPr>
        <p:spPr bwMode="auto">
          <a:xfrm>
            <a:off x="1828800" y="5881688"/>
            <a:ext cx="6819900" cy="0"/>
          </a:xfrm>
          <a:prstGeom prst="line">
            <a:avLst/>
          </a:prstGeom>
          <a:noFill/>
          <a:ln w="28575" cap="sq">
            <a:solidFill>
              <a:schemeClr val="tx1"/>
            </a:solidFill>
            <a:miter lim="800000"/>
            <a:headEnd/>
            <a:tailEnd/>
          </a:ln>
        </p:spPr>
        <p:txBody>
          <a:bodyPr wrap="none"/>
          <a:lstStyle/>
          <a:p>
            <a:endParaRPr lang="he-IL"/>
          </a:p>
        </p:txBody>
      </p:sp>
      <p:sp>
        <p:nvSpPr>
          <p:cNvPr id="143372" name="Line 32"/>
          <p:cNvSpPr>
            <a:spLocks noChangeShapeType="1"/>
          </p:cNvSpPr>
          <p:nvPr/>
        </p:nvSpPr>
        <p:spPr bwMode="auto">
          <a:xfrm>
            <a:off x="1828800" y="4191000"/>
            <a:ext cx="0" cy="1690688"/>
          </a:xfrm>
          <a:prstGeom prst="line">
            <a:avLst/>
          </a:prstGeom>
          <a:noFill/>
          <a:ln w="28575" cap="sq">
            <a:solidFill>
              <a:schemeClr val="tx1"/>
            </a:solidFill>
            <a:miter lim="800000"/>
            <a:headEnd/>
            <a:tailEnd/>
          </a:ln>
        </p:spPr>
        <p:txBody>
          <a:bodyPr wrap="none"/>
          <a:lstStyle/>
          <a:p>
            <a:endParaRPr lang="he-IL"/>
          </a:p>
        </p:txBody>
      </p:sp>
      <p:sp>
        <p:nvSpPr>
          <p:cNvPr id="143373" name="Line 33"/>
          <p:cNvSpPr>
            <a:spLocks noChangeShapeType="1"/>
          </p:cNvSpPr>
          <p:nvPr/>
        </p:nvSpPr>
        <p:spPr bwMode="auto">
          <a:xfrm>
            <a:off x="7019925" y="4191000"/>
            <a:ext cx="0" cy="1690688"/>
          </a:xfrm>
          <a:prstGeom prst="line">
            <a:avLst/>
          </a:prstGeom>
          <a:noFill/>
          <a:ln w="12700">
            <a:solidFill>
              <a:schemeClr val="tx1"/>
            </a:solidFill>
            <a:miter lim="800000"/>
            <a:headEnd/>
            <a:tailEnd/>
          </a:ln>
        </p:spPr>
        <p:txBody>
          <a:bodyPr wrap="none"/>
          <a:lstStyle/>
          <a:p>
            <a:endParaRPr lang="he-IL"/>
          </a:p>
        </p:txBody>
      </p:sp>
      <p:sp>
        <p:nvSpPr>
          <p:cNvPr id="143374" name="Line 34"/>
          <p:cNvSpPr>
            <a:spLocks noChangeShapeType="1"/>
          </p:cNvSpPr>
          <p:nvPr/>
        </p:nvSpPr>
        <p:spPr bwMode="auto">
          <a:xfrm>
            <a:off x="8648700" y="4191000"/>
            <a:ext cx="0" cy="1690688"/>
          </a:xfrm>
          <a:prstGeom prst="line">
            <a:avLst/>
          </a:prstGeom>
          <a:noFill/>
          <a:ln w="28575" cap="sq">
            <a:solidFill>
              <a:schemeClr val="tx1"/>
            </a:solidFill>
            <a:miter lim="800000"/>
            <a:headEnd/>
            <a:tailEnd/>
          </a:ln>
        </p:spPr>
        <p:txBody>
          <a:bodyPr wrap="none"/>
          <a:lstStyle/>
          <a:p>
            <a:endParaRPr lang="he-IL"/>
          </a:p>
        </p:txBody>
      </p:sp>
      <p:sp>
        <p:nvSpPr>
          <p:cNvPr id="143375" name="Line 35"/>
          <p:cNvSpPr>
            <a:spLocks noChangeShapeType="1"/>
          </p:cNvSpPr>
          <p:nvPr/>
        </p:nvSpPr>
        <p:spPr bwMode="auto">
          <a:xfrm>
            <a:off x="3762375" y="4191000"/>
            <a:ext cx="0" cy="1690688"/>
          </a:xfrm>
          <a:prstGeom prst="line">
            <a:avLst/>
          </a:prstGeom>
          <a:noFill/>
          <a:ln w="12700">
            <a:solidFill>
              <a:schemeClr val="tx1"/>
            </a:solidFill>
            <a:miter lim="800000"/>
            <a:headEnd/>
            <a:tailEnd/>
          </a:ln>
        </p:spPr>
        <p:txBody>
          <a:bodyPr wrap="none"/>
          <a:lstStyle/>
          <a:p>
            <a:endParaRPr lang="he-IL"/>
          </a:p>
        </p:txBody>
      </p:sp>
      <p:sp>
        <p:nvSpPr>
          <p:cNvPr id="143376" name="Line 36"/>
          <p:cNvSpPr>
            <a:spLocks noChangeShapeType="1"/>
          </p:cNvSpPr>
          <p:nvPr/>
        </p:nvSpPr>
        <p:spPr bwMode="auto">
          <a:xfrm>
            <a:off x="5391150" y="4191000"/>
            <a:ext cx="0" cy="1690688"/>
          </a:xfrm>
          <a:prstGeom prst="line">
            <a:avLst/>
          </a:prstGeom>
          <a:noFill/>
          <a:ln w="12700">
            <a:solidFill>
              <a:schemeClr val="tx1"/>
            </a:solidFill>
            <a:miter lim="800000"/>
            <a:headEnd/>
            <a:tailEnd/>
          </a:ln>
        </p:spPr>
        <p:txBody>
          <a:bodyPr wrap="none"/>
          <a:lstStyle/>
          <a:p>
            <a:endParaRPr lang="he-IL"/>
          </a:p>
        </p:txBody>
      </p:sp>
      <p:sp>
        <p:nvSpPr>
          <p:cNvPr id="143377" name="Rectangle 37"/>
          <p:cNvSpPr>
            <a:spLocks noChangeArrowheads="1"/>
          </p:cNvSpPr>
          <p:nvPr/>
        </p:nvSpPr>
        <p:spPr bwMode="auto">
          <a:xfrm>
            <a:off x="2051050" y="549275"/>
            <a:ext cx="6477000" cy="1143000"/>
          </a:xfrm>
          <a:prstGeom prst="rect">
            <a:avLst/>
          </a:prstGeom>
          <a:noFill/>
          <a:ln w="9525">
            <a:noFill/>
            <a:miter lim="800000"/>
            <a:headEnd/>
            <a:tailEnd/>
          </a:ln>
        </p:spPr>
        <p:txBody>
          <a:bodyPr anchor="b"/>
          <a:lstStyle/>
          <a:p>
            <a:r>
              <a:rPr lang="he-IL" sz="3600">
                <a:solidFill>
                  <a:schemeClr val="tx2"/>
                </a:solidFill>
                <a:latin typeface="Times New Roman" pitchFamily="18" charset="0"/>
              </a:rPr>
              <a:t>מאון (אחוזון) – אופן החישוב</a:t>
            </a:r>
            <a:endParaRPr lang="en-US" sz="3600">
              <a:solidFill>
                <a:schemeClr val="tx2"/>
              </a:solidFill>
              <a:latin typeface="Times New Roman" pitchFamily="18" charset="0"/>
            </a:endParaRPr>
          </a:p>
        </p:txBody>
      </p:sp>
      <p:grpSp>
        <p:nvGrpSpPr>
          <p:cNvPr id="5" name="Group 38"/>
          <p:cNvGrpSpPr>
            <a:grpSpLocks/>
          </p:cNvGrpSpPr>
          <p:nvPr/>
        </p:nvGrpSpPr>
        <p:grpSpPr bwMode="auto">
          <a:xfrm>
            <a:off x="1828800" y="6019800"/>
            <a:ext cx="6858000" cy="609600"/>
            <a:chOff x="1152" y="3792"/>
            <a:chExt cx="4320" cy="384"/>
          </a:xfrm>
        </p:grpSpPr>
        <p:sp>
          <p:nvSpPr>
            <p:cNvPr id="143381" name="Rectangle 39"/>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60% = 130 + 0.5 * (36-25) = 135.5</a:t>
              </a:r>
            </a:p>
          </p:txBody>
        </p:sp>
        <p:sp>
          <p:nvSpPr>
            <p:cNvPr id="143382" name="Rectangle 40"/>
            <p:cNvSpPr>
              <a:spLocks noChangeArrowheads="1"/>
            </p:cNvSpPr>
            <p:nvPr/>
          </p:nvSpPr>
          <p:spPr bwMode="auto">
            <a:xfrm>
              <a:off x="2971"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10/20</a:t>
              </a:r>
            </a:p>
          </p:txBody>
        </p:sp>
      </p:grpSp>
      <p:sp>
        <p:nvSpPr>
          <p:cNvPr id="274473" name="Line 41"/>
          <p:cNvSpPr>
            <a:spLocks noChangeShapeType="1"/>
          </p:cNvSpPr>
          <p:nvPr/>
        </p:nvSpPr>
        <p:spPr bwMode="auto">
          <a:xfrm flipH="1">
            <a:off x="1403350" y="5373688"/>
            <a:ext cx="1295400" cy="0"/>
          </a:xfrm>
          <a:prstGeom prst="line">
            <a:avLst/>
          </a:prstGeom>
          <a:noFill/>
          <a:ln w="25400">
            <a:solidFill>
              <a:schemeClr val="hlink"/>
            </a:solidFill>
            <a:miter lim="800000"/>
            <a:headEnd type="stealth" w="lg" len="lg"/>
            <a:tailEnd type="oval" w="med" len="med"/>
          </a:ln>
        </p:spPr>
        <p:txBody>
          <a:bodyPr wrap="none"/>
          <a:lstStyle/>
          <a:p>
            <a:endParaRPr lang="he-IL"/>
          </a:p>
        </p:txBody>
      </p:sp>
      <p:sp>
        <p:nvSpPr>
          <p:cNvPr id="274474" name="AutoShape 4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44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7443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443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4473"/>
                                        </p:tgtEl>
                                        <p:attrNameLst>
                                          <p:attrName>style.visibility</p:attrName>
                                        </p:attrNameLst>
                                      </p:cBhvr>
                                      <p:to>
                                        <p:strVal val="visible"/>
                                      </p:to>
                                    </p:set>
                                    <p:anim calcmode="lin" valueType="num">
                                      <p:cBhvr additive="base">
                                        <p:cTn id="31" dur="500" fill="hold"/>
                                        <p:tgtEl>
                                          <p:spTgt spid="274473"/>
                                        </p:tgtEl>
                                        <p:attrNameLst>
                                          <p:attrName>ppt_x</p:attrName>
                                        </p:attrNameLst>
                                      </p:cBhvr>
                                      <p:tavLst>
                                        <p:tav tm="0">
                                          <p:val>
                                            <p:strVal val="#ppt_x"/>
                                          </p:val>
                                        </p:tav>
                                        <p:tav tm="100000">
                                          <p:val>
                                            <p:strVal val="#ppt_x"/>
                                          </p:val>
                                        </p:tav>
                                      </p:tavLst>
                                    </p:anim>
                                    <p:anim calcmode="lin" valueType="num">
                                      <p:cBhvr additive="base">
                                        <p:cTn id="32" dur="500" fill="hold"/>
                                        <p:tgtEl>
                                          <p:spTgt spid="2744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4434">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7443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build="p" autoUpdateAnimBg="0"/>
      <p:bldP spid="27447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7650163" y="5962650"/>
            <a:ext cx="1252537"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a:t>
            </a:r>
          </a:p>
        </p:txBody>
      </p:sp>
      <p:sp>
        <p:nvSpPr>
          <p:cNvPr id="8196" name="Rectangle 3"/>
          <p:cNvSpPr>
            <a:spLocks noChangeArrowheads="1"/>
          </p:cNvSpPr>
          <p:nvPr/>
        </p:nvSpPr>
        <p:spPr bwMode="auto">
          <a:xfrm>
            <a:off x="6397625" y="5962650"/>
            <a:ext cx="1252538" cy="3238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5</a:t>
            </a:r>
          </a:p>
        </p:txBody>
      </p:sp>
      <p:sp>
        <p:nvSpPr>
          <p:cNvPr id="8197" name="Rectangle 4"/>
          <p:cNvSpPr>
            <a:spLocks noChangeArrowheads="1"/>
          </p:cNvSpPr>
          <p:nvPr/>
        </p:nvSpPr>
        <p:spPr bwMode="auto">
          <a:xfrm>
            <a:off x="6397625" y="6286500"/>
            <a:ext cx="1252538"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Ʃf</a:t>
            </a:r>
            <a:r>
              <a:rPr lang="en-US" sz="1400">
                <a:latin typeface="Times New Roman" pitchFamily="18" charset="0"/>
              </a:rPr>
              <a:t>i = </a:t>
            </a:r>
            <a:r>
              <a:rPr lang="en-US" sz="1600">
                <a:latin typeface="Times New Roman" pitchFamily="18" charset="0"/>
              </a:rPr>
              <a:t>15</a:t>
            </a:r>
          </a:p>
        </p:txBody>
      </p:sp>
      <p:sp>
        <p:nvSpPr>
          <p:cNvPr id="8198" name="Rectangle 5"/>
          <p:cNvSpPr>
            <a:spLocks noChangeArrowheads="1"/>
          </p:cNvSpPr>
          <p:nvPr/>
        </p:nvSpPr>
        <p:spPr bwMode="auto">
          <a:xfrm>
            <a:off x="6397625" y="56515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6</a:t>
            </a:r>
          </a:p>
        </p:txBody>
      </p:sp>
      <p:sp>
        <p:nvSpPr>
          <p:cNvPr id="8199" name="Rectangle 6"/>
          <p:cNvSpPr>
            <a:spLocks noChangeArrowheads="1"/>
          </p:cNvSpPr>
          <p:nvPr/>
        </p:nvSpPr>
        <p:spPr bwMode="auto">
          <a:xfrm>
            <a:off x="6397625" y="534035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a:t>
            </a:r>
          </a:p>
        </p:txBody>
      </p:sp>
      <p:sp>
        <p:nvSpPr>
          <p:cNvPr id="8200" name="Rectangle 7"/>
          <p:cNvSpPr>
            <a:spLocks noChangeArrowheads="1"/>
          </p:cNvSpPr>
          <p:nvPr/>
        </p:nvSpPr>
        <p:spPr bwMode="auto">
          <a:xfrm>
            <a:off x="6397625" y="5029200"/>
            <a:ext cx="1252538"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8201" name="Rectangle 8"/>
          <p:cNvSpPr>
            <a:spLocks noChangeArrowheads="1"/>
          </p:cNvSpPr>
          <p:nvPr/>
        </p:nvSpPr>
        <p:spPr bwMode="auto">
          <a:xfrm>
            <a:off x="6397625" y="4572000"/>
            <a:ext cx="1252538"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2000">
                <a:latin typeface="Times New Roman" pitchFamily="18" charset="0"/>
              </a:rPr>
              <a:t>שכיחות </a:t>
            </a:r>
            <a:r>
              <a:rPr lang="en-US" sz="2000">
                <a:latin typeface="Times New Roman" pitchFamily="18" charset="0"/>
              </a:rPr>
              <a:t>(f)</a:t>
            </a:r>
          </a:p>
        </p:txBody>
      </p:sp>
      <p:grpSp>
        <p:nvGrpSpPr>
          <p:cNvPr id="2" name="Group 9"/>
          <p:cNvGrpSpPr>
            <a:grpSpLocks/>
          </p:cNvGrpSpPr>
          <p:nvPr/>
        </p:nvGrpSpPr>
        <p:grpSpPr bwMode="auto">
          <a:xfrm>
            <a:off x="5148263" y="4581525"/>
            <a:ext cx="1252537" cy="2052638"/>
            <a:chOff x="3241" y="2880"/>
            <a:chExt cx="789" cy="1293"/>
          </a:xfrm>
        </p:grpSpPr>
        <p:sp>
          <p:nvSpPr>
            <p:cNvPr id="8260" name="Rectangle 10"/>
            <p:cNvSpPr>
              <a:spLocks noChangeArrowheads="1"/>
            </p:cNvSpPr>
            <p:nvPr/>
          </p:nvSpPr>
          <p:spPr bwMode="auto">
            <a:xfrm>
              <a:off x="3241" y="3756"/>
              <a:ext cx="789"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5 * 3</a:t>
              </a:r>
              <a:r>
                <a:rPr lang="en-US" sz="1600">
                  <a:latin typeface="Times New Roman" pitchFamily="18" charset="0"/>
                </a:rPr>
                <a:t> = 15</a:t>
              </a:r>
            </a:p>
          </p:txBody>
        </p:sp>
        <p:sp>
          <p:nvSpPr>
            <p:cNvPr id="8261" name="Rectangle 11"/>
            <p:cNvSpPr>
              <a:spLocks noChangeArrowheads="1"/>
            </p:cNvSpPr>
            <p:nvPr/>
          </p:nvSpPr>
          <p:spPr bwMode="auto">
            <a:xfrm>
              <a:off x="3241" y="3960"/>
              <a:ext cx="789"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Ʃx</a:t>
              </a:r>
              <a:r>
                <a:rPr lang="en-US">
                  <a:latin typeface="Times New Roman" pitchFamily="18" charset="0"/>
                </a:rPr>
                <a:t>i</a:t>
              </a:r>
              <a:r>
                <a:rPr lang="en-US" sz="1600">
                  <a:latin typeface="Times New Roman" pitchFamily="18" charset="0"/>
                </a:rPr>
                <a:t>*</a:t>
              </a:r>
              <a:r>
                <a:rPr lang="en-US" sz="1800">
                  <a:latin typeface="Times New Roman" pitchFamily="18" charset="0"/>
                </a:rPr>
                <a:t>f</a:t>
              </a:r>
              <a:r>
                <a:rPr lang="en-US">
                  <a:latin typeface="Times New Roman" pitchFamily="18" charset="0"/>
                </a:rPr>
                <a:t>i</a:t>
              </a:r>
              <a:r>
                <a:rPr lang="en-US" sz="1800">
                  <a:latin typeface="Times New Roman" pitchFamily="18" charset="0"/>
                </a:rPr>
                <a:t> </a:t>
              </a:r>
              <a:r>
                <a:rPr lang="en-US" sz="1400">
                  <a:latin typeface="Times New Roman" pitchFamily="18" charset="0"/>
                </a:rPr>
                <a:t>=</a:t>
              </a:r>
              <a:r>
                <a:rPr lang="en-US" sz="1800">
                  <a:latin typeface="Times New Roman" pitchFamily="18" charset="0"/>
                </a:rPr>
                <a:t> </a:t>
              </a:r>
              <a:r>
                <a:rPr lang="en-US" sz="1600">
                  <a:latin typeface="Times New Roman" pitchFamily="18" charset="0"/>
                </a:rPr>
                <a:t>30</a:t>
              </a:r>
            </a:p>
          </p:txBody>
        </p:sp>
        <p:sp>
          <p:nvSpPr>
            <p:cNvPr id="8262" name="Rectangle 12"/>
            <p:cNvSpPr>
              <a:spLocks noChangeArrowheads="1"/>
            </p:cNvSpPr>
            <p:nvPr/>
          </p:nvSpPr>
          <p:spPr bwMode="auto">
            <a:xfrm>
              <a:off x="3241" y="3560"/>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6 * 2</a:t>
              </a:r>
              <a:r>
                <a:rPr lang="en-US" sz="1600">
                  <a:latin typeface="Times New Roman" pitchFamily="18" charset="0"/>
                </a:rPr>
                <a:t> = 12</a:t>
              </a:r>
            </a:p>
          </p:txBody>
        </p:sp>
        <p:sp>
          <p:nvSpPr>
            <p:cNvPr id="8263" name="Rectangle 13"/>
            <p:cNvSpPr>
              <a:spLocks noChangeArrowheads="1"/>
            </p:cNvSpPr>
            <p:nvPr/>
          </p:nvSpPr>
          <p:spPr bwMode="auto">
            <a:xfrm>
              <a:off x="3241" y="3364"/>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3 * 1</a:t>
              </a:r>
              <a:r>
                <a:rPr lang="en-US" sz="1600">
                  <a:latin typeface="Times New Roman" pitchFamily="18" charset="0"/>
                </a:rPr>
                <a:t> = 3</a:t>
              </a:r>
            </a:p>
          </p:txBody>
        </p:sp>
        <p:sp>
          <p:nvSpPr>
            <p:cNvPr id="8264" name="Rectangle 14"/>
            <p:cNvSpPr>
              <a:spLocks noChangeArrowheads="1"/>
            </p:cNvSpPr>
            <p:nvPr/>
          </p:nvSpPr>
          <p:spPr bwMode="auto">
            <a:xfrm>
              <a:off x="3241" y="3168"/>
              <a:ext cx="789"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400">
                  <a:latin typeface="Times New Roman" pitchFamily="18" charset="0"/>
                </a:rPr>
                <a:t>1 * 0</a:t>
              </a:r>
              <a:r>
                <a:rPr lang="en-US" sz="1600">
                  <a:latin typeface="Times New Roman" pitchFamily="18" charset="0"/>
                </a:rPr>
                <a:t> = 0</a:t>
              </a:r>
            </a:p>
          </p:txBody>
        </p:sp>
        <p:sp>
          <p:nvSpPr>
            <p:cNvPr id="8265" name="Rectangle 15"/>
            <p:cNvSpPr>
              <a:spLocks noChangeArrowheads="1"/>
            </p:cNvSpPr>
            <p:nvPr/>
          </p:nvSpPr>
          <p:spPr bwMode="auto">
            <a:xfrm>
              <a:off x="3241" y="2880"/>
              <a:ext cx="789"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a:t>
              </a:r>
              <a:r>
                <a:rPr lang="en-US" sz="1800">
                  <a:latin typeface="Times New Roman" pitchFamily="18" charset="0"/>
                </a:rPr>
                <a:t>i</a:t>
              </a:r>
              <a:r>
                <a:rPr lang="en-US" sz="2000">
                  <a:latin typeface="Times New Roman" pitchFamily="18" charset="0"/>
                </a:rPr>
                <a:t> * X</a:t>
              </a:r>
              <a:r>
                <a:rPr lang="en-US" sz="1800">
                  <a:latin typeface="Times New Roman" pitchFamily="18" charset="0"/>
                </a:rPr>
                <a:t>i</a:t>
              </a:r>
            </a:p>
          </p:txBody>
        </p:sp>
      </p:grpSp>
      <p:sp>
        <p:nvSpPr>
          <p:cNvPr id="8203" name="Rectangle 16"/>
          <p:cNvSpPr>
            <a:spLocks noChangeArrowheads="1"/>
          </p:cNvSpPr>
          <p:nvPr/>
        </p:nvSpPr>
        <p:spPr bwMode="auto">
          <a:xfrm>
            <a:off x="7650163" y="6286500"/>
            <a:ext cx="1252537" cy="338138"/>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סה"כ</a:t>
            </a:r>
            <a:endParaRPr lang="en-US" sz="1600">
              <a:latin typeface="Times New Roman" pitchFamily="18" charset="0"/>
            </a:endParaRPr>
          </a:p>
        </p:txBody>
      </p:sp>
      <p:sp>
        <p:nvSpPr>
          <p:cNvPr id="8204" name="Rectangle 17"/>
          <p:cNvSpPr>
            <a:spLocks noChangeArrowheads="1"/>
          </p:cNvSpPr>
          <p:nvPr/>
        </p:nvSpPr>
        <p:spPr bwMode="auto">
          <a:xfrm>
            <a:off x="7650163" y="56515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2</a:t>
            </a:r>
          </a:p>
        </p:txBody>
      </p:sp>
      <p:sp>
        <p:nvSpPr>
          <p:cNvPr id="8205" name="Rectangle 18"/>
          <p:cNvSpPr>
            <a:spLocks noChangeArrowheads="1"/>
          </p:cNvSpPr>
          <p:nvPr/>
        </p:nvSpPr>
        <p:spPr bwMode="auto">
          <a:xfrm>
            <a:off x="7650163" y="534035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8206" name="Rectangle 19"/>
          <p:cNvSpPr>
            <a:spLocks noChangeArrowheads="1"/>
          </p:cNvSpPr>
          <p:nvPr/>
        </p:nvSpPr>
        <p:spPr bwMode="auto">
          <a:xfrm>
            <a:off x="7650163" y="5029200"/>
            <a:ext cx="1252537" cy="31115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8207" name="Rectangle 20"/>
          <p:cNvSpPr>
            <a:spLocks noChangeArrowheads="1"/>
          </p:cNvSpPr>
          <p:nvPr/>
        </p:nvSpPr>
        <p:spPr bwMode="auto">
          <a:xfrm>
            <a:off x="7650163" y="4572000"/>
            <a:ext cx="1252537" cy="457200"/>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מס' קופ"ג (</a:t>
            </a:r>
            <a:r>
              <a:rPr lang="en-US" sz="1600">
                <a:latin typeface="Times New Roman" pitchFamily="18" charset="0"/>
              </a:rPr>
              <a:t>x</a:t>
            </a:r>
            <a:r>
              <a:rPr lang="he-IL" sz="1600">
                <a:latin typeface="Times New Roman" pitchFamily="18" charset="0"/>
              </a:rPr>
              <a:t>)</a:t>
            </a:r>
            <a:endParaRPr lang="en-US" sz="1600">
              <a:latin typeface="Times New Roman" pitchFamily="18" charset="0"/>
            </a:endParaRPr>
          </a:p>
        </p:txBody>
      </p:sp>
      <p:sp>
        <p:nvSpPr>
          <p:cNvPr id="8208" name="Line 21"/>
          <p:cNvSpPr>
            <a:spLocks noChangeShapeType="1"/>
          </p:cNvSpPr>
          <p:nvPr/>
        </p:nvSpPr>
        <p:spPr bwMode="auto">
          <a:xfrm>
            <a:off x="304800" y="4572000"/>
            <a:ext cx="8597900" cy="0"/>
          </a:xfrm>
          <a:prstGeom prst="line">
            <a:avLst/>
          </a:prstGeom>
          <a:noFill/>
          <a:ln w="28575" cap="sq">
            <a:solidFill>
              <a:schemeClr val="tx1"/>
            </a:solidFill>
            <a:miter lim="800000"/>
            <a:headEnd/>
            <a:tailEnd/>
          </a:ln>
        </p:spPr>
        <p:txBody>
          <a:bodyPr wrap="none"/>
          <a:lstStyle/>
          <a:p>
            <a:endParaRPr lang="he-IL"/>
          </a:p>
        </p:txBody>
      </p:sp>
      <p:sp>
        <p:nvSpPr>
          <p:cNvPr id="8209" name="Line 22"/>
          <p:cNvSpPr>
            <a:spLocks noChangeShapeType="1"/>
          </p:cNvSpPr>
          <p:nvPr/>
        </p:nvSpPr>
        <p:spPr bwMode="auto">
          <a:xfrm>
            <a:off x="304800" y="5029200"/>
            <a:ext cx="8597900" cy="0"/>
          </a:xfrm>
          <a:prstGeom prst="line">
            <a:avLst/>
          </a:prstGeom>
          <a:noFill/>
          <a:ln w="12700">
            <a:solidFill>
              <a:schemeClr val="tx1"/>
            </a:solidFill>
            <a:miter lim="800000"/>
            <a:headEnd/>
            <a:tailEnd/>
          </a:ln>
        </p:spPr>
        <p:txBody>
          <a:bodyPr wrap="none"/>
          <a:lstStyle/>
          <a:p>
            <a:endParaRPr lang="he-IL"/>
          </a:p>
        </p:txBody>
      </p:sp>
      <p:sp>
        <p:nvSpPr>
          <p:cNvPr id="8210" name="Line 23"/>
          <p:cNvSpPr>
            <a:spLocks noChangeShapeType="1"/>
          </p:cNvSpPr>
          <p:nvPr/>
        </p:nvSpPr>
        <p:spPr bwMode="auto">
          <a:xfrm>
            <a:off x="304800" y="5340350"/>
            <a:ext cx="8597900" cy="0"/>
          </a:xfrm>
          <a:prstGeom prst="line">
            <a:avLst/>
          </a:prstGeom>
          <a:noFill/>
          <a:ln w="12700">
            <a:solidFill>
              <a:schemeClr val="tx1"/>
            </a:solidFill>
            <a:miter lim="800000"/>
            <a:headEnd/>
            <a:tailEnd/>
          </a:ln>
        </p:spPr>
        <p:txBody>
          <a:bodyPr wrap="none"/>
          <a:lstStyle/>
          <a:p>
            <a:endParaRPr lang="he-IL"/>
          </a:p>
        </p:txBody>
      </p:sp>
      <p:sp>
        <p:nvSpPr>
          <p:cNvPr id="8211" name="Line 24"/>
          <p:cNvSpPr>
            <a:spLocks noChangeShapeType="1"/>
          </p:cNvSpPr>
          <p:nvPr/>
        </p:nvSpPr>
        <p:spPr bwMode="auto">
          <a:xfrm>
            <a:off x="304800" y="5651500"/>
            <a:ext cx="8597900" cy="0"/>
          </a:xfrm>
          <a:prstGeom prst="line">
            <a:avLst/>
          </a:prstGeom>
          <a:noFill/>
          <a:ln w="12700">
            <a:solidFill>
              <a:schemeClr val="tx1"/>
            </a:solidFill>
            <a:miter lim="800000"/>
            <a:headEnd/>
            <a:tailEnd/>
          </a:ln>
        </p:spPr>
        <p:txBody>
          <a:bodyPr wrap="none"/>
          <a:lstStyle/>
          <a:p>
            <a:endParaRPr lang="he-IL"/>
          </a:p>
        </p:txBody>
      </p:sp>
      <p:sp>
        <p:nvSpPr>
          <p:cNvPr id="8212" name="Line 25"/>
          <p:cNvSpPr>
            <a:spLocks noChangeShapeType="1"/>
          </p:cNvSpPr>
          <p:nvPr/>
        </p:nvSpPr>
        <p:spPr bwMode="auto">
          <a:xfrm>
            <a:off x="304800" y="5962650"/>
            <a:ext cx="8597900" cy="0"/>
          </a:xfrm>
          <a:prstGeom prst="line">
            <a:avLst/>
          </a:prstGeom>
          <a:noFill/>
          <a:ln w="12700">
            <a:solidFill>
              <a:schemeClr val="tx1"/>
            </a:solidFill>
            <a:miter lim="800000"/>
            <a:headEnd/>
            <a:tailEnd/>
          </a:ln>
        </p:spPr>
        <p:txBody>
          <a:bodyPr wrap="none"/>
          <a:lstStyle/>
          <a:p>
            <a:endParaRPr lang="he-IL"/>
          </a:p>
        </p:txBody>
      </p:sp>
      <p:sp>
        <p:nvSpPr>
          <p:cNvPr id="8213" name="Line 26"/>
          <p:cNvSpPr>
            <a:spLocks noChangeShapeType="1"/>
          </p:cNvSpPr>
          <p:nvPr/>
        </p:nvSpPr>
        <p:spPr bwMode="auto">
          <a:xfrm>
            <a:off x="304800" y="6624638"/>
            <a:ext cx="8597900" cy="0"/>
          </a:xfrm>
          <a:prstGeom prst="line">
            <a:avLst/>
          </a:prstGeom>
          <a:noFill/>
          <a:ln w="28575" cap="sq">
            <a:solidFill>
              <a:schemeClr val="tx1"/>
            </a:solidFill>
            <a:miter lim="800000"/>
            <a:headEnd/>
            <a:tailEnd/>
          </a:ln>
        </p:spPr>
        <p:txBody>
          <a:bodyPr wrap="none"/>
          <a:lstStyle/>
          <a:p>
            <a:endParaRPr lang="he-IL"/>
          </a:p>
        </p:txBody>
      </p:sp>
      <p:sp>
        <p:nvSpPr>
          <p:cNvPr id="8214" name="Line 27"/>
          <p:cNvSpPr>
            <a:spLocks noChangeShapeType="1"/>
          </p:cNvSpPr>
          <p:nvPr/>
        </p:nvSpPr>
        <p:spPr bwMode="auto">
          <a:xfrm>
            <a:off x="304800" y="4572000"/>
            <a:ext cx="0" cy="2052638"/>
          </a:xfrm>
          <a:prstGeom prst="line">
            <a:avLst/>
          </a:prstGeom>
          <a:noFill/>
          <a:ln w="28575" cap="sq">
            <a:solidFill>
              <a:schemeClr val="tx1"/>
            </a:solidFill>
            <a:miter lim="800000"/>
            <a:headEnd/>
            <a:tailEnd/>
          </a:ln>
        </p:spPr>
        <p:txBody>
          <a:bodyPr wrap="none"/>
          <a:lstStyle/>
          <a:p>
            <a:endParaRPr lang="he-IL"/>
          </a:p>
        </p:txBody>
      </p:sp>
      <p:sp>
        <p:nvSpPr>
          <p:cNvPr id="8215" name="Line 28"/>
          <p:cNvSpPr>
            <a:spLocks noChangeShapeType="1"/>
          </p:cNvSpPr>
          <p:nvPr/>
        </p:nvSpPr>
        <p:spPr bwMode="auto">
          <a:xfrm>
            <a:off x="7650163" y="4572000"/>
            <a:ext cx="0" cy="2052638"/>
          </a:xfrm>
          <a:prstGeom prst="line">
            <a:avLst/>
          </a:prstGeom>
          <a:noFill/>
          <a:ln w="12700">
            <a:solidFill>
              <a:schemeClr val="tx1"/>
            </a:solidFill>
            <a:miter lim="800000"/>
            <a:headEnd/>
            <a:tailEnd/>
          </a:ln>
        </p:spPr>
        <p:txBody>
          <a:bodyPr wrap="none"/>
          <a:lstStyle/>
          <a:p>
            <a:endParaRPr lang="he-IL"/>
          </a:p>
        </p:txBody>
      </p:sp>
      <p:sp>
        <p:nvSpPr>
          <p:cNvPr id="8216" name="Line 29"/>
          <p:cNvSpPr>
            <a:spLocks noChangeShapeType="1"/>
          </p:cNvSpPr>
          <p:nvPr/>
        </p:nvSpPr>
        <p:spPr bwMode="auto">
          <a:xfrm>
            <a:off x="8902700" y="4572000"/>
            <a:ext cx="0" cy="2052638"/>
          </a:xfrm>
          <a:prstGeom prst="line">
            <a:avLst/>
          </a:prstGeom>
          <a:noFill/>
          <a:ln w="28575" cap="sq">
            <a:solidFill>
              <a:schemeClr val="tx1"/>
            </a:solidFill>
            <a:miter lim="800000"/>
            <a:headEnd/>
            <a:tailEnd/>
          </a:ln>
        </p:spPr>
        <p:txBody>
          <a:bodyPr wrap="none"/>
          <a:lstStyle/>
          <a:p>
            <a:endParaRPr lang="he-IL"/>
          </a:p>
        </p:txBody>
      </p:sp>
      <p:sp>
        <p:nvSpPr>
          <p:cNvPr id="8217" name="Line 30"/>
          <p:cNvSpPr>
            <a:spLocks noChangeShapeType="1"/>
          </p:cNvSpPr>
          <p:nvPr/>
        </p:nvSpPr>
        <p:spPr bwMode="auto">
          <a:xfrm>
            <a:off x="5145088" y="4572000"/>
            <a:ext cx="0" cy="2052638"/>
          </a:xfrm>
          <a:prstGeom prst="line">
            <a:avLst/>
          </a:prstGeom>
          <a:noFill/>
          <a:ln w="12700">
            <a:solidFill>
              <a:schemeClr val="tx1"/>
            </a:solidFill>
            <a:miter lim="800000"/>
            <a:headEnd/>
            <a:tailEnd/>
          </a:ln>
        </p:spPr>
        <p:txBody>
          <a:bodyPr wrap="none"/>
          <a:lstStyle/>
          <a:p>
            <a:endParaRPr lang="he-IL"/>
          </a:p>
        </p:txBody>
      </p:sp>
      <p:sp>
        <p:nvSpPr>
          <p:cNvPr id="8218" name="Line 31"/>
          <p:cNvSpPr>
            <a:spLocks noChangeShapeType="1"/>
          </p:cNvSpPr>
          <p:nvPr/>
        </p:nvSpPr>
        <p:spPr bwMode="auto">
          <a:xfrm>
            <a:off x="6397625" y="4572000"/>
            <a:ext cx="0" cy="2052638"/>
          </a:xfrm>
          <a:prstGeom prst="line">
            <a:avLst/>
          </a:prstGeom>
          <a:noFill/>
          <a:ln w="12700">
            <a:solidFill>
              <a:schemeClr val="tx1"/>
            </a:solidFill>
            <a:miter lim="800000"/>
            <a:headEnd/>
            <a:tailEnd/>
          </a:ln>
        </p:spPr>
        <p:txBody>
          <a:bodyPr wrap="none"/>
          <a:lstStyle/>
          <a:p>
            <a:endParaRPr lang="he-IL"/>
          </a:p>
        </p:txBody>
      </p:sp>
      <p:sp>
        <p:nvSpPr>
          <p:cNvPr id="8219" name="Line 32"/>
          <p:cNvSpPr>
            <a:spLocks noChangeShapeType="1"/>
          </p:cNvSpPr>
          <p:nvPr/>
        </p:nvSpPr>
        <p:spPr bwMode="auto">
          <a:xfrm>
            <a:off x="3659188" y="4572000"/>
            <a:ext cx="0" cy="2052638"/>
          </a:xfrm>
          <a:prstGeom prst="line">
            <a:avLst/>
          </a:prstGeom>
          <a:noFill/>
          <a:ln w="12700">
            <a:solidFill>
              <a:schemeClr val="tx1"/>
            </a:solidFill>
            <a:miter lim="800000"/>
            <a:headEnd/>
            <a:tailEnd/>
          </a:ln>
        </p:spPr>
        <p:txBody>
          <a:bodyPr wrap="none"/>
          <a:lstStyle/>
          <a:p>
            <a:endParaRPr lang="he-IL"/>
          </a:p>
        </p:txBody>
      </p:sp>
      <p:sp>
        <p:nvSpPr>
          <p:cNvPr id="8220" name="Line 33"/>
          <p:cNvSpPr>
            <a:spLocks noChangeShapeType="1"/>
          </p:cNvSpPr>
          <p:nvPr/>
        </p:nvSpPr>
        <p:spPr bwMode="auto">
          <a:xfrm>
            <a:off x="2173288" y="4572000"/>
            <a:ext cx="0" cy="2052638"/>
          </a:xfrm>
          <a:prstGeom prst="line">
            <a:avLst/>
          </a:prstGeom>
          <a:noFill/>
          <a:ln w="12700">
            <a:solidFill>
              <a:schemeClr val="tx1"/>
            </a:solidFill>
            <a:miter lim="800000"/>
            <a:headEnd/>
            <a:tailEnd/>
          </a:ln>
        </p:spPr>
        <p:txBody>
          <a:bodyPr wrap="none"/>
          <a:lstStyle/>
          <a:p>
            <a:endParaRPr lang="he-IL"/>
          </a:p>
        </p:txBody>
      </p:sp>
      <p:sp>
        <p:nvSpPr>
          <p:cNvPr id="8221" name="Line 34"/>
          <p:cNvSpPr>
            <a:spLocks noChangeShapeType="1"/>
          </p:cNvSpPr>
          <p:nvPr/>
        </p:nvSpPr>
        <p:spPr bwMode="auto">
          <a:xfrm>
            <a:off x="304800" y="6286500"/>
            <a:ext cx="8597900" cy="0"/>
          </a:xfrm>
          <a:prstGeom prst="line">
            <a:avLst/>
          </a:prstGeom>
          <a:noFill/>
          <a:ln w="12700">
            <a:solidFill>
              <a:schemeClr val="tx1"/>
            </a:solidFill>
            <a:miter lim="800000"/>
            <a:headEnd/>
            <a:tailEnd/>
          </a:ln>
        </p:spPr>
        <p:txBody>
          <a:bodyPr wrap="none"/>
          <a:lstStyle/>
          <a:p>
            <a:endParaRPr lang="he-IL"/>
          </a:p>
        </p:txBody>
      </p:sp>
      <p:sp>
        <p:nvSpPr>
          <p:cNvPr id="8222" name="Rectangle 35"/>
          <p:cNvSpPr>
            <a:spLocks noChangeArrowheads="1"/>
          </p:cNvSpPr>
          <p:nvPr/>
        </p:nvSpPr>
        <p:spPr bwMode="auto">
          <a:xfrm>
            <a:off x="1905000" y="981075"/>
            <a:ext cx="6477000" cy="695325"/>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a:t>
            </a:r>
            <a:r>
              <a:rPr lang="he-IL" sz="4000">
                <a:solidFill>
                  <a:schemeClr val="hlink"/>
                </a:solidFill>
                <a:latin typeface="Times New Roman" pitchFamily="18" charset="0"/>
                <a:sym typeface="Symbol" pitchFamily="18" charset="2"/>
              </a:rPr>
              <a:t> 1</a:t>
            </a:r>
            <a:endParaRPr lang="en-US" sz="4000">
              <a:solidFill>
                <a:schemeClr val="hlink"/>
              </a:solidFill>
              <a:latin typeface="Times New Roman" pitchFamily="18" charset="0"/>
              <a:sym typeface="Symbol" pitchFamily="18" charset="2"/>
            </a:endParaRPr>
          </a:p>
        </p:txBody>
      </p:sp>
      <p:sp>
        <p:nvSpPr>
          <p:cNvPr id="134180" name="Rectangle 36"/>
          <p:cNvSpPr>
            <a:spLocks noGrp="1" noChangeArrowheads="1"/>
          </p:cNvSpPr>
          <p:nvPr>
            <p:ph type="body" idx="1"/>
          </p:nvPr>
        </p:nvSpPr>
        <p:spPr>
          <a:xfrm>
            <a:off x="762000" y="1828800"/>
            <a:ext cx="8193088" cy="2782888"/>
          </a:xfrm>
          <a:noFill/>
        </p:spPr>
        <p:txBody>
          <a:bodyPr/>
          <a:lstStyle/>
          <a:p>
            <a:pPr algn="just" eaLnBrk="1" hangingPunct="1">
              <a:lnSpc>
                <a:spcPct val="90000"/>
              </a:lnSpc>
            </a:pPr>
            <a:r>
              <a:rPr lang="he-IL" sz="2400" smtClean="0"/>
              <a:t>חישוב השונות בטבלת שכיחויות: </a:t>
            </a:r>
            <a:r>
              <a:rPr lang="he-IL" sz="1800" smtClean="0"/>
              <a:t>[</a:t>
            </a:r>
            <a:r>
              <a:rPr lang="en-US" sz="2400" smtClean="0">
                <a:sym typeface="Symbol" pitchFamily="18" charset="2"/>
              </a:rPr>
              <a:t></a:t>
            </a:r>
            <a:r>
              <a:rPr lang="en-US" sz="1600" baseline="30000" smtClean="0">
                <a:sym typeface="Symbol" pitchFamily="18" charset="2"/>
              </a:rPr>
              <a:t>2 </a:t>
            </a:r>
            <a:r>
              <a:rPr lang="en-US" sz="1600" smtClean="0">
                <a:sym typeface="Symbol" pitchFamily="18" charset="2"/>
              </a:rPr>
              <a:t>= </a:t>
            </a:r>
            <a:r>
              <a:rPr lang="en-US" sz="2000" smtClean="0"/>
              <a:t>Ʃf*</a:t>
            </a:r>
            <a:r>
              <a:rPr lang="en-US" sz="1800" smtClean="0"/>
              <a:t>(Xi – X)</a:t>
            </a:r>
            <a:r>
              <a:rPr lang="en-US" sz="1800" baseline="30000" smtClean="0"/>
              <a:t>2</a:t>
            </a:r>
            <a:r>
              <a:rPr lang="en-US" sz="1800" smtClean="0"/>
              <a:t>/ </a:t>
            </a:r>
            <a:r>
              <a:rPr lang="en-US" sz="2000" smtClean="0"/>
              <a:t>Ʃf</a:t>
            </a:r>
            <a:r>
              <a:rPr lang="en-US" sz="1800" smtClean="0"/>
              <a:t>i</a:t>
            </a:r>
            <a:r>
              <a:rPr lang="he-IL" sz="1800" smtClean="0"/>
              <a:t>].</a:t>
            </a:r>
            <a:r>
              <a:rPr lang="he-IL" sz="800" baseline="30000" smtClean="0">
                <a:sym typeface="Symbol" pitchFamily="18" charset="2"/>
              </a:rPr>
              <a:t> </a:t>
            </a:r>
            <a:endParaRPr lang="he-IL" sz="1600" smtClean="0"/>
          </a:p>
          <a:p>
            <a:pPr lvl="1" algn="just" eaLnBrk="1" hangingPunct="1">
              <a:lnSpc>
                <a:spcPct val="90000"/>
              </a:lnSpc>
            </a:pPr>
            <a:r>
              <a:rPr lang="he-IL" sz="2000" smtClean="0"/>
              <a:t>יש לחשב ממוצע </a:t>
            </a:r>
            <a:r>
              <a:rPr lang="en-US" sz="2000" smtClean="0"/>
              <a:t>X</a:t>
            </a:r>
            <a:r>
              <a:rPr lang="he-IL" sz="2000" smtClean="0"/>
              <a:t> </a:t>
            </a:r>
            <a:r>
              <a:rPr lang="en-US" sz="2000" smtClean="0"/>
              <a:t>(</a:t>
            </a:r>
            <a:r>
              <a:rPr lang="en-US" sz="1800" smtClean="0"/>
              <a:t>Ʃx</a:t>
            </a:r>
            <a:r>
              <a:rPr lang="en-US" sz="1000" smtClean="0"/>
              <a:t>i</a:t>
            </a:r>
            <a:r>
              <a:rPr lang="en-US" sz="1400" smtClean="0"/>
              <a:t>*</a:t>
            </a:r>
            <a:r>
              <a:rPr lang="en-US" sz="1600" smtClean="0"/>
              <a:t>f</a:t>
            </a:r>
            <a:r>
              <a:rPr lang="en-US" sz="1000" smtClean="0"/>
              <a:t>i</a:t>
            </a:r>
            <a:r>
              <a:rPr lang="en-US" sz="1600" smtClean="0"/>
              <a:t> / </a:t>
            </a:r>
            <a:r>
              <a:rPr lang="en-US" sz="1800" smtClean="0"/>
              <a:t>Ʃ</a:t>
            </a:r>
            <a:r>
              <a:rPr lang="en-US" sz="1600" smtClean="0"/>
              <a:t>f</a:t>
            </a:r>
            <a:r>
              <a:rPr lang="en-US" sz="1000" smtClean="0"/>
              <a:t>i </a:t>
            </a:r>
            <a:r>
              <a:rPr lang="en-US" sz="1600" smtClean="0"/>
              <a:t>, </a:t>
            </a:r>
            <a:r>
              <a:rPr lang="en-US" sz="1400" smtClean="0"/>
              <a:t>30/15 = 2</a:t>
            </a:r>
            <a:r>
              <a:rPr lang="en-US" sz="2000" smtClean="0"/>
              <a:t>)</a:t>
            </a:r>
            <a:r>
              <a:rPr lang="he-IL" sz="2000" smtClean="0"/>
              <a:t>. </a:t>
            </a:r>
            <a:r>
              <a:rPr lang="en-US" sz="2000" smtClean="0"/>
              <a:t> </a:t>
            </a:r>
            <a:endParaRPr lang="en-US" sz="1600" i="1" smtClean="0"/>
          </a:p>
          <a:p>
            <a:pPr lvl="1" algn="just" eaLnBrk="1" hangingPunct="1">
              <a:lnSpc>
                <a:spcPct val="90000"/>
              </a:lnSpc>
            </a:pPr>
            <a:r>
              <a:rPr lang="he-IL" sz="2000" smtClean="0"/>
              <a:t>יש לחשב לכל מקרה את ההפרש מהממוצע  </a:t>
            </a:r>
            <a:r>
              <a:rPr lang="en-US" sz="2000" smtClean="0"/>
              <a:t>Xi – X</a:t>
            </a:r>
            <a:r>
              <a:rPr lang="he-IL" sz="2000" smtClean="0"/>
              <a:t>.</a:t>
            </a:r>
          </a:p>
          <a:p>
            <a:pPr lvl="1" algn="just" eaLnBrk="1" hangingPunct="1">
              <a:lnSpc>
                <a:spcPct val="90000"/>
              </a:lnSpc>
            </a:pPr>
            <a:r>
              <a:rPr lang="he-IL" sz="2000" smtClean="0"/>
              <a:t>יש להעלות בריבוע כל הפרש </a:t>
            </a:r>
            <a:r>
              <a:rPr lang="en-US" sz="2000" smtClean="0"/>
              <a:t>(Xi – X)</a:t>
            </a:r>
            <a:r>
              <a:rPr lang="en-US" sz="2000" baseline="30000" smtClean="0"/>
              <a:t>2</a:t>
            </a:r>
            <a:r>
              <a:rPr lang="he-IL" sz="2000" smtClean="0"/>
              <a:t>.</a:t>
            </a:r>
          </a:p>
          <a:p>
            <a:pPr lvl="1" algn="just" eaLnBrk="1" hangingPunct="1">
              <a:lnSpc>
                <a:spcPct val="90000"/>
              </a:lnSpc>
            </a:pPr>
            <a:r>
              <a:rPr lang="he-IL" sz="2000" smtClean="0"/>
              <a:t>כל ריבוע יש להכפיל את בשכיחות המתאימה </a:t>
            </a:r>
            <a:r>
              <a:rPr lang="en-US" sz="2000" smtClean="0"/>
              <a:t>f * (Xi – X)</a:t>
            </a:r>
            <a:r>
              <a:rPr lang="en-US" sz="2000" baseline="30000" smtClean="0"/>
              <a:t>2</a:t>
            </a:r>
            <a:r>
              <a:rPr lang="he-IL" sz="2000" smtClean="0"/>
              <a:t>.</a:t>
            </a:r>
          </a:p>
          <a:p>
            <a:pPr lvl="1" algn="just" eaLnBrk="1" hangingPunct="1">
              <a:lnSpc>
                <a:spcPct val="90000"/>
              </a:lnSpc>
            </a:pPr>
            <a:r>
              <a:rPr lang="he-IL" sz="2000" smtClean="0"/>
              <a:t>יש לסכם את כל המכפלות </a:t>
            </a:r>
            <a:r>
              <a:rPr lang="en-US" sz="2000" smtClean="0"/>
              <a:t> </a:t>
            </a:r>
            <a:r>
              <a:rPr lang="he-IL" sz="2000" smtClean="0"/>
              <a:t> </a:t>
            </a:r>
            <a:r>
              <a:rPr lang="en-US" sz="2400" smtClean="0"/>
              <a:t>Ʃf*</a:t>
            </a:r>
            <a:r>
              <a:rPr lang="en-US" sz="2000" smtClean="0"/>
              <a:t>(Xi – X)</a:t>
            </a:r>
            <a:r>
              <a:rPr lang="en-US" sz="2000" baseline="30000" smtClean="0"/>
              <a:t>2</a:t>
            </a:r>
            <a:r>
              <a:rPr lang="he-IL" sz="2000" smtClean="0"/>
              <a:t>.</a:t>
            </a:r>
          </a:p>
          <a:p>
            <a:pPr lvl="1" algn="just" eaLnBrk="1" hangingPunct="1">
              <a:lnSpc>
                <a:spcPct val="90000"/>
              </a:lnSpc>
            </a:pPr>
            <a:r>
              <a:rPr lang="he-IL" sz="2000" smtClean="0"/>
              <a:t>יש לחלק את הסכום בסך המקרים </a:t>
            </a:r>
            <a:r>
              <a:rPr lang="en-US" smtClean="0">
                <a:sym typeface="Symbol" pitchFamily="18" charset="2"/>
              </a:rPr>
              <a:t></a:t>
            </a:r>
            <a:r>
              <a:rPr lang="en-US" sz="1800" baseline="30000" smtClean="0">
                <a:sym typeface="Symbol" pitchFamily="18" charset="2"/>
              </a:rPr>
              <a:t>2 </a:t>
            </a:r>
            <a:r>
              <a:rPr lang="en-US" sz="1800" smtClean="0">
                <a:sym typeface="Symbol" pitchFamily="18" charset="2"/>
              </a:rPr>
              <a:t>= </a:t>
            </a:r>
            <a:r>
              <a:rPr lang="en-US" sz="2400" smtClean="0"/>
              <a:t>Ʃf*</a:t>
            </a:r>
            <a:r>
              <a:rPr lang="en-US" sz="2000" smtClean="0"/>
              <a:t>(Xi – X)</a:t>
            </a:r>
            <a:r>
              <a:rPr lang="en-US" sz="2000" baseline="30000" smtClean="0"/>
              <a:t>2</a:t>
            </a:r>
            <a:r>
              <a:rPr lang="en-US" sz="2000" smtClean="0"/>
              <a:t>/ </a:t>
            </a:r>
            <a:r>
              <a:rPr lang="en-US" sz="2400" smtClean="0"/>
              <a:t>Ʃf</a:t>
            </a:r>
            <a:r>
              <a:rPr lang="en-US" sz="2000" smtClean="0"/>
              <a:t>i</a:t>
            </a:r>
            <a:r>
              <a:rPr lang="he-IL" sz="2000" smtClean="0"/>
              <a:t>.</a:t>
            </a:r>
            <a:r>
              <a:rPr lang="he-IL" sz="1200" baseline="30000" smtClean="0">
                <a:sym typeface="Symbol" pitchFamily="18" charset="2"/>
              </a:rPr>
              <a:t> </a:t>
            </a:r>
            <a:r>
              <a:rPr lang="he-IL" sz="2000" smtClean="0"/>
              <a:t>  </a:t>
            </a:r>
          </a:p>
        </p:txBody>
      </p:sp>
      <p:sp>
        <p:nvSpPr>
          <p:cNvPr id="134182" name="Line 38"/>
          <p:cNvSpPr>
            <a:spLocks noChangeShapeType="1"/>
          </p:cNvSpPr>
          <p:nvPr/>
        </p:nvSpPr>
        <p:spPr bwMode="auto">
          <a:xfrm>
            <a:off x="4211638" y="2565400"/>
            <a:ext cx="228600" cy="0"/>
          </a:xfrm>
          <a:prstGeom prst="line">
            <a:avLst/>
          </a:prstGeom>
          <a:noFill/>
          <a:ln w="25400">
            <a:solidFill>
              <a:schemeClr val="tx1"/>
            </a:solidFill>
            <a:miter lim="800000"/>
            <a:headEnd/>
            <a:tailEnd/>
          </a:ln>
        </p:spPr>
        <p:txBody>
          <a:bodyPr wrap="none"/>
          <a:lstStyle/>
          <a:p>
            <a:endParaRPr lang="he-IL"/>
          </a:p>
        </p:txBody>
      </p:sp>
      <p:sp>
        <p:nvSpPr>
          <p:cNvPr id="134183" name="Line 39"/>
          <p:cNvSpPr>
            <a:spLocks noChangeShapeType="1"/>
          </p:cNvSpPr>
          <p:nvPr/>
        </p:nvSpPr>
        <p:spPr bwMode="auto">
          <a:xfrm>
            <a:off x="5219700" y="2924175"/>
            <a:ext cx="228600" cy="0"/>
          </a:xfrm>
          <a:prstGeom prst="line">
            <a:avLst/>
          </a:prstGeom>
          <a:noFill/>
          <a:ln w="25400">
            <a:solidFill>
              <a:schemeClr val="tx1"/>
            </a:solidFill>
            <a:miter lim="800000"/>
            <a:headEnd/>
            <a:tailEnd/>
          </a:ln>
        </p:spPr>
        <p:txBody>
          <a:bodyPr wrap="none"/>
          <a:lstStyle/>
          <a:p>
            <a:endParaRPr lang="he-IL"/>
          </a:p>
        </p:txBody>
      </p:sp>
      <p:sp>
        <p:nvSpPr>
          <p:cNvPr id="134184" name="Line 40"/>
          <p:cNvSpPr>
            <a:spLocks noChangeShapeType="1"/>
          </p:cNvSpPr>
          <p:nvPr/>
        </p:nvSpPr>
        <p:spPr bwMode="auto">
          <a:xfrm>
            <a:off x="3924300" y="3284538"/>
            <a:ext cx="228600" cy="0"/>
          </a:xfrm>
          <a:prstGeom prst="line">
            <a:avLst/>
          </a:prstGeom>
          <a:noFill/>
          <a:ln w="25400">
            <a:solidFill>
              <a:schemeClr val="tx1"/>
            </a:solidFill>
            <a:miter lim="800000"/>
            <a:headEnd/>
            <a:tailEnd/>
          </a:ln>
        </p:spPr>
        <p:txBody>
          <a:bodyPr wrap="none"/>
          <a:lstStyle/>
          <a:p>
            <a:endParaRPr lang="he-IL"/>
          </a:p>
        </p:txBody>
      </p:sp>
      <p:sp>
        <p:nvSpPr>
          <p:cNvPr id="134185" name="Line 41"/>
          <p:cNvSpPr>
            <a:spLocks noChangeShapeType="1"/>
          </p:cNvSpPr>
          <p:nvPr/>
        </p:nvSpPr>
        <p:spPr bwMode="auto">
          <a:xfrm>
            <a:off x="5435600" y="3644900"/>
            <a:ext cx="228600" cy="0"/>
          </a:xfrm>
          <a:prstGeom prst="line">
            <a:avLst/>
          </a:prstGeom>
          <a:noFill/>
          <a:ln w="25400">
            <a:solidFill>
              <a:schemeClr val="tx1"/>
            </a:solidFill>
            <a:miter lim="800000"/>
            <a:headEnd/>
            <a:tailEnd/>
          </a:ln>
        </p:spPr>
        <p:txBody>
          <a:bodyPr wrap="none"/>
          <a:lstStyle/>
          <a:p>
            <a:endParaRPr lang="he-IL"/>
          </a:p>
        </p:txBody>
      </p:sp>
      <p:sp>
        <p:nvSpPr>
          <p:cNvPr id="134186" name="Line 42"/>
          <p:cNvSpPr>
            <a:spLocks noChangeShapeType="1"/>
          </p:cNvSpPr>
          <p:nvPr/>
        </p:nvSpPr>
        <p:spPr bwMode="auto">
          <a:xfrm>
            <a:off x="4356100" y="4076700"/>
            <a:ext cx="228600" cy="0"/>
          </a:xfrm>
          <a:prstGeom prst="line">
            <a:avLst/>
          </a:prstGeom>
          <a:noFill/>
          <a:ln w="25400">
            <a:solidFill>
              <a:schemeClr val="tx1"/>
            </a:solidFill>
            <a:miter lim="800000"/>
            <a:headEnd/>
            <a:tailEnd/>
          </a:ln>
        </p:spPr>
        <p:txBody>
          <a:bodyPr wrap="none"/>
          <a:lstStyle/>
          <a:p>
            <a:endParaRPr lang="he-IL"/>
          </a:p>
        </p:txBody>
      </p:sp>
      <p:grpSp>
        <p:nvGrpSpPr>
          <p:cNvPr id="3" name="Group 43"/>
          <p:cNvGrpSpPr>
            <a:grpSpLocks/>
          </p:cNvGrpSpPr>
          <p:nvPr/>
        </p:nvGrpSpPr>
        <p:grpSpPr bwMode="auto">
          <a:xfrm>
            <a:off x="304800" y="4572000"/>
            <a:ext cx="1868488" cy="1714500"/>
            <a:chOff x="192" y="2880"/>
            <a:chExt cx="1177" cy="1080"/>
          </a:xfrm>
        </p:grpSpPr>
        <p:grpSp>
          <p:nvGrpSpPr>
            <p:cNvPr id="8253" name="Group 44"/>
            <p:cNvGrpSpPr>
              <a:grpSpLocks/>
            </p:cNvGrpSpPr>
            <p:nvPr/>
          </p:nvGrpSpPr>
          <p:grpSpPr bwMode="auto">
            <a:xfrm>
              <a:off x="192" y="2880"/>
              <a:ext cx="1177" cy="1080"/>
              <a:chOff x="192" y="2880"/>
              <a:chExt cx="1177" cy="1080"/>
            </a:xfrm>
          </p:grpSpPr>
          <p:sp>
            <p:nvSpPr>
              <p:cNvPr id="8255" name="Rectangle 45"/>
              <p:cNvSpPr>
                <a:spLocks noChangeArrowheads="1"/>
              </p:cNvSpPr>
              <p:nvPr/>
            </p:nvSpPr>
            <p:spPr bwMode="auto">
              <a:xfrm>
                <a:off x="192" y="3756"/>
                <a:ext cx="1177"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5</a:t>
                </a:r>
              </a:p>
            </p:txBody>
          </p:sp>
          <p:sp>
            <p:nvSpPr>
              <p:cNvPr id="8256" name="Rectangle 46"/>
              <p:cNvSpPr>
                <a:spLocks noChangeArrowheads="1"/>
              </p:cNvSpPr>
              <p:nvPr/>
            </p:nvSpPr>
            <p:spPr bwMode="auto">
              <a:xfrm>
                <a:off x="192" y="3560"/>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8257" name="Rectangle 47"/>
              <p:cNvSpPr>
                <a:spLocks noChangeArrowheads="1"/>
              </p:cNvSpPr>
              <p:nvPr/>
            </p:nvSpPr>
            <p:spPr bwMode="auto">
              <a:xfrm>
                <a:off x="192" y="3364"/>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3</a:t>
                </a:r>
              </a:p>
            </p:txBody>
          </p:sp>
          <p:sp>
            <p:nvSpPr>
              <p:cNvPr id="8258" name="Rectangle 48"/>
              <p:cNvSpPr>
                <a:spLocks noChangeArrowheads="1"/>
              </p:cNvSpPr>
              <p:nvPr/>
            </p:nvSpPr>
            <p:spPr bwMode="auto">
              <a:xfrm>
                <a:off x="192" y="3168"/>
                <a:ext cx="1177"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4</a:t>
                </a:r>
              </a:p>
            </p:txBody>
          </p:sp>
          <p:sp>
            <p:nvSpPr>
              <p:cNvPr id="8259" name="Rectangle 49"/>
              <p:cNvSpPr>
                <a:spLocks noChangeArrowheads="1"/>
              </p:cNvSpPr>
              <p:nvPr/>
            </p:nvSpPr>
            <p:spPr bwMode="auto">
              <a:xfrm>
                <a:off x="192" y="2880"/>
                <a:ext cx="1177"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f * (X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endParaRPr lang="en-US" sz="2000">
                  <a:latin typeface="Times New Roman" pitchFamily="18" charset="0"/>
                </a:endParaRPr>
              </a:p>
            </p:txBody>
          </p:sp>
        </p:grpSp>
        <p:sp>
          <p:nvSpPr>
            <p:cNvPr id="8254" name="Line 50"/>
            <p:cNvSpPr>
              <a:spLocks noChangeShapeType="1"/>
            </p:cNvSpPr>
            <p:nvPr/>
          </p:nvSpPr>
          <p:spPr bwMode="auto">
            <a:xfrm>
              <a:off x="1056" y="2928"/>
              <a:ext cx="144" cy="0"/>
            </a:xfrm>
            <a:prstGeom prst="line">
              <a:avLst/>
            </a:prstGeom>
            <a:noFill/>
            <a:ln w="25400">
              <a:solidFill>
                <a:schemeClr val="tx1"/>
              </a:solidFill>
              <a:miter lim="800000"/>
              <a:headEnd/>
              <a:tailEnd/>
            </a:ln>
          </p:spPr>
          <p:txBody>
            <a:bodyPr wrap="none"/>
            <a:lstStyle/>
            <a:p>
              <a:endParaRPr lang="he-IL"/>
            </a:p>
          </p:txBody>
        </p:sp>
      </p:grpSp>
      <p:grpSp>
        <p:nvGrpSpPr>
          <p:cNvPr id="5" name="Group 51"/>
          <p:cNvGrpSpPr>
            <a:grpSpLocks/>
          </p:cNvGrpSpPr>
          <p:nvPr/>
        </p:nvGrpSpPr>
        <p:grpSpPr bwMode="auto">
          <a:xfrm>
            <a:off x="2173288" y="4572000"/>
            <a:ext cx="1485900" cy="2052638"/>
            <a:chOff x="1369" y="2880"/>
            <a:chExt cx="936" cy="1293"/>
          </a:xfrm>
        </p:grpSpPr>
        <p:grpSp>
          <p:nvGrpSpPr>
            <p:cNvPr id="8245" name="Group 52"/>
            <p:cNvGrpSpPr>
              <a:grpSpLocks/>
            </p:cNvGrpSpPr>
            <p:nvPr/>
          </p:nvGrpSpPr>
          <p:grpSpPr bwMode="auto">
            <a:xfrm>
              <a:off x="1369" y="2880"/>
              <a:ext cx="936" cy="1293"/>
              <a:chOff x="1369" y="2880"/>
              <a:chExt cx="936" cy="1293"/>
            </a:xfrm>
          </p:grpSpPr>
          <p:sp>
            <p:nvSpPr>
              <p:cNvPr id="8247" name="Rectangle 53"/>
              <p:cNvSpPr>
                <a:spLocks noChangeArrowheads="1"/>
              </p:cNvSpPr>
              <p:nvPr/>
            </p:nvSpPr>
            <p:spPr bwMode="auto">
              <a:xfrm>
                <a:off x="1369"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8248" name="Rectangle 54"/>
              <p:cNvSpPr>
                <a:spLocks noChangeArrowheads="1"/>
              </p:cNvSpPr>
              <p:nvPr/>
            </p:nvSpPr>
            <p:spPr bwMode="auto">
              <a:xfrm>
                <a:off x="1369"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8249" name="Rectangle 55"/>
              <p:cNvSpPr>
                <a:spLocks noChangeArrowheads="1"/>
              </p:cNvSpPr>
              <p:nvPr/>
            </p:nvSpPr>
            <p:spPr bwMode="auto">
              <a:xfrm>
                <a:off x="1369"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8250" name="Rectangle 56"/>
              <p:cNvSpPr>
                <a:spLocks noChangeArrowheads="1"/>
              </p:cNvSpPr>
              <p:nvPr/>
            </p:nvSpPr>
            <p:spPr bwMode="auto">
              <a:xfrm>
                <a:off x="1369"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8251" name="Rectangle 57"/>
              <p:cNvSpPr>
                <a:spLocks noChangeArrowheads="1"/>
              </p:cNvSpPr>
              <p:nvPr/>
            </p:nvSpPr>
            <p:spPr bwMode="auto">
              <a:xfrm>
                <a:off x="1369"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4</a:t>
                </a:r>
              </a:p>
            </p:txBody>
          </p:sp>
          <p:sp>
            <p:nvSpPr>
              <p:cNvPr id="8252" name="Rectangle 58"/>
              <p:cNvSpPr>
                <a:spLocks noChangeArrowheads="1"/>
              </p:cNvSpPr>
              <p:nvPr/>
            </p:nvSpPr>
            <p:spPr bwMode="auto">
              <a:xfrm>
                <a:off x="1369"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r>
                  <a:rPr lang="en-US" sz="2000" baseline="30000">
                    <a:latin typeface="Times New Roman" pitchFamily="18" charset="0"/>
                  </a:rPr>
                  <a:t>2</a:t>
                </a:r>
              </a:p>
            </p:txBody>
          </p:sp>
        </p:grpSp>
        <p:sp>
          <p:nvSpPr>
            <p:cNvPr id="8246" name="Line 59"/>
            <p:cNvSpPr>
              <a:spLocks noChangeShapeType="1"/>
            </p:cNvSpPr>
            <p:nvPr/>
          </p:nvSpPr>
          <p:spPr bwMode="auto">
            <a:xfrm>
              <a:off x="2016" y="2928"/>
              <a:ext cx="144" cy="0"/>
            </a:xfrm>
            <a:prstGeom prst="line">
              <a:avLst/>
            </a:prstGeom>
            <a:noFill/>
            <a:ln w="25400">
              <a:solidFill>
                <a:schemeClr val="tx1"/>
              </a:solidFill>
              <a:miter lim="800000"/>
              <a:headEnd/>
              <a:tailEnd/>
            </a:ln>
          </p:spPr>
          <p:txBody>
            <a:bodyPr wrap="none"/>
            <a:lstStyle/>
            <a:p>
              <a:endParaRPr lang="he-IL"/>
            </a:p>
          </p:txBody>
        </p:sp>
      </p:grpSp>
      <p:grpSp>
        <p:nvGrpSpPr>
          <p:cNvPr id="7" name="Group 60"/>
          <p:cNvGrpSpPr>
            <a:grpSpLocks/>
          </p:cNvGrpSpPr>
          <p:nvPr/>
        </p:nvGrpSpPr>
        <p:grpSpPr bwMode="auto">
          <a:xfrm>
            <a:off x="3659188" y="4572000"/>
            <a:ext cx="1485900" cy="2052638"/>
            <a:chOff x="2305" y="2880"/>
            <a:chExt cx="936" cy="1293"/>
          </a:xfrm>
        </p:grpSpPr>
        <p:grpSp>
          <p:nvGrpSpPr>
            <p:cNvPr id="8237" name="Group 61"/>
            <p:cNvGrpSpPr>
              <a:grpSpLocks/>
            </p:cNvGrpSpPr>
            <p:nvPr/>
          </p:nvGrpSpPr>
          <p:grpSpPr bwMode="auto">
            <a:xfrm>
              <a:off x="2305" y="2880"/>
              <a:ext cx="936" cy="1293"/>
              <a:chOff x="2305" y="2880"/>
              <a:chExt cx="936" cy="1293"/>
            </a:xfrm>
          </p:grpSpPr>
          <p:sp>
            <p:nvSpPr>
              <p:cNvPr id="8239" name="Rectangle 62"/>
              <p:cNvSpPr>
                <a:spLocks noChangeArrowheads="1"/>
              </p:cNvSpPr>
              <p:nvPr/>
            </p:nvSpPr>
            <p:spPr bwMode="auto">
              <a:xfrm>
                <a:off x="2305" y="3756"/>
                <a:ext cx="936" cy="204"/>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1</a:t>
                </a:r>
              </a:p>
            </p:txBody>
          </p:sp>
          <p:sp>
            <p:nvSpPr>
              <p:cNvPr id="8240" name="Rectangle 63"/>
              <p:cNvSpPr>
                <a:spLocks noChangeArrowheads="1"/>
              </p:cNvSpPr>
              <p:nvPr/>
            </p:nvSpPr>
            <p:spPr bwMode="auto">
              <a:xfrm>
                <a:off x="2305" y="3960"/>
                <a:ext cx="93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1600">
                  <a:latin typeface="Times New Roman" pitchFamily="18" charset="0"/>
                </a:endParaRPr>
              </a:p>
            </p:txBody>
          </p:sp>
          <p:sp>
            <p:nvSpPr>
              <p:cNvPr id="8241" name="Rectangle 64"/>
              <p:cNvSpPr>
                <a:spLocks noChangeArrowheads="1"/>
              </p:cNvSpPr>
              <p:nvPr/>
            </p:nvSpPr>
            <p:spPr bwMode="auto">
              <a:xfrm>
                <a:off x="2305" y="3560"/>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0</a:t>
                </a:r>
              </a:p>
            </p:txBody>
          </p:sp>
          <p:sp>
            <p:nvSpPr>
              <p:cNvPr id="8242" name="Rectangle 65"/>
              <p:cNvSpPr>
                <a:spLocks noChangeArrowheads="1"/>
              </p:cNvSpPr>
              <p:nvPr/>
            </p:nvSpPr>
            <p:spPr bwMode="auto">
              <a:xfrm>
                <a:off x="2305" y="3364"/>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- 1</a:t>
                </a:r>
              </a:p>
            </p:txBody>
          </p:sp>
          <p:sp>
            <p:nvSpPr>
              <p:cNvPr id="8243" name="Rectangle 66"/>
              <p:cNvSpPr>
                <a:spLocks noChangeArrowheads="1"/>
              </p:cNvSpPr>
              <p:nvPr/>
            </p:nvSpPr>
            <p:spPr bwMode="auto">
              <a:xfrm>
                <a:off x="2305" y="3168"/>
                <a:ext cx="936" cy="19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- 2</a:t>
                </a:r>
              </a:p>
            </p:txBody>
          </p:sp>
          <p:sp>
            <p:nvSpPr>
              <p:cNvPr id="8244" name="Rectangle 67"/>
              <p:cNvSpPr>
                <a:spLocks noChangeArrowheads="1"/>
              </p:cNvSpPr>
              <p:nvPr/>
            </p:nvSpPr>
            <p:spPr bwMode="auto">
              <a:xfrm>
                <a:off x="2305" y="2880"/>
                <a:ext cx="936" cy="288"/>
              </a:xfrm>
              <a:prstGeom prst="rect">
                <a:avLst/>
              </a:prstGeom>
              <a:solidFill>
                <a:schemeClr val="accent2">
                  <a:alpha val="50195"/>
                </a:schemeClr>
              </a:solidFill>
              <a:ln w="9525">
                <a:noFill/>
                <a:miter lim="800000"/>
                <a:headEnd/>
                <a:tailEnd/>
              </a:ln>
            </p:spPr>
            <p:txBody>
              <a:bodyPr anchor="ctr"/>
              <a:lstStyle/>
              <a:p>
                <a:pPr>
                  <a:lnSpc>
                    <a:spcPct val="90000"/>
                  </a:lnSpc>
                  <a:spcBef>
                    <a:spcPct val="20000"/>
                  </a:spcBef>
                  <a:buClr>
                    <a:schemeClr val="folHlink"/>
                  </a:buClr>
                  <a:buSzPct val="60000"/>
                  <a:buFont typeface="Wingdings" pitchFamily="2" charset="2"/>
                  <a:buNone/>
                </a:pPr>
                <a:r>
                  <a:rPr lang="en-US" sz="2000">
                    <a:latin typeface="Times New Roman" pitchFamily="18" charset="0"/>
                  </a:rPr>
                  <a:t>(X</a:t>
                </a:r>
                <a:r>
                  <a:rPr lang="en-US" sz="1800">
                    <a:latin typeface="Times New Roman" pitchFamily="18" charset="0"/>
                  </a:rPr>
                  <a:t>i</a:t>
                </a:r>
                <a:r>
                  <a:rPr lang="en-US" sz="2000">
                    <a:latin typeface="Times New Roman" pitchFamily="18" charset="0"/>
                  </a:rPr>
                  <a:t> – X)</a:t>
                </a:r>
              </a:p>
            </p:txBody>
          </p:sp>
        </p:grpSp>
        <p:sp>
          <p:nvSpPr>
            <p:cNvPr id="8238" name="Line 68"/>
            <p:cNvSpPr>
              <a:spLocks noChangeShapeType="1"/>
            </p:cNvSpPr>
            <p:nvPr/>
          </p:nvSpPr>
          <p:spPr bwMode="auto">
            <a:xfrm>
              <a:off x="3024" y="2928"/>
              <a:ext cx="144" cy="0"/>
            </a:xfrm>
            <a:prstGeom prst="line">
              <a:avLst/>
            </a:prstGeom>
            <a:noFill/>
            <a:ln w="25400">
              <a:solidFill>
                <a:schemeClr val="tx1"/>
              </a:solidFill>
              <a:miter lim="800000"/>
              <a:headEnd/>
              <a:tailEnd/>
            </a:ln>
          </p:spPr>
          <p:txBody>
            <a:bodyPr wrap="none"/>
            <a:lstStyle/>
            <a:p>
              <a:endParaRPr lang="he-IL"/>
            </a:p>
          </p:txBody>
        </p:sp>
      </p:grpSp>
      <p:grpSp>
        <p:nvGrpSpPr>
          <p:cNvPr id="9" name="Group 69"/>
          <p:cNvGrpSpPr>
            <a:grpSpLocks/>
          </p:cNvGrpSpPr>
          <p:nvPr/>
        </p:nvGrpSpPr>
        <p:grpSpPr bwMode="auto">
          <a:xfrm>
            <a:off x="304800" y="6286500"/>
            <a:ext cx="1868488" cy="338138"/>
            <a:chOff x="192" y="3960"/>
            <a:chExt cx="1177" cy="213"/>
          </a:xfrm>
        </p:grpSpPr>
        <p:sp>
          <p:nvSpPr>
            <p:cNvPr id="8235" name="Rectangle 70"/>
            <p:cNvSpPr>
              <a:spLocks noChangeArrowheads="1"/>
            </p:cNvSpPr>
            <p:nvPr/>
          </p:nvSpPr>
          <p:spPr bwMode="auto">
            <a:xfrm>
              <a:off x="192" y="3960"/>
              <a:ext cx="1177"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600">
                  <a:latin typeface="Times New Roman" pitchFamily="18" charset="0"/>
                </a:rPr>
                <a:t> </a:t>
              </a:r>
              <a:r>
                <a:rPr lang="en-US" sz="1800">
                  <a:latin typeface="Times New Roman" pitchFamily="18" charset="0"/>
                </a:rPr>
                <a:t>Ʃf*</a:t>
              </a:r>
              <a:r>
                <a:rPr lang="en-US" sz="1600">
                  <a:latin typeface="Times New Roman" pitchFamily="18" charset="0"/>
                </a:rPr>
                <a:t>(Xi – X)</a:t>
              </a:r>
              <a:r>
                <a:rPr lang="en-US" sz="1600" baseline="30000">
                  <a:latin typeface="Times New Roman" pitchFamily="18" charset="0"/>
                </a:rPr>
                <a:t>2</a:t>
              </a:r>
              <a:r>
                <a:rPr lang="en-US" sz="1400" baseline="30000">
                  <a:latin typeface="Times New Roman" pitchFamily="18" charset="0"/>
                </a:rPr>
                <a:t> = </a:t>
              </a:r>
              <a:r>
                <a:rPr lang="en-US" sz="1600">
                  <a:latin typeface="Times New Roman" pitchFamily="18" charset="0"/>
                </a:rPr>
                <a:t>12</a:t>
              </a:r>
            </a:p>
          </p:txBody>
        </p:sp>
        <p:sp>
          <p:nvSpPr>
            <p:cNvPr id="8236" name="Line 71"/>
            <p:cNvSpPr>
              <a:spLocks noChangeShapeType="1"/>
            </p:cNvSpPr>
            <p:nvPr/>
          </p:nvSpPr>
          <p:spPr bwMode="auto">
            <a:xfrm>
              <a:off x="930" y="3974"/>
              <a:ext cx="144" cy="0"/>
            </a:xfrm>
            <a:prstGeom prst="line">
              <a:avLst/>
            </a:prstGeom>
            <a:noFill/>
            <a:ln w="25400">
              <a:solidFill>
                <a:schemeClr val="tx1"/>
              </a:solidFill>
              <a:miter lim="800000"/>
              <a:headEnd/>
              <a:tailEnd/>
            </a:ln>
          </p:spPr>
          <p:txBody>
            <a:bodyPr wrap="none"/>
            <a:lstStyle/>
            <a:p>
              <a:endParaRPr lang="he-IL"/>
            </a:p>
          </p:txBody>
        </p:sp>
      </p:grpSp>
      <p:sp>
        <p:nvSpPr>
          <p:cNvPr id="134216" name="Line 72"/>
          <p:cNvSpPr>
            <a:spLocks noChangeShapeType="1"/>
          </p:cNvSpPr>
          <p:nvPr/>
        </p:nvSpPr>
        <p:spPr bwMode="auto">
          <a:xfrm>
            <a:off x="6443663" y="2276475"/>
            <a:ext cx="228600" cy="0"/>
          </a:xfrm>
          <a:prstGeom prst="line">
            <a:avLst/>
          </a:prstGeom>
          <a:noFill/>
          <a:ln w="25400">
            <a:solidFill>
              <a:schemeClr val="tx1"/>
            </a:solidFill>
            <a:miter lim="800000"/>
            <a:headEnd/>
            <a:tailEnd/>
          </a:ln>
        </p:spPr>
        <p:txBody>
          <a:bodyPr wrap="none"/>
          <a:lstStyle/>
          <a:p>
            <a:endParaRPr lang="he-IL"/>
          </a:p>
        </p:txBody>
      </p:sp>
      <p:sp>
        <p:nvSpPr>
          <p:cNvPr id="134217" name="Line 73"/>
          <p:cNvSpPr>
            <a:spLocks noChangeShapeType="1"/>
          </p:cNvSpPr>
          <p:nvPr/>
        </p:nvSpPr>
        <p:spPr bwMode="auto">
          <a:xfrm>
            <a:off x="4284663" y="1916113"/>
            <a:ext cx="228600" cy="0"/>
          </a:xfrm>
          <a:prstGeom prst="line">
            <a:avLst/>
          </a:prstGeom>
          <a:noFill/>
          <a:ln w="25400">
            <a:solidFill>
              <a:schemeClr val="tx1"/>
            </a:solidFill>
            <a:miter lim="800000"/>
            <a:headEnd/>
            <a:tailEnd/>
          </a:ln>
        </p:spPr>
        <p:txBody>
          <a:bodyPr wrap="none"/>
          <a:lstStyle/>
          <a:p>
            <a:endParaRPr lang="he-IL"/>
          </a:p>
        </p:txBody>
      </p:sp>
      <p:graphicFrame>
        <p:nvGraphicFramePr>
          <p:cNvPr id="134218" name="Object 74"/>
          <p:cNvGraphicFramePr>
            <a:graphicFrameLocks noChangeAspect="1"/>
          </p:cNvGraphicFramePr>
          <p:nvPr/>
        </p:nvGraphicFramePr>
        <p:xfrm>
          <a:off x="388938" y="3500438"/>
          <a:ext cx="1597025" cy="712787"/>
        </p:xfrm>
        <a:graphic>
          <a:graphicData uri="http://schemas.openxmlformats.org/presentationml/2006/ole">
            <p:oleObj spid="_x0000_s8194" name="משוואה" r:id="rId3" imgW="93960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80">
                                            <p:txEl>
                                              <p:pRg st="0" end="0"/>
                                            </p:txEl>
                                          </p:spTgt>
                                        </p:tgtEl>
                                        <p:attrNameLst>
                                          <p:attrName>style.visibility</p:attrName>
                                        </p:attrNameLst>
                                      </p:cBhvr>
                                      <p:to>
                                        <p:strVal val="visible"/>
                                      </p:to>
                                    </p:set>
                                    <p:animEffect transition="in" filter="fade">
                                      <p:cBhvr>
                                        <p:cTn id="7" dur="2000"/>
                                        <p:tgtEl>
                                          <p:spTgt spid="134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80">
                                            <p:txEl>
                                              <p:pRg st="1" end="1"/>
                                            </p:txEl>
                                          </p:spTgt>
                                        </p:tgtEl>
                                        <p:attrNameLst>
                                          <p:attrName>style.visibility</p:attrName>
                                        </p:attrNameLst>
                                      </p:cBhvr>
                                      <p:to>
                                        <p:strVal val="visible"/>
                                      </p:to>
                                    </p:set>
                                    <p:animEffect transition="in" filter="fade">
                                      <p:cBhvr>
                                        <p:cTn id="12" dur="2000"/>
                                        <p:tgtEl>
                                          <p:spTgt spid="134180">
                                            <p:txEl>
                                              <p:pRg st="1" end="1"/>
                                            </p:txEl>
                                          </p:spTgt>
                                        </p:tgtEl>
                                      </p:cBhvr>
                                    </p:animEffect>
                                  </p:childTnLst>
                                </p:cTn>
                              </p:par>
                              <p:par>
                                <p:cTn id="13" presetID="1" presetClass="entr" presetSubtype="0" fill="hold" grpId="0" nodeType="withEffect">
                                  <p:stCondLst>
                                    <p:cond delay="1000"/>
                                  </p:stCondLst>
                                  <p:childTnLst>
                                    <p:set>
                                      <p:cBhvr>
                                        <p:cTn id="14" dur="1" fill="hold">
                                          <p:stCondLst>
                                            <p:cond delay="0"/>
                                          </p:stCondLst>
                                        </p:cTn>
                                        <p:tgtEl>
                                          <p:spTgt spid="134216"/>
                                        </p:tgtEl>
                                        <p:attrNameLst>
                                          <p:attrName>style.visibility</p:attrName>
                                        </p:attrNameLst>
                                      </p:cBhvr>
                                      <p:to>
                                        <p:strVal val="visible"/>
                                      </p:to>
                                    </p:se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4180">
                                            <p:txEl>
                                              <p:pRg st="2" end="2"/>
                                            </p:txEl>
                                          </p:spTgt>
                                        </p:tgtEl>
                                        <p:attrNameLst>
                                          <p:attrName>style.visibility</p:attrName>
                                        </p:attrNameLst>
                                      </p:cBhvr>
                                      <p:to>
                                        <p:strVal val="visible"/>
                                      </p:to>
                                    </p:set>
                                    <p:animEffect transition="in" filter="fade">
                                      <p:cBhvr>
                                        <p:cTn id="25" dur="2000"/>
                                        <p:tgtEl>
                                          <p:spTgt spid="134180">
                                            <p:txEl>
                                              <p:pRg st="2" end="2"/>
                                            </p:txEl>
                                          </p:spTgt>
                                        </p:tgtEl>
                                      </p:cBhvr>
                                    </p:animEffect>
                                  </p:childTnLst>
                                </p:cTn>
                              </p:par>
                              <p:par>
                                <p:cTn id="26" presetID="1" presetClass="entr" presetSubtype="0" fill="hold" grpId="0" nodeType="withEffect">
                                  <p:stCondLst>
                                    <p:cond delay="1000"/>
                                  </p:stCondLst>
                                  <p:childTnLst>
                                    <p:set>
                                      <p:cBhvr>
                                        <p:cTn id="27" dur="1" fill="hold">
                                          <p:stCondLst>
                                            <p:cond delay="0"/>
                                          </p:stCondLst>
                                        </p:cTn>
                                        <p:tgtEl>
                                          <p:spTgt spid="134182"/>
                                        </p:tgtEl>
                                        <p:attrNameLst>
                                          <p:attrName>style.visibility</p:attrName>
                                        </p:attrNameLst>
                                      </p:cBhvr>
                                      <p:to>
                                        <p:strVal val="visible"/>
                                      </p:to>
                                    </p:se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4180">
                                            <p:txEl>
                                              <p:pRg st="3" end="3"/>
                                            </p:txEl>
                                          </p:spTgt>
                                        </p:tgtEl>
                                        <p:attrNameLst>
                                          <p:attrName>style.visibility</p:attrName>
                                        </p:attrNameLst>
                                      </p:cBhvr>
                                      <p:to>
                                        <p:strVal val="visible"/>
                                      </p:to>
                                    </p:set>
                                    <p:animEffect transition="in" filter="fade">
                                      <p:cBhvr>
                                        <p:cTn id="38" dur="2000"/>
                                        <p:tgtEl>
                                          <p:spTgt spid="134180">
                                            <p:txEl>
                                              <p:pRg st="3" end="3"/>
                                            </p:txEl>
                                          </p:spTgt>
                                        </p:tgtEl>
                                      </p:cBhvr>
                                    </p:animEffect>
                                  </p:childTnLst>
                                </p:cTn>
                              </p:par>
                              <p:par>
                                <p:cTn id="39" presetID="1" presetClass="entr" presetSubtype="0" fill="hold" grpId="0" nodeType="withEffect">
                                  <p:stCondLst>
                                    <p:cond delay="1000"/>
                                  </p:stCondLst>
                                  <p:childTnLst>
                                    <p:set>
                                      <p:cBhvr>
                                        <p:cTn id="40" dur="1" fill="hold">
                                          <p:stCondLst>
                                            <p:cond delay="0"/>
                                          </p:stCondLst>
                                        </p:cTn>
                                        <p:tgtEl>
                                          <p:spTgt spid="134183"/>
                                        </p:tgtEl>
                                        <p:attrNameLst>
                                          <p:attrName>style.visibility</p:attrName>
                                        </p:attrNameLst>
                                      </p:cBhvr>
                                      <p:to>
                                        <p:strVal val="visible"/>
                                      </p:to>
                                    </p:set>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4180">
                                            <p:txEl>
                                              <p:pRg st="4" end="4"/>
                                            </p:txEl>
                                          </p:spTgt>
                                        </p:tgtEl>
                                        <p:attrNameLst>
                                          <p:attrName>style.visibility</p:attrName>
                                        </p:attrNameLst>
                                      </p:cBhvr>
                                      <p:to>
                                        <p:strVal val="visible"/>
                                      </p:to>
                                    </p:set>
                                    <p:animEffect transition="in" filter="fade">
                                      <p:cBhvr>
                                        <p:cTn id="51" dur="2000"/>
                                        <p:tgtEl>
                                          <p:spTgt spid="134180">
                                            <p:txEl>
                                              <p:pRg st="4" end="4"/>
                                            </p:txEl>
                                          </p:spTgt>
                                        </p:tgtEl>
                                      </p:cBhvr>
                                    </p:animEffect>
                                  </p:childTnLst>
                                </p:cTn>
                              </p:par>
                              <p:par>
                                <p:cTn id="52" presetID="1" presetClass="entr" presetSubtype="0" fill="hold" grpId="0" nodeType="withEffect">
                                  <p:stCondLst>
                                    <p:cond delay="1000"/>
                                  </p:stCondLst>
                                  <p:childTnLst>
                                    <p:set>
                                      <p:cBhvr>
                                        <p:cTn id="53" dur="1" fill="hold">
                                          <p:stCondLst>
                                            <p:cond delay="0"/>
                                          </p:stCondLst>
                                        </p:cTn>
                                        <p:tgtEl>
                                          <p:spTgt spid="134184"/>
                                        </p:tgtEl>
                                        <p:attrNameLst>
                                          <p:attrName>style.visibility</p:attrName>
                                        </p:attrNameLst>
                                      </p:cBhvr>
                                      <p:to>
                                        <p:strVal val="visible"/>
                                      </p:to>
                                    </p:set>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4180">
                                            <p:txEl>
                                              <p:pRg st="5" end="5"/>
                                            </p:txEl>
                                          </p:spTgt>
                                        </p:tgtEl>
                                        <p:attrNameLst>
                                          <p:attrName>style.visibility</p:attrName>
                                        </p:attrNameLst>
                                      </p:cBhvr>
                                      <p:to>
                                        <p:strVal val="visible"/>
                                      </p:to>
                                    </p:set>
                                    <p:animEffect transition="in" filter="fade">
                                      <p:cBhvr>
                                        <p:cTn id="64" dur="2000"/>
                                        <p:tgtEl>
                                          <p:spTgt spid="134180">
                                            <p:txEl>
                                              <p:pRg st="5" end="5"/>
                                            </p:txEl>
                                          </p:spTgt>
                                        </p:tgtEl>
                                      </p:cBhvr>
                                    </p:animEffect>
                                  </p:childTnLst>
                                </p:cTn>
                              </p:par>
                              <p:par>
                                <p:cTn id="65" presetID="1" presetClass="entr" presetSubtype="0" fill="hold" grpId="0" nodeType="withEffect">
                                  <p:stCondLst>
                                    <p:cond delay="1000"/>
                                  </p:stCondLst>
                                  <p:childTnLst>
                                    <p:set>
                                      <p:cBhvr>
                                        <p:cTn id="66" dur="1" fill="hold">
                                          <p:stCondLst>
                                            <p:cond delay="0"/>
                                          </p:stCondLst>
                                        </p:cTn>
                                        <p:tgtEl>
                                          <p:spTgt spid="134185"/>
                                        </p:tgtEl>
                                        <p:attrNameLst>
                                          <p:attrName>style.visibility</p:attrName>
                                        </p:attrNameLst>
                                      </p:cBhvr>
                                      <p:to>
                                        <p:strVal val="visible"/>
                                      </p:to>
                                    </p:set>
                                  </p:childTnLst>
                                </p:cTn>
                              </p:par>
                            </p:childTnLst>
                          </p:cTn>
                        </p:par>
                        <p:par>
                          <p:cTn id="67" fill="hold">
                            <p:stCondLst>
                              <p:cond delay="2000"/>
                            </p:stCondLst>
                            <p:childTnLst>
                              <p:par>
                                <p:cTn id="68" presetID="42"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4180">
                                            <p:txEl>
                                              <p:pRg st="6" end="6"/>
                                            </p:txEl>
                                          </p:spTgt>
                                        </p:tgtEl>
                                        <p:attrNameLst>
                                          <p:attrName>style.visibility</p:attrName>
                                        </p:attrNameLst>
                                      </p:cBhvr>
                                      <p:to>
                                        <p:strVal val="visible"/>
                                      </p:to>
                                    </p:set>
                                    <p:animEffect transition="in" filter="fade">
                                      <p:cBhvr>
                                        <p:cTn id="77" dur="2000"/>
                                        <p:tgtEl>
                                          <p:spTgt spid="134180">
                                            <p:txEl>
                                              <p:pRg st="6" end="6"/>
                                            </p:txEl>
                                          </p:spTgt>
                                        </p:tgtEl>
                                      </p:cBhvr>
                                    </p:animEffect>
                                  </p:childTnLst>
                                </p:cTn>
                              </p:par>
                              <p:par>
                                <p:cTn id="78" presetID="1" presetClass="entr" presetSubtype="0" fill="hold" grpId="0" nodeType="withEffect">
                                  <p:stCondLst>
                                    <p:cond delay="1000"/>
                                  </p:stCondLst>
                                  <p:childTnLst>
                                    <p:set>
                                      <p:cBhvr>
                                        <p:cTn id="79" dur="1" fill="hold">
                                          <p:stCondLst>
                                            <p:cond delay="0"/>
                                          </p:stCondLst>
                                        </p:cTn>
                                        <p:tgtEl>
                                          <p:spTgt spid="134186"/>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134217"/>
                                        </p:tgtEl>
                                        <p:attrNameLst>
                                          <p:attrName>style.visibility</p:attrName>
                                        </p:attrNameLst>
                                      </p:cBhvr>
                                      <p:to>
                                        <p:strVal val="visible"/>
                                      </p:to>
                                    </p:set>
                                  </p:childTnLst>
                                </p:cTn>
                              </p:par>
                            </p:childTnLst>
                          </p:cTn>
                        </p:par>
                        <p:par>
                          <p:cTn id="82" fill="hold">
                            <p:stCondLst>
                              <p:cond delay="2000"/>
                            </p:stCondLst>
                            <p:childTnLst>
                              <p:par>
                                <p:cTn id="83" presetID="29" presetClass="entr" presetSubtype="0" fill="hold" nodeType="afterEffect">
                                  <p:stCondLst>
                                    <p:cond delay="0"/>
                                  </p:stCondLst>
                                  <p:childTnLst>
                                    <p:set>
                                      <p:cBhvr>
                                        <p:cTn id="84" dur="1" fill="hold">
                                          <p:stCondLst>
                                            <p:cond delay="0"/>
                                          </p:stCondLst>
                                        </p:cTn>
                                        <p:tgtEl>
                                          <p:spTgt spid="134218"/>
                                        </p:tgtEl>
                                        <p:attrNameLst>
                                          <p:attrName>style.visibility</p:attrName>
                                        </p:attrNameLst>
                                      </p:cBhvr>
                                      <p:to>
                                        <p:strVal val="visible"/>
                                      </p:to>
                                    </p:set>
                                    <p:anim calcmode="lin" valueType="num">
                                      <p:cBhvr>
                                        <p:cTn id="85" dur="1000" fill="hold"/>
                                        <p:tgtEl>
                                          <p:spTgt spid="134218"/>
                                        </p:tgtEl>
                                        <p:attrNameLst>
                                          <p:attrName>ppt_x</p:attrName>
                                        </p:attrNameLst>
                                      </p:cBhvr>
                                      <p:tavLst>
                                        <p:tav tm="0">
                                          <p:val>
                                            <p:strVal val="#ppt_x-.2"/>
                                          </p:val>
                                        </p:tav>
                                        <p:tav tm="100000">
                                          <p:val>
                                            <p:strVal val="#ppt_x"/>
                                          </p:val>
                                        </p:tav>
                                      </p:tavLst>
                                    </p:anim>
                                    <p:anim calcmode="lin" valueType="num">
                                      <p:cBhvr>
                                        <p:cTn id="86" dur="1000" fill="hold"/>
                                        <p:tgtEl>
                                          <p:spTgt spid="134218"/>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3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80" grpId="0" build="p" bldLvl="2" autoUpdateAnimBg="0"/>
      <p:bldP spid="134182" grpId="0" animBg="1"/>
      <p:bldP spid="134183" grpId="0" animBg="1"/>
      <p:bldP spid="134184" grpId="0" animBg="1"/>
      <p:bldP spid="134185" grpId="0" animBg="1"/>
      <p:bldP spid="134186" grpId="0" animBg="1"/>
      <p:bldP spid="134216" grpId="0" animBg="1"/>
      <p:bldP spid="13421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838200" y="2017713"/>
            <a:ext cx="8116888" cy="2020887"/>
          </a:xfrm>
        </p:spPr>
        <p:txBody>
          <a:bodyPr/>
          <a:lstStyle/>
          <a:p>
            <a:pPr algn="just" eaLnBrk="1" hangingPunct="1">
              <a:lnSpc>
                <a:spcPct val="80000"/>
              </a:lnSpc>
            </a:pPr>
            <a:r>
              <a:rPr lang="he-IL" sz="2000" smtClean="0"/>
              <a:t>מהו הגובה ש 80% מהמקרים גבוהים ממנו?</a:t>
            </a:r>
          </a:p>
          <a:p>
            <a:pPr lvl="1" algn="just" eaLnBrk="1" hangingPunct="1">
              <a:lnSpc>
                <a:spcPct val="80000"/>
              </a:lnSpc>
            </a:pPr>
            <a:r>
              <a:rPr lang="he-IL" sz="1800" smtClean="0"/>
              <a:t>יש למצוא גבולות אמיתיים. </a:t>
            </a:r>
          </a:p>
          <a:p>
            <a:pPr lvl="1" algn="just" eaLnBrk="1" hangingPunct="1">
              <a:lnSpc>
                <a:spcPct val="80000"/>
              </a:lnSpc>
            </a:pPr>
            <a:r>
              <a:rPr lang="he-IL" sz="1800" smtClean="0"/>
              <a:t>יש לחשב שכיחות מצטברת.</a:t>
            </a:r>
          </a:p>
          <a:p>
            <a:pPr lvl="1" algn="just" eaLnBrk="1" hangingPunct="1">
              <a:lnSpc>
                <a:spcPct val="80000"/>
              </a:lnSpc>
            </a:pPr>
            <a:r>
              <a:rPr lang="he-IL" sz="1800" smtClean="0"/>
              <a:t>יש למצוא את קבוצת ה 20% (ע"פ </a:t>
            </a:r>
            <a:r>
              <a:rPr lang="en-US" sz="1800" smtClean="0"/>
              <a:t>N/5</a:t>
            </a:r>
            <a:r>
              <a:rPr lang="he-IL" sz="1800" smtClean="0"/>
              <a:t>). </a:t>
            </a:r>
            <a:r>
              <a:rPr lang="en-US" sz="1800" smtClean="0"/>
              <a:t>[1/5=20%]</a:t>
            </a:r>
            <a:r>
              <a:rPr lang="he-IL" sz="1800" smtClean="0"/>
              <a:t>.</a:t>
            </a:r>
          </a:p>
          <a:p>
            <a:pPr lvl="1" algn="just" eaLnBrk="1" hangingPunct="1">
              <a:lnSpc>
                <a:spcPct val="80000"/>
              </a:lnSpc>
            </a:pPr>
            <a:r>
              <a:rPr lang="he-IL" sz="1800" smtClean="0"/>
              <a:t>יש חשב על פי הנוסחה: </a:t>
            </a:r>
            <a:r>
              <a:rPr lang="en-US" sz="1800" smtClean="0"/>
              <a:t>20% = L + l/f * (N/5 – F)</a:t>
            </a:r>
            <a:endParaRPr lang="he-IL" sz="1800" smtClean="0"/>
          </a:p>
          <a:p>
            <a:pPr lvl="2" algn="just" eaLnBrk="1" hangingPunct="1">
              <a:lnSpc>
                <a:spcPct val="80000"/>
              </a:lnSpc>
            </a:pPr>
            <a:r>
              <a:rPr lang="en-US" sz="1800" b="1" smtClean="0">
                <a:solidFill>
                  <a:schemeClr val="tx2"/>
                </a:solidFill>
              </a:rPr>
              <a:t>L</a:t>
            </a:r>
            <a:r>
              <a:rPr lang="he-IL" sz="1800" smtClean="0"/>
              <a:t> – גבול תחתון של קבוצת 20%. </a:t>
            </a:r>
            <a:r>
              <a:rPr lang="en-US" sz="1800" b="1" smtClean="0">
                <a:solidFill>
                  <a:schemeClr val="tx2"/>
                </a:solidFill>
              </a:rPr>
              <a:t>l</a:t>
            </a:r>
            <a:r>
              <a:rPr lang="he-IL" sz="1800" smtClean="0"/>
              <a:t> – רוחב קבוצת 20%. </a:t>
            </a:r>
            <a:r>
              <a:rPr lang="en-US" sz="1800" b="1" smtClean="0">
                <a:solidFill>
                  <a:schemeClr val="tx2"/>
                </a:solidFill>
              </a:rPr>
              <a:t>F</a:t>
            </a:r>
            <a:r>
              <a:rPr lang="he-IL" sz="1800" smtClean="0"/>
              <a:t> - שכיחות מצטברת עד קבוצת ה 20% </a:t>
            </a:r>
            <a:r>
              <a:rPr lang="en-US" sz="1800" b="1" smtClean="0">
                <a:solidFill>
                  <a:schemeClr val="tx2"/>
                </a:solidFill>
              </a:rPr>
              <a:t>f</a:t>
            </a:r>
            <a:r>
              <a:rPr lang="he-IL" sz="1800" smtClean="0"/>
              <a:t> – שכיחות בתוך קבוצת ה 20%. </a:t>
            </a:r>
            <a:r>
              <a:rPr lang="en-US" sz="1800" b="1" smtClean="0">
                <a:solidFill>
                  <a:schemeClr val="tx2"/>
                </a:solidFill>
              </a:rPr>
              <a:t>N</a:t>
            </a:r>
            <a:r>
              <a:rPr lang="he-IL" sz="1800" smtClean="0"/>
              <a:t> – מספר המקרים.</a:t>
            </a:r>
            <a:endParaRPr lang="he-IL" sz="1800" i="1" smtClean="0"/>
          </a:p>
        </p:txBody>
      </p:sp>
      <p:grpSp>
        <p:nvGrpSpPr>
          <p:cNvPr id="2" name="Group 3"/>
          <p:cNvGrpSpPr>
            <a:grpSpLocks/>
          </p:cNvGrpSpPr>
          <p:nvPr/>
        </p:nvGrpSpPr>
        <p:grpSpPr bwMode="auto">
          <a:xfrm>
            <a:off x="5391150" y="4191000"/>
            <a:ext cx="1628775" cy="1690688"/>
            <a:chOff x="3396" y="2640"/>
            <a:chExt cx="1026" cy="1065"/>
          </a:xfrm>
        </p:grpSpPr>
        <p:sp>
          <p:nvSpPr>
            <p:cNvPr id="144421" name="Rectangle 4"/>
            <p:cNvSpPr>
              <a:spLocks noChangeArrowheads="1"/>
            </p:cNvSpPr>
            <p:nvPr/>
          </p:nvSpPr>
          <p:spPr bwMode="auto">
            <a:xfrm>
              <a:off x="3396"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140 - 150</a:t>
              </a:r>
            </a:p>
          </p:txBody>
        </p:sp>
        <p:sp>
          <p:nvSpPr>
            <p:cNvPr id="144422" name="Rectangle 5"/>
            <p:cNvSpPr>
              <a:spLocks noChangeArrowheads="1"/>
            </p:cNvSpPr>
            <p:nvPr/>
          </p:nvSpPr>
          <p:spPr bwMode="auto">
            <a:xfrm>
              <a:off x="3396"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130 - 140</a:t>
              </a:r>
            </a:p>
          </p:txBody>
        </p:sp>
        <p:sp>
          <p:nvSpPr>
            <p:cNvPr id="144423" name="Rectangle 6"/>
            <p:cNvSpPr>
              <a:spLocks noChangeArrowheads="1"/>
            </p:cNvSpPr>
            <p:nvPr/>
          </p:nvSpPr>
          <p:spPr bwMode="auto">
            <a:xfrm>
              <a:off x="3396"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120 - 130</a:t>
              </a:r>
            </a:p>
          </p:txBody>
        </p:sp>
        <p:sp>
          <p:nvSpPr>
            <p:cNvPr id="144424" name="Rectangle 7"/>
            <p:cNvSpPr>
              <a:spLocks noChangeArrowheads="1"/>
            </p:cNvSpPr>
            <p:nvPr/>
          </p:nvSpPr>
          <p:spPr bwMode="auto">
            <a:xfrm>
              <a:off x="3396"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110 - 120</a:t>
              </a:r>
            </a:p>
          </p:txBody>
        </p:sp>
        <p:sp>
          <p:nvSpPr>
            <p:cNvPr id="144425" name="Rectangle 8"/>
            <p:cNvSpPr>
              <a:spLocks noChangeArrowheads="1"/>
            </p:cNvSpPr>
            <p:nvPr/>
          </p:nvSpPr>
          <p:spPr bwMode="auto">
            <a:xfrm>
              <a:off x="3396"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גבול עליון אמיתי</a:t>
              </a:r>
              <a:endParaRPr lang="en-US" sz="1800">
                <a:latin typeface="Times New Roman" pitchFamily="18" charset="0"/>
              </a:endParaRPr>
            </a:p>
          </p:txBody>
        </p:sp>
      </p:grpSp>
      <p:grpSp>
        <p:nvGrpSpPr>
          <p:cNvPr id="144388" name="Group 9"/>
          <p:cNvGrpSpPr>
            <a:grpSpLocks/>
          </p:cNvGrpSpPr>
          <p:nvPr/>
        </p:nvGrpSpPr>
        <p:grpSpPr bwMode="auto">
          <a:xfrm>
            <a:off x="3762375" y="4191000"/>
            <a:ext cx="4886325" cy="1690688"/>
            <a:chOff x="2370" y="2640"/>
            <a:chExt cx="3078" cy="1065"/>
          </a:xfrm>
        </p:grpSpPr>
        <p:sp>
          <p:nvSpPr>
            <p:cNvPr id="144411" name="Rectangle 10"/>
            <p:cNvSpPr>
              <a:spLocks noChangeArrowheads="1"/>
            </p:cNvSpPr>
            <p:nvPr/>
          </p:nvSpPr>
          <p:spPr bwMode="auto">
            <a:xfrm>
              <a:off x="2370"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15</a:t>
              </a:r>
            </a:p>
          </p:txBody>
        </p:sp>
        <p:sp>
          <p:nvSpPr>
            <p:cNvPr id="144412" name="Rectangle 11"/>
            <p:cNvSpPr>
              <a:spLocks noChangeArrowheads="1"/>
            </p:cNvSpPr>
            <p:nvPr/>
          </p:nvSpPr>
          <p:spPr bwMode="auto">
            <a:xfrm>
              <a:off x="2370"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44413" name="Rectangle 12"/>
            <p:cNvSpPr>
              <a:spLocks noChangeArrowheads="1"/>
            </p:cNvSpPr>
            <p:nvPr/>
          </p:nvSpPr>
          <p:spPr bwMode="auto">
            <a:xfrm>
              <a:off x="2370"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20</a:t>
              </a:r>
            </a:p>
          </p:txBody>
        </p:sp>
        <p:sp>
          <p:nvSpPr>
            <p:cNvPr id="144414" name="Rectangle 13"/>
            <p:cNvSpPr>
              <a:spLocks noChangeArrowheads="1"/>
            </p:cNvSpPr>
            <p:nvPr/>
          </p:nvSpPr>
          <p:spPr bwMode="auto">
            <a:xfrm>
              <a:off x="2370"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44415" name="Rectangle 14"/>
            <p:cNvSpPr>
              <a:spLocks noChangeArrowheads="1"/>
            </p:cNvSpPr>
            <p:nvPr/>
          </p:nvSpPr>
          <p:spPr bwMode="auto">
            <a:xfrm>
              <a:off x="2370"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שכיחות </a:t>
              </a:r>
              <a:r>
                <a:rPr lang="en-US" sz="1800">
                  <a:latin typeface="Times New Roman" pitchFamily="18" charset="0"/>
                </a:rPr>
                <a:t>(f)</a:t>
              </a:r>
            </a:p>
          </p:txBody>
        </p:sp>
        <p:sp>
          <p:nvSpPr>
            <p:cNvPr id="144416" name="Rectangle 15"/>
            <p:cNvSpPr>
              <a:spLocks noChangeArrowheads="1"/>
            </p:cNvSpPr>
            <p:nvPr/>
          </p:nvSpPr>
          <p:spPr bwMode="auto">
            <a:xfrm>
              <a:off x="4422" y="3492"/>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140-149</a:t>
              </a:r>
            </a:p>
          </p:txBody>
        </p:sp>
        <p:sp>
          <p:nvSpPr>
            <p:cNvPr id="144417" name="Rectangle 16"/>
            <p:cNvSpPr>
              <a:spLocks noChangeArrowheads="1"/>
            </p:cNvSpPr>
            <p:nvPr/>
          </p:nvSpPr>
          <p:spPr bwMode="auto">
            <a:xfrm>
              <a:off x="4422" y="3279"/>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130-139</a:t>
              </a:r>
            </a:p>
          </p:txBody>
        </p:sp>
        <p:sp>
          <p:nvSpPr>
            <p:cNvPr id="144418" name="Rectangle 17"/>
            <p:cNvSpPr>
              <a:spLocks noChangeArrowheads="1"/>
            </p:cNvSpPr>
            <p:nvPr/>
          </p:nvSpPr>
          <p:spPr bwMode="auto">
            <a:xfrm>
              <a:off x="4422" y="3066"/>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120-129</a:t>
              </a:r>
            </a:p>
          </p:txBody>
        </p:sp>
        <p:sp>
          <p:nvSpPr>
            <p:cNvPr id="144419" name="Rectangle 18"/>
            <p:cNvSpPr>
              <a:spLocks noChangeArrowheads="1"/>
            </p:cNvSpPr>
            <p:nvPr/>
          </p:nvSpPr>
          <p:spPr bwMode="auto">
            <a:xfrm>
              <a:off x="4422" y="2853"/>
              <a:ext cx="1026" cy="213"/>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n-US" sz="1800">
                  <a:latin typeface="Times New Roman" pitchFamily="18" charset="0"/>
                </a:rPr>
                <a:t>110-119</a:t>
              </a:r>
            </a:p>
          </p:txBody>
        </p:sp>
        <p:sp>
          <p:nvSpPr>
            <p:cNvPr id="144420" name="Rectangle 19"/>
            <p:cNvSpPr>
              <a:spLocks noChangeArrowheads="1"/>
            </p:cNvSpPr>
            <p:nvPr/>
          </p:nvSpPr>
          <p:spPr bwMode="auto">
            <a:xfrm>
              <a:off x="4422" y="2640"/>
              <a:ext cx="1026" cy="213"/>
            </a:xfrm>
            <a:prstGeom prst="rect">
              <a:avLst/>
            </a:prstGeom>
            <a:solidFill>
              <a:schemeClr val="accent2">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800">
                  <a:latin typeface="Times New Roman" pitchFamily="18" charset="0"/>
                </a:rPr>
                <a:t>גובה (</a:t>
              </a:r>
              <a:r>
                <a:rPr lang="en-US" sz="1800">
                  <a:latin typeface="Times New Roman" pitchFamily="18" charset="0"/>
                </a:rPr>
                <a:t>X</a:t>
              </a:r>
              <a:r>
                <a:rPr lang="he-IL" sz="1800">
                  <a:latin typeface="Times New Roman" pitchFamily="18" charset="0"/>
                </a:rPr>
                <a:t>)</a:t>
              </a:r>
              <a:endParaRPr lang="en-US" sz="1800">
                <a:latin typeface="Times New Roman" pitchFamily="18" charset="0"/>
              </a:endParaRPr>
            </a:p>
          </p:txBody>
        </p:sp>
      </p:grpSp>
      <p:grpSp>
        <p:nvGrpSpPr>
          <p:cNvPr id="4" name="Group 20"/>
          <p:cNvGrpSpPr>
            <a:grpSpLocks/>
          </p:cNvGrpSpPr>
          <p:nvPr/>
        </p:nvGrpSpPr>
        <p:grpSpPr bwMode="auto">
          <a:xfrm>
            <a:off x="1828800" y="4191000"/>
            <a:ext cx="1933575" cy="1690688"/>
            <a:chOff x="1152" y="2640"/>
            <a:chExt cx="1218" cy="1065"/>
          </a:xfrm>
        </p:grpSpPr>
        <p:sp>
          <p:nvSpPr>
            <p:cNvPr id="144406" name="Rectangle 21"/>
            <p:cNvSpPr>
              <a:spLocks noChangeArrowheads="1"/>
            </p:cNvSpPr>
            <p:nvPr/>
          </p:nvSpPr>
          <p:spPr bwMode="auto">
            <a:xfrm>
              <a:off x="1152" y="3492"/>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N=60</a:t>
              </a:r>
            </a:p>
          </p:txBody>
        </p:sp>
        <p:sp>
          <p:nvSpPr>
            <p:cNvPr id="144407" name="Rectangle 22"/>
            <p:cNvSpPr>
              <a:spLocks noChangeArrowheads="1"/>
            </p:cNvSpPr>
            <p:nvPr/>
          </p:nvSpPr>
          <p:spPr bwMode="auto">
            <a:xfrm>
              <a:off x="1152" y="3279"/>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45</a:t>
              </a:r>
            </a:p>
          </p:txBody>
        </p:sp>
        <p:sp>
          <p:nvSpPr>
            <p:cNvPr id="144408" name="Rectangle 23"/>
            <p:cNvSpPr>
              <a:spLocks noChangeArrowheads="1"/>
            </p:cNvSpPr>
            <p:nvPr/>
          </p:nvSpPr>
          <p:spPr bwMode="auto">
            <a:xfrm>
              <a:off x="1152" y="3066"/>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25</a:t>
              </a:r>
            </a:p>
          </p:txBody>
        </p:sp>
        <p:sp>
          <p:nvSpPr>
            <p:cNvPr id="144409" name="Rectangle 24"/>
            <p:cNvSpPr>
              <a:spLocks noChangeArrowheads="1"/>
            </p:cNvSpPr>
            <p:nvPr/>
          </p:nvSpPr>
          <p:spPr bwMode="auto">
            <a:xfrm>
              <a:off x="1152" y="2853"/>
              <a:ext cx="1218" cy="213"/>
            </a:xfrm>
            <a:prstGeom prst="rect">
              <a:avLst/>
            </a:prstGeom>
            <a:no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en-US" sz="1800">
                  <a:latin typeface="Times New Roman" pitchFamily="18" charset="0"/>
                </a:rPr>
                <a:t>5</a:t>
              </a:r>
            </a:p>
          </p:txBody>
        </p:sp>
        <p:sp>
          <p:nvSpPr>
            <p:cNvPr id="144410" name="Rectangle 25"/>
            <p:cNvSpPr>
              <a:spLocks noChangeArrowheads="1"/>
            </p:cNvSpPr>
            <p:nvPr/>
          </p:nvSpPr>
          <p:spPr bwMode="auto">
            <a:xfrm>
              <a:off x="1152" y="2640"/>
              <a:ext cx="1218" cy="213"/>
            </a:xfrm>
            <a:prstGeom prst="rect">
              <a:avLst/>
            </a:prstGeom>
            <a:solidFill>
              <a:schemeClr val="accent2">
                <a:alpha val="50195"/>
              </a:schemeClr>
            </a:solidFill>
            <a:ln w="9525">
              <a:noFill/>
              <a:miter lim="800000"/>
              <a:headEnd/>
              <a:tailEnd/>
            </a:ln>
          </p:spPr>
          <p:txBody>
            <a:bodyPr/>
            <a:lstStyle/>
            <a:p>
              <a:pPr rtl="0">
                <a:lnSpc>
                  <a:spcPct val="90000"/>
                </a:lnSpc>
                <a:spcBef>
                  <a:spcPct val="20000"/>
                </a:spcBef>
                <a:buClr>
                  <a:schemeClr val="folHlink"/>
                </a:buClr>
                <a:buSzPct val="60000"/>
                <a:buFont typeface="Wingdings" pitchFamily="2" charset="2"/>
                <a:buNone/>
              </a:pPr>
              <a:r>
                <a:rPr lang="he-IL" sz="1800">
                  <a:latin typeface="Times New Roman" pitchFamily="18" charset="0"/>
                </a:rPr>
                <a:t>שכיחות מצטברת </a:t>
              </a:r>
              <a:r>
                <a:rPr lang="en-US" sz="1800">
                  <a:latin typeface="Times New Roman" pitchFamily="18" charset="0"/>
                </a:rPr>
                <a:t>(F)</a:t>
              </a:r>
            </a:p>
          </p:txBody>
        </p:sp>
      </p:grpSp>
      <p:sp>
        <p:nvSpPr>
          <p:cNvPr id="144390" name="Line 26"/>
          <p:cNvSpPr>
            <a:spLocks noChangeShapeType="1"/>
          </p:cNvSpPr>
          <p:nvPr/>
        </p:nvSpPr>
        <p:spPr bwMode="auto">
          <a:xfrm>
            <a:off x="1828800" y="4191000"/>
            <a:ext cx="6819900" cy="0"/>
          </a:xfrm>
          <a:prstGeom prst="line">
            <a:avLst/>
          </a:prstGeom>
          <a:noFill/>
          <a:ln w="28575" cap="sq">
            <a:solidFill>
              <a:schemeClr val="tx1"/>
            </a:solidFill>
            <a:miter lim="800000"/>
            <a:headEnd/>
            <a:tailEnd/>
          </a:ln>
        </p:spPr>
        <p:txBody>
          <a:bodyPr wrap="none"/>
          <a:lstStyle/>
          <a:p>
            <a:endParaRPr lang="he-IL"/>
          </a:p>
        </p:txBody>
      </p:sp>
      <p:sp>
        <p:nvSpPr>
          <p:cNvPr id="144391" name="Line 27"/>
          <p:cNvSpPr>
            <a:spLocks noChangeShapeType="1"/>
          </p:cNvSpPr>
          <p:nvPr/>
        </p:nvSpPr>
        <p:spPr bwMode="auto">
          <a:xfrm>
            <a:off x="1828800" y="4529138"/>
            <a:ext cx="6819900" cy="0"/>
          </a:xfrm>
          <a:prstGeom prst="line">
            <a:avLst/>
          </a:prstGeom>
          <a:noFill/>
          <a:ln w="12700">
            <a:solidFill>
              <a:schemeClr val="tx1"/>
            </a:solidFill>
            <a:miter lim="800000"/>
            <a:headEnd/>
            <a:tailEnd/>
          </a:ln>
        </p:spPr>
        <p:txBody>
          <a:bodyPr wrap="none"/>
          <a:lstStyle/>
          <a:p>
            <a:endParaRPr lang="he-IL"/>
          </a:p>
        </p:txBody>
      </p:sp>
      <p:sp>
        <p:nvSpPr>
          <p:cNvPr id="144392" name="Line 28"/>
          <p:cNvSpPr>
            <a:spLocks noChangeShapeType="1"/>
          </p:cNvSpPr>
          <p:nvPr/>
        </p:nvSpPr>
        <p:spPr bwMode="auto">
          <a:xfrm>
            <a:off x="1828800" y="4867275"/>
            <a:ext cx="6819900" cy="0"/>
          </a:xfrm>
          <a:prstGeom prst="line">
            <a:avLst/>
          </a:prstGeom>
          <a:noFill/>
          <a:ln w="12700">
            <a:solidFill>
              <a:schemeClr val="tx1"/>
            </a:solidFill>
            <a:miter lim="800000"/>
            <a:headEnd/>
            <a:tailEnd/>
          </a:ln>
        </p:spPr>
        <p:txBody>
          <a:bodyPr wrap="none"/>
          <a:lstStyle/>
          <a:p>
            <a:endParaRPr lang="he-IL"/>
          </a:p>
        </p:txBody>
      </p:sp>
      <p:sp>
        <p:nvSpPr>
          <p:cNvPr id="144393" name="Line 29"/>
          <p:cNvSpPr>
            <a:spLocks noChangeShapeType="1"/>
          </p:cNvSpPr>
          <p:nvPr/>
        </p:nvSpPr>
        <p:spPr bwMode="auto">
          <a:xfrm>
            <a:off x="1828800" y="5205413"/>
            <a:ext cx="6819900" cy="0"/>
          </a:xfrm>
          <a:prstGeom prst="line">
            <a:avLst/>
          </a:prstGeom>
          <a:noFill/>
          <a:ln w="12700">
            <a:solidFill>
              <a:schemeClr val="tx1"/>
            </a:solidFill>
            <a:miter lim="800000"/>
            <a:headEnd/>
            <a:tailEnd/>
          </a:ln>
        </p:spPr>
        <p:txBody>
          <a:bodyPr wrap="none"/>
          <a:lstStyle/>
          <a:p>
            <a:endParaRPr lang="he-IL"/>
          </a:p>
        </p:txBody>
      </p:sp>
      <p:sp>
        <p:nvSpPr>
          <p:cNvPr id="144394" name="Line 30"/>
          <p:cNvSpPr>
            <a:spLocks noChangeShapeType="1"/>
          </p:cNvSpPr>
          <p:nvPr/>
        </p:nvSpPr>
        <p:spPr bwMode="auto">
          <a:xfrm>
            <a:off x="1828800" y="5543550"/>
            <a:ext cx="6819900" cy="0"/>
          </a:xfrm>
          <a:prstGeom prst="line">
            <a:avLst/>
          </a:prstGeom>
          <a:noFill/>
          <a:ln w="12700">
            <a:solidFill>
              <a:schemeClr val="tx1"/>
            </a:solidFill>
            <a:miter lim="800000"/>
            <a:headEnd/>
            <a:tailEnd/>
          </a:ln>
        </p:spPr>
        <p:txBody>
          <a:bodyPr wrap="none"/>
          <a:lstStyle/>
          <a:p>
            <a:endParaRPr lang="he-IL"/>
          </a:p>
        </p:txBody>
      </p:sp>
      <p:sp>
        <p:nvSpPr>
          <p:cNvPr id="144395" name="Line 31"/>
          <p:cNvSpPr>
            <a:spLocks noChangeShapeType="1"/>
          </p:cNvSpPr>
          <p:nvPr/>
        </p:nvSpPr>
        <p:spPr bwMode="auto">
          <a:xfrm>
            <a:off x="1828800" y="5881688"/>
            <a:ext cx="6819900" cy="0"/>
          </a:xfrm>
          <a:prstGeom prst="line">
            <a:avLst/>
          </a:prstGeom>
          <a:noFill/>
          <a:ln w="28575" cap="sq">
            <a:solidFill>
              <a:schemeClr val="tx1"/>
            </a:solidFill>
            <a:miter lim="800000"/>
            <a:headEnd/>
            <a:tailEnd/>
          </a:ln>
        </p:spPr>
        <p:txBody>
          <a:bodyPr wrap="none"/>
          <a:lstStyle/>
          <a:p>
            <a:endParaRPr lang="he-IL"/>
          </a:p>
        </p:txBody>
      </p:sp>
      <p:sp>
        <p:nvSpPr>
          <p:cNvPr id="144396" name="Line 32"/>
          <p:cNvSpPr>
            <a:spLocks noChangeShapeType="1"/>
          </p:cNvSpPr>
          <p:nvPr/>
        </p:nvSpPr>
        <p:spPr bwMode="auto">
          <a:xfrm>
            <a:off x="1828800" y="4191000"/>
            <a:ext cx="0" cy="1690688"/>
          </a:xfrm>
          <a:prstGeom prst="line">
            <a:avLst/>
          </a:prstGeom>
          <a:noFill/>
          <a:ln w="28575" cap="sq">
            <a:solidFill>
              <a:schemeClr val="tx1"/>
            </a:solidFill>
            <a:miter lim="800000"/>
            <a:headEnd/>
            <a:tailEnd/>
          </a:ln>
        </p:spPr>
        <p:txBody>
          <a:bodyPr wrap="none"/>
          <a:lstStyle/>
          <a:p>
            <a:endParaRPr lang="he-IL"/>
          </a:p>
        </p:txBody>
      </p:sp>
      <p:sp>
        <p:nvSpPr>
          <p:cNvPr id="144397" name="Line 33"/>
          <p:cNvSpPr>
            <a:spLocks noChangeShapeType="1"/>
          </p:cNvSpPr>
          <p:nvPr/>
        </p:nvSpPr>
        <p:spPr bwMode="auto">
          <a:xfrm>
            <a:off x="7019925" y="4191000"/>
            <a:ext cx="0" cy="1690688"/>
          </a:xfrm>
          <a:prstGeom prst="line">
            <a:avLst/>
          </a:prstGeom>
          <a:noFill/>
          <a:ln w="12700">
            <a:solidFill>
              <a:schemeClr val="tx1"/>
            </a:solidFill>
            <a:miter lim="800000"/>
            <a:headEnd/>
            <a:tailEnd/>
          </a:ln>
        </p:spPr>
        <p:txBody>
          <a:bodyPr wrap="none"/>
          <a:lstStyle/>
          <a:p>
            <a:endParaRPr lang="he-IL"/>
          </a:p>
        </p:txBody>
      </p:sp>
      <p:sp>
        <p:nvSpPr>
          <p:cNvPr id="144398" name="Line 34"/>
          <p:cNvSpPr>
            <a:spLocks noChangeShapeType="1"/>
          </p:cNvSpPr>
          <p:nvPr/>
        </p:nvSpPr>
        <p:spPr bwMode="auto">
          <a:xfrm>
            <a:off x="8648700" y="4191000"/>
            <a:ext cx="0" cy="1690688"/>
          </a:xfrm>
          <a:prstGeom prst="line">
            <a:avLst/>
          </a:prstGeom>
          <a:noFill/>
          <a:ln w="28575" cap="sq">
            <a:solidFill>
              <a:schemeClr val="tx1"/>
            </a:solidFill>
            <a:miter lim="800000"/>
            <a:headEnd/>
            <a:tailEnd/>
          </a:ln>
        </p:spPr>
        <p:txBody>
          <a:bodyPr wrap="none"/>
          <a:lstStyle/>
          <a:p>
            <a:endParaRPr lang="he-IL"/>
          </a:p>
        </p:txBody>
      </p:sp>
      <p:sp>
        <p:nvSpPr>
          <p:cNvPr id="144399" name="Line 35"/>
          <p:cNvSpPr>
            <a:spLocks noChangeShapeType="1"/>
          </p:cNvSpPr>
          <p:nvPr/>
        </p:nvSpPr>
        <p:spPr bwMode="auto">
          <a:xfrm>
            <a:off x="3762375" y="4191000"/>
            <a:ext cx="0" cy="1690688"/>
          </a:xfrm>
          <a:prstGeom prst="line">
            <a:avLst/>
          </a:prstGeom>
          <a:noFill/>
          <a:ln w="12700">
            <a:solidFill>
              <a:schemeClr val="tx1"/>
            </a:solidFill>
            <a:miter lim="800000"/>
            <a:headEnd/>
            <a:tailEnd/>
          </a:ln>
        </p:spPr>
        <p:txBody>
          <a:bodyPr wrap="none"/>
          <a:lstStyle/>
          <a:p>
            <a:endParaRPr lang="he-IL"/>
          </a:p>
        </p:txBody>
      </p:sp>
      <p:sp>
        <p:nvSpPr>
          <p:cNvPr id="144400" name="Line 36"/>
          <p:cNvSpPr>
            <a:spLocks noChangeShapeType="1"/>
          </p:cNvSpPr>
          <p:nvPr/>
        </p:nvSpPr>
        <p:spPr bwMode="auto">
          <a:xfrm>
            <a:off x="5391150" y="4191000"/>
            <a:ext cx="0" cy="1690688"/>
          </a:xfrm>
          <a:prstGeom prst="line">
            <a:avLst/>
          </a:prstGeom>
          <a:noFill/>
          <a:ln w="12700">
            <a:solidFill>
              <a:schemeClr val="tx1"/>
            </a:solidFill>
            <a:miter lim="800000"/>
            <a:headEnd/>
            <a:tailEnd/>
          </a:ln>
        </p:spPr>
        <p:txBody>
          <a:bodyPr wrap="none"/>
          <a:lstStyle/>
          <a:p>
            <a:endParaRPr lang="he-IL"/>
          </a:p>
        </p:txBody>
      </p:sp>
      <p:grpSp>
        <p:nvGrpSpPr>
          <p:cNvPr id="5" name="Group 38"/>
          <p:cNvGrpSpPr>
            <a:grpSpLocks/>
          </p:cNvGrpSpPr>
          <p:nvPr/>
        </p:nvGrpSpPr>
        <p:grpSpPr bwMode="auto">
          <a:xfrm>
            <a:off x="1828800" y="6019800"/>
            <a:ext cx="6858000" cy="609600"/>
            <a:chOff x="1152" y="3792"/>
            <a:chExt cx="4320" cy="384"/>
          </a:xfrm>
        </p:grpSpPr>
        <p:sp>
          <p:nvSpPr>
            <p:cNvPr id="144404" name="Rectangle 39"/>
            <p:cNvSpPr>
              <a:spLocks noChangeArrowheads="1"/>
            </p:cNvSpPr>
            <p:nvPr/>
          </p:nvSpPr>
          <p:spPr bwMode="auto">
            <a:xfrm>
              <a:off x="1152" y="3792"/>
              <a:ext cx="4320" cy="384"/>
            </a:xfrm>
            <a:prstGeom prst="rect">
              <a:avLst/>
            </a:prstGeom>
            <a:solidFill>
              <a:schemeClr val="accent1">
                <a:alpha val="50195"/>
              </a:schemeClr>
            </a:solidFill>
            <a:ln w="9525">
              <a:solidFill>
                <a:schemeClr val="tx1"/>
              </a:solidFill>
              <a:miter lim="800000"/>
              <a:headEnd/>
              <a:tailEnd/>
            </a:ln>
          </p:spPr>
          <p:txBody>
            <a:bodyPr wrap="none" anchor="ctr"/>
            <a:lstStyle/>
            <a:p>
              <a:pPr algn="ctr"/>
              <a:r>
                <a:rPr lang="en-US" sz="2400"/>
                <a:t>20% = 120 + 0.5 * (12-5) = 123.5</a:t>
              </a:r>
            </a:p>
          </p:txBody>
        </p:sp>
        <p:sp>
          <p:nvSpPr>
            <p:cNvPr id="144405" name="Rectangle 40"/>
            <p:cNvSpPr>
              <a:spLocks noChangeArrowheads="1"/>
            </p:cNvSpPr>
            <p:nvPr/>
          </p:nvSpPr>
          <p:spPr bwMode="auto">
            <a:xfrm>
              <a:off x="2971" y="3793"/>
              <a:ext cx="363" cy="91"/>
            </a:xfrm>
            <a:prstGeom prst="rect">
              <a:avLst/>
            </a:prstGeom>
            <a:solidFill>
              <a:schemeClr val="accent1"/>
            </a:solidFill>
            <a:ln w="9525">
              <a:solidFill>
                <a:schemeClr val="tx1"/>
              </a:solidFill>
              <a:miter lim="800000"/>
              <a:headEnd/>
              <a:tailEnd/>
            </a:ln>
          </p:spPr>
          <p:txBody>
            <a:bodyPr wrap="none" anchor="ctr"/>
            <a:lstStyle/>
            <a:p>
              <a:pPr algn="ctr"/>
              <a:r>
                <a:rPr lang="en-US" sz="1000"/>
                <a:t>10/20</a:t>
              </a:r>
            </a:p>
          </p:txBody>
        </p:sp>
      </p:grpSp>
      <p:sp>
        <p:nvSpPr>
          <p:cNvPr id="225321" name="Line 41"/>
          <p:cNvSpPr>
            <a:spLocks noChangeShapeType="1"/>
          </p:cNvSpPr>
          <p:nvPr/>
        </p:nvSpPr>
        <p:spPr bwMode="auto">
          <a:xfrm flipH="1">
            <a:off x="1476375" y="5013325"/>
            <a:ext cx="1295400" cy="0"/>
          </a:xfrm>
          <a:prstGeom prst="line">
            <a:avLst/>
          </a:prstGeom>
          <a:noFill/>
          <a:ln w="25400">
            <a:solidFill>
              <a:schemeClr val="hlink"/>
            </a:solidFill>
            <a:miter lim="800000"/>
            <a:headEnd type="stealth" w="lg" len="lg"/>
            <a:tailEnd type="oval" w="med" len="med"/>
          </a:ln>
        </p:spPr>
        <p:txBody>
          <a:bodyPr wrap="none"/>
          <a:lstStyle/>
          <a:p>
            <a:endParaRPr lang="he-IL"/>
          </a:p>
        </p:txBody>
      </p:sp>
      <p:sp>
        <p:nvSpPr>
          <p:cNvPr id="144403" name="Rectangle 42"/>
          <p:cNvSpPr>
            <a:spLocks noChangeArrowheads="1"/>
          </p:cNvSpPr>
          <p:nvPr/>
        </p:nvSpPr>
        <p:spPr bwMode="auto">
          <a:xfrm>
            <a:off x="1905000" y="981075"/>
            <a:ext cx="6477000" cy="695325"/>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a:t>
            </a:r>
            <a:r>
              <a:rPr lang="he-IL" sz="4000">
                <a:solidFill>
                  <a:schemeClr val="hlink"/>
                </a:solidFill>
                <a:latin typeface="Times New Roman" pitchFamily="18" charset="0"/>
                <a:sym typeface="Symbol" pitchFamily="18" charset="2"/>
              </a:rPr>
              <a:t> 2</a:t>
            </a:r>
            <a:endParaRPr lang="en-US" sz="4000">
              <a:solidFill>
                <a:schemeClr val="hlink"/>
              </a:solidFill>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28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2528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28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21"/>
                                        </p:tgtEl>
                                        <p:attrNameLst>
                                          <p:attrName>style.visibility</p:attrName>
                                        </p:attrNameLst>
                                      </p:cBhvr>
                                      <p:to>
                                        <p:strVal val="visible"/>
                                      </p:to>
                                    </p:set>
                                    <p:anim calcmode="lin" valueType="num">
                                      <p:cBhvr additive="base">
                                        <p:cTn id="31" dur="500" fill="hold"/>
                                        <p:tgtEl>
                                          <p:spTgt spid="225321"/>
                                        </p:tgtEl>
                                        <p:attrNameLst>
                                          <p:attrName>ppt_x</p:attrName>
                                        </p:attrNameLst>
                                      </p:cBhvr>
                                      <p:tavLst>
                                        <p:tav tm="0">
                                          <p:val>
                                            <p:strVal val="#ppt_x"/>
                                          </p:val>
                                        </p:tav>
                                        <p:tav tm="100000">
                                          <p:val>
                                            <p:strVal val="#ppt_x"/>
                                          </p:val>
                                        </p:tav>
                                      </p:tavLst>
                                    </p:anim>
                                    <p:anim calcmode="lin" valueType="num">
                                      <p:cBhvr additive="base">
                                        <p:cTn id="32" dur="500" fill="hold"/>
                                        <p:tgtEl>
                                          <p:spTgt spid="2253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25282">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2528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autoUpdateAnimBg="0"/>
      <p:bldP spid="22532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body" idx="1"/>
          </p:nvPr>
        </p:nvSpPr>
        <p:spPr>
          <a:xfrm>
            <a:off x="684213" y="2017713"/>
            <a:ext cx="8270875" cy="3355975"/>
          </a:xfrm>
        </p:spPr>
        <p:txBody>
          <a:bodyPr/>
          <a:lstStyle/>
          <a:p>
            <a:pPr algn="just" eaLnBrk="1" hangingPunct="1"/>
            <a:r>
              <a:rPr lang="he-IL" sz="2800" smtClean="0"/>
              <a:t>נתון כי ערך מנית </a:t>
            </a:r>
            <a:r>
              <a:rPr lang="en-US" sz="2800" smtClean="0"/>
              <a:t>TTI</a:t>
            </a:r>
            <a:r>
              <a:rPr lang="he-IL" sz="2800" smtClean="0"/>
              <a:t> מתפלגת עם ממוצע 5$ וסטיית תקן $3 ומניית </a:t>
            </a:r>
            <a:r>
              <a:rPr lang="en-US" sz="2800" smtClean="0"/>
              <a:t>TEVA</a:t>
            </a:r>
            <a:r>
              <a:rPr lang="he-IL" sz="2800" smtClean="0"/>
              <a:t> עם ממוצע $60 וסטיית תקן 10$, באופן יחסי באיזו מנייה הפיזור גדול יותר?</a:t>
            </a:r>
          </a:p>
          <a:p>
            <a:pPr lvl="1" algn="just" eaLnBrk="1" hangingPunct="1"/>
            <a:r>
              <a:rPr lang="he-IL" sz="2400" smtClean="0"/>
              <a:t>מקדם ההשתנות </a:t>
            </a:r>
            <a:r>
              <a:rPr lang="en-US" sz="2400" smtClean="0"/>
              <a:t>c.v. = </a:t>
            </a:r>
            <a:r>
              <a:rPr lang="en-US" sz="3200" smtClean="0">
                <a:sym typeface="Symbol" pitchFamily="18" charset="2"/>
              </a:rPr>
              <a:t> / x</a:t>
            </a:r>
            <a:r>
              <a:rPr lang="en-US" sz="2400" smtClean="0"/>
              <a:t> </a:t>
            </a:r>
          </a:p>
          <a:p>
            <a:pPr lvl="1" algn="just" eaLnBrk="1" hangingPunct="1"/>
            <a:r>
              <a:rPr lang="en-US" sz="2400" smtClean="0"/>
              <a:t>c.v. = 3/5 = 0.60</a:t>
            </a:r>
            <a:r>
              <a:rPr lang="he-IL" sz="2400" smtClean="0"/>
              <a:t> </a:t>
            </a:r>
            <a:r>
              <a:rPr lang="en-US" sz="2400" smtClean="0"/>
              <a:t>TTI</a:t>
            </a:r>
            <a:r>
              <a:rPr lang="he-IL" sz="2400" smtClean="0"/>
              <a:t>.</a:t>
            </a:r>
            <a:endParaRPr lang="en-US" sz="2400" smtClean="0"/>
          </a:p>
          <a:p>
            <a:pPr lvl="1" algn="just" eaLnBrk="1" hangingPunct="1"/>
            <a:r>
              <a:rPr lang="en-US" sz="2400" smtClean="0"/>
              <a:t>c.v. = 10/60 = 0.16</a:t>
            </a:r>
            <a:r>
              <a:rPr lang="he-IL" sz="2400" smtClean="0"/>
              <a:t> </a:t>
            </a:r>
            <a:r>
              <a:rPr lang="en-US" sz="2400" smtClean="0"/>
              <a:t>TEVA</a:t>
            </a:r>
            <a:r>
              <a:rPr lang="he-IL" sz="2400" smtClean="0"/>
              <a:t>.</a:t>
            </a:r>
          </a:p>
          <a:p>
            <a:pPr lvl="1" algn="just" eaLnBrk="1" hangingPunct="1"/>
            <a:r>
              <a:rPr lang="he-IL" sz="2400" smtClean="0"/>
              <a:t>ניתן לראות כי באופן יחסי הפיזור ב </a:t>
            </a:r>
            <a:r>
              <a:rPr lang="en-US" sz="2400" smtClean="0"/>
              <a:t>TTI</a:t>
            </a:r>
            <a:r>
              <a:rPr lang="he-IL" sz="2400" smtClean="0"/>
              <a:t> גדול יותר.</a:t>
            </a:r>
          </a:p>
        </p:txBody>
      </p:sp>
      <p:sp>
        <p:nvSpPr>
          <p:cNvPr id="233514" name="Line 42"/>
          <p:cNvSpPr>
            <a:spLocks noChangeShapeType="1"/>
          </p:cNvSpPr>
          <p:nvPr/>
        </p:nvSpPr>
        <p:spPr bwMode="auto">
          <a:xfrm>
            <a:off x="6156325" y="3573463"/>
            <a:ext cx="217488" cy="0"/>
          </a:xfrm>
          <a:prstGeom prst="line">
            <a:avLst/>
          </a:prstGeom>
          <a:noFill/>
          <a:ln w="25400">
            <a:solidFill>
              <a:schemeClr val="tx1"/>
            </a:solidFill>
            <a:miter lim="800000"/>
            <a:headEnd/>
            <a:tailEnd/>
          </a:ln>
        </p:spPr>
        <p:txBody>
          <a:bodyPr wrap="none"/>
          <a:lstStyle/>
          <a:p>
            <a:endParaRPr lang="he-IL"/>
          </a:p>
        </p:txBody>
      </p:sp>
      <p:sp>
        <p:nvSpPr>
          <p:cNvPr id="145412" name="Rectangle 43"/>
          <p:cNvSpPr>
            <a:spLocks noChangeArrowheads="1"/>
          </p:cNvSpPr>
          <p:nvPr/>
        </p:nvSpPr>
        <p:spPr bwMode="auto">
          <a:xfrm>
            <a:off x="1905000" y="981075"/>
            <a:ext cx="6477000" cy="695325"/>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a:t>
            </a:r>
            <a:r>
              <a:rPr lang="he-IL" sz="4000">
                <a:solidFill>
                  <a:schemeClr val="hlink"/>
                </a:solidFill>
                <a:latin typeface="Times New Roman" pitchFamily="18" charset="0"/>
                <a:sym typeface="Symbol" pitchFamily="18" charset="2"/>
              </a:rPr>
              <a:t> 3</a:t>
            </a:r>
            <a:endParaRPr lang="en-US" sz="4000">
              <a:solidFill>
                <a:schemeClr val="hlink"/>
              </a:solidFill>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34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347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347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3474">
                                            <p:txEl>
                                              <p:pRg st="4" end="4"/>
                                            </p:txEl>
                                          </p:spTgt>
                                        </p:tgtEl>
                                        <p:attrNameLst>
                                          <p:attrName>style.visibility</p:attrName>
                                        </p:attrNameLst>
                                      </p:cBhvr>
                                      <p:to>
                                        <p:strVal val="visible"/>
                                      </p:to>
                                    </p:set>
                                  </p:childTnLst>
                                </p:cTn>
                              </p:par>
                              <p:par>
                                <p:cTn id="17" presetID="50" presetClass="entr" presetSubtype="0" decel="100000" fill="hold" grpId="0" nodeType="withEffect">
                                  <p:stCondLst>
                                    <p:cond delay="0"/>
                                  </p:stCondLst>
                                  <p:childTnLst>
                                    <p:set>
                                      <p:cBhvr>
                                        <p:cTn id="18" dur="1" fill="hold">
                                          <p:stCondLst>
                                            <p:cond delay="0"/>
                                          </p:stCondLst>
                                        </p:cTn>
                                        <p:tgtEl>
                                          <p:spTgt spid="233514"/>
                                        </p:tgtEl>
                                        <p:attrNameLst>
                                          <p:attrName>style.visibility</p:attrName>
                                        </p:attrNameLst>
                                      </p:cBhvr>
                                      <p:to>
                                        <p:strVal val="visible"/>
                                      </p:to>
                                    </p:set>
                                    <p:anim calcmode="lin" valueType="num">
                                      <p:cBhvr>
                                        <p:cTn id="19" dur="1000" fill="hold"/>
                                        <p:tgtEl>
                                          <p:spTgt spid="233514"/>
                                        </p:tgtEl>
                                        <p:attrNameLst>
                                          <p:attrName>ppt_w</p:attrName>
                                        </p:attrNameLst>
                                      </p:cBhvr>
                                      <p:tavLst>
                                        <p:tav tm="0">
                                          <p:val>
                                            <p:strVal val="#ppt_w+.3"/>
                                          </p:val>
                                        </p:tav>
                                        <p:tav tm="100000">
                                          <p:val>
                                            <p:strVal val="#ppt_w"/>
                                          </p:val>
                                        </p:tav>
                                      </p:tavLst>
                                    </p:anim>
                                    <p:anim calcmode="lin" valueType="num">
                                      <p:cBhvr>
                                        <p:cTn id="20" dur="1000" fill="hold"/>
                                        <p:tgtEl>
                                          <p:spTgt spid="233514"/>
                                        </p:tgtEl>
                                        <p:attrNameLst>
                                          <p:attrName>ppt_h</p:attrName>
                                        </p:attrNameLst>
                                      </p:cBhvr>
                                      <p:tavLst>
                                        <p:tav tm="0">
                                          <p:val>
                                            <p:strVal val="#ppt_h"/>
                                          </p:val>
                                        </p:tav>
                                        <p:tav tm="100000">
                                          <p:val>
                                            <p:strVal val="#ppt_h"/>
                                          </p:val>
                                        </p:tav>
                                      </p:tavLst>
                                    </p:anim>
                                    <p:animEffect transition="in" filter="fade">
                                      <p:cBhvr>
                                        <p:cTn id="21" dur="1000"/>
                                        <p:tgtEl>
                                          <p:spTgt spid="23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autoUpdateAnimBg="0"/>
      <p:bldP spid="23351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pPr algn="r" eaLnBrk="1" hangingPunct="1"/>
            <a:r>
              <a:rPr lang="he-IL" smtClean="0"/>
              <a:t>סטטיסטיקה</a:t>
            </a:r>
            <a:endParaRPr lang="en-US" smtClean="0"/>
          </a:p>
        </p:txBody>
      </p:sp>
      <p:sp>
        <p:nvSpPr>
          <p:cNvPr id="146435" name="Rectangle 3"/>
          <p:cNvSpPr>
            <a:spLocks noGrp="1" noChangeArrowheads="1"/>
          </p:cNvSpPr>
          <p:nvPr>
            <p:ph type="subTitle" idx="1"/>
          </p:nvPr>
        </p:nvSpPr>
        <p:spPr>
          <a:xfrm>
            <a:off x="827088" y="3357563"/>
            <a:ext cx="7848600" cy="1752600"/>
          </a:xfrm>
        </p:spPr>
        <p:txBody>
          <a:bodyPr/>
          <a:lstStyle/>
          <a:p>
            <a:pPr algn="r" eaLnBrk="1" hangingPunct="1"/>
            <a:r>
              <a:rPr lang="he-IL" sz="2800" smtClean="0">
                <a:solidFill>
                  <a:schemeClr val="tx2"/>
                </a:solidFill>
              </a:rPr>
              <a:t>שיעור</a:t>
            </a:r>
            <a:r>
              <a:rPr lang="he-IL" smtClean="0"/>
              <a:t> </a:t>
            </a:r>
            <a:r>
              <a:rPr lang="he-IL" sz="2800" smtClean="0">
                <a:solidFill>
                  <a:schemeClr val="tx2"/>
                </a:solidFill>
              </a:rPr>
              <a:t>7: מדד מיקום יחסי ציון תקן (</a:t>
            </a:r>
            <a:r>
              <a:rPr lang="en-US" sz="2800" smtClean="0">
                <a:solidFill>
                  <a:schemeClr val="tx2"/>
                </a:solidFill>
              </a:rPr>
              <a:t>Z</a:t>
            </a:r>
            <a:r>
              <a:rPr lang="he-IL" sz="2800" smtClean="0">
                <a:solidFill>
                  <a:schemeClr val="tx2"/>
                </a:solidFill>
              </a:rPr>
              <a:t>) והתפלגות נורמאלית</a:t>
            </a:r>
            <a:endParaRPr lang="en-US" sz="2800" smtClean="0">
              <a:solidFill>
                <a:schemeClr val="tx2"/>
              </a:solidFill>
            </a:endParaRPr>
          </a:p>
        </p:txBody>
      </p:sp>
      <p:sp>
        <p:nvSpPr>
          <p:cNvPr id="146436" name="Text Box 5"/>
          <p:cNvSpPr txBox="1">
            <a:spLocks noChangeArrowheads="1"/>
          </p:cNvSpPr>
          <p:nvPr/>
        </p:nvSpPr>
        <p:spPr bwMode="auto">
          <a:xfrm>
            <a:off x="971550" y="4221163"/>
            <a:ext cx="7632700" cy="1382712"/>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143-152, 121-128.</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א' ע"מ 231-248 ,176-179.</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97-103.</a:t>
            </a: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r" eaLnBrk="1" hangingPunct="1"/>
            <a:r>
              <a:rPr lang="he-IL" smtClean="0"/>
              <a:t>התפלגות נורמאלית (גאוס / </a:t>
            </a:r>
            <a:r>
              <a:rPr lang="en-US" smtClean="0"/>
              <a:t>Z</a:t>
            </a:r>
            <a:r>
              <a:rPr lang="he-IL" smtClean="0"/>
              <a:t>)</a:t>
            </a:r>
            <a:endParaRPr lang="en-US" smtClean="0"/>
          </a:p>
        </p:txBody>
      </p:sp>
      <p:sp>
        <p:nvSpPr>
          <p:cNvPr id="138243" name="Rectangle 3"/>
          <p:cNvSpPr>
            <a:spLocks noGrp="1" noChangeArrowheads="1"/>
          </p:cNvSpPr>
          <p:nvPr>
            <p:ph type="body" idx="1"/>
          </p:nvPr>
        </p:nvSpPr>
        <p:spPr>
          <a:xfrm>
            <a:off x="827088" y="2017713"/>
            <a:ext cx="8128000" cy="4114800"/>
          </a:xfrm>
        </p:spPr>
        <p:txBody>
          <a:bodyPr/>
          <a:lstStyle/>
          <a:p>
            <a:pPr eaLnBrk="1" hangingPunct="1">
              <a:lnSpc>
                <a:spcPct val="80000"/>
              </a:lnSpc>
            </a:pPr>
            <a:r>
              <a:rPr lang="he-IL" sz="2800" smtClean="0"/>
              <a:t>התפלגות סימטרית.</a:t>
            </a:r>
          </a:p>
          <a:p>
            <a:pPr eaLnBrk="1" hangingPunct="1">
              <a:lnSpc>
                <a:spcPct val="80000"/>
              </a:lnSpc>
            </a:pPr>
            <a:r>
              <a:rPr lang="he-IL" sz="2800" b="1" smtClean="0"/>
              <a:t>ממוצע חציון ושכיח מתאחדים (שווים).</a:t>
            </a:r>
          </a:p>
          <a:p>
            <a:pPr eaLnBrk="1" hangingPunct="1">
              <a:lnSpc>
                <a:spcPct val="80000"/>
              </a:lnSpc>
            </a:pPr>
            <a:r>
              <a:rPr lang="he-IL" sz="2800" smtClean="0"/>
              <a:t>חד שיאית דמוית פעמון.</a:t>
            </a:r>
          </a:p>
          <a:p>
            <a:pPr eaLnBrk="1" hangingPunct="1">
              <a:lnSpc>
                <a:spcPct val="80000"/>
              </a:lnSpc>
            </a:pPr>
            <a:r>
              <a:rPr lang="he-IL" sz="2800" smtClean="0"/>
              <a:t>התפלגות אין סופית.</a:t>
            </a:r>
          </a:p>
          <a:p>
            <a:pPr eaLnBrk="1" hangingPunct="1">
              <a:lnSpc>
                <a:spcPct val="80000"/>
              </a:lnSpc>
            </a:pPr>
            <a:r>
              <a:rPr lang="he-IL" sz="2800" smtClean="0"/>
              <a:t>מתוארת בטבלת ה </a:t>
            </a:r>
            <a:r>
              <a:rPr lang="en-US" sz="2800" smtClean="0"/>
              <a:t>Z</a:t>
            </a:r>
            <a:r>
              <a:rPr lang="he-IL" sz="2800" smtClean="0"/>
              <a:t>.</a:t>
            </a:r>
          </a:p>
          <a:p>
            <a:pPr eaLnBrk="1" hangingPunct="1">
              <a:lnSpc>
                <a:spcPct val="80000"/>
              </a:lnSpc>
            </a:pPr>
            <a:endParaRPr lang="he-IL" sz="2800" smtClean="0"/>
          </a:p>
          <a:p>
            <a:pPr algn="ctr" eaLnBrk="1" hangingPunct="1">
              <a:lnSpc>
                <a:spcPct val="80000"/>
              </a:lnSpc>
              <a:buFont typeface="Wingdings" pitchFamily="2" charset="2"/>
              <a:buNone/>
            </a:pPr>
            <a:r>
              <a:rPr lang="he-IL" sz="2800" i="1" smtClean="0"/>
              <a:t>ישנן הרבה התפלגויות קרובות לנורמאלית אולם רק</a:t>
            </a:r>
          </a:p>
          <a:p>
            <a:pPr algn="ctr" eaLnBrk="1" hangingPunct="1">
              <a:lnSpc>
                <a:spcPct val="80000"/>
              </a:lnSpc>
              <a:buFont typeface="Wingdings" pitchFamily="2" charset="2"/>
              <a:buNone/>
            </a:pPr>
            <a:r>
              <a:rPr lang="he-IL" sz="2800" i="1" smtClean="0"/>
              <a:t>התפלגות נורמאלית אחת</a:t>
            </a:r>
            <a:r>
              <a:rPr lang="en-US" sz="2800" i="1" smtClean="0"/>
              <a:t/>
            </a:r>
            <a:br>
              <a:rPr lang="en-US" sz="2800" i="1" smtClean="0"/>
            </a:br>
            <a:r>
              <a:rPr lang="he-IL" sz="2800" i="1" smtClean="0"/>
              <a:t>(זו המתוארת בטבלת </a:t>
            </a:r>
            <a:r>
              <a:rPr lang="en-US" sz="2800" i="1" smtClean="0"/>
              <a:t>Z</a:t>
            </a:r>
            <a:r>
              <a:rPr lang="he-IL" sz="2800" i="1" smtClean="0"/>
              <a:t>).</a:t>
            </a:r>
            <a:endParaRPr lang="en-US" sz="2800" i="1" smtClean="0"/>
          </a:p>
        </p:txBody>
      </p:sp>
      <p:sp>
        <p:nvSpPr>
          <p:cNvPr id="147460" name="AutoShape 4">
            <a:hlinkClick r:id="rId3" action="ppaction://hlinksldjump" highlightClick="1"/>
          </p:cNvPr>
          <p:cNvSpPr>
            <a:spLocks noChangeArrowheads="1"/>
          </p:cNvSpPr>
          <p:nvPr/>
        </p:nvSpPr>
        <p:spPr bwMode="auto">
          <a:xfrm>
            <a:off x="214313" y="6143625"/>
            <a:ext cx="936625" cy="404813"/>
          </a:xfrm>
          <a:prstGeom prst="actionButtonBlank">
            <a:avLst/>
          </a:prstGeom>
          <a:solidFill>
            <a:schemeClr val="accent1"/>
          </a:solidFill>
          <a:ln w="9525">
            <a:noFill/>
            <a:miter lim="800000"/>
            <a:headEnd/>
            <a:tailEnd/>
          </a:ln>
        </p:spPr>
        <p:txBody>
          <a:bodyPr wrap="none" anchor="ctr"/>
          <a:lstStyle/>
          <a:p>
            <a:pPr algn="ctr"/>
            <a:r>
              <a:rPr lang="he-IL" sz="2400" b="1" i="1">
                <a:latin typeface="Times New Roman" pitchFamily="18" charset="0"/>
              </a:rPr>
              <a:t>תרשים</a:t>
            </a:r>
            <a:endParaRPr lang="en-US" sz="2400" b="1" i="1">
              <a:latin typeface="Times New Roman" pitchFamily="18" charset="0"/>
            </a:endParaRPr>
          </a:p>
        </p:txBody>
      </p:sp>
      <p:sp>
        <p:nvSpPr>
          <p:cNvPr id="138245" name="AutoShape 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2000"/>
                                        <p:tgtEl>
                                          <p:spTgt spid="13824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animEffect transition="in" filter="fade">
                                      <p:cBhvr>
                                        <p:cTn id="11" dur="2000"/>
                                        <p:tgtEl>
                                          <p:spTgt spid="13824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animEffect transition="in" filter="fade">
                                      <p:cBhvr>
                                        <p:cTn id="15" dur="2000"/>
                                        <p:tgtEl>
                                          <p:spTgt spid="13824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Effect transition="in" filter="fade">
                                      <p:cBhvr>
                                        <p:cTn id="19" dur="2000"/>
                                        <p:tgtEl>
                                          <p:spTgt spid="13824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8243">
                                            <p:txEl>
                                              <p:pRg st="4" end="4"/>
                                            </p:txEl>
                                          </p:spTgt>
                                        </p:tgtEl>
                                        <p:attrNameLst>
                                          <p:attrName>style.visibility</p:attrName>
                                        </p:attrNameLst>
                                      </p:cBhvr>
                                      <p:to>
                                        <p:strVal val="visible"/>
                                      </p:to>
                                    </p:set>
                                    <p:animEffect transition="in" filter="fade">
                                      <p:cBhvr>
                                        <p:cTn id="23" dur="2000"/>
                                        <p:tgtEl>
                                          <p:spTgt spid="13824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animEffect transition="in" filter="fade">
                                      <p:cBhvr>
                                        <p:cTn id="27" dur="2000"/>
                                        <p:tgtEl>
                                          <p:spTgt spid="138243">
                                            <p:txEl>
                                              <p:pRg st="6" end="6"/>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8243">
                                            <p:txEl>
                                              <p:pRg st="7" end="7"/>
                                            </p:txEl>
                                          </p:spTgt>
                                        </p:tgtEl>
                                        <p:attrNameLst>
                                          <p:attrName>style.visibility</p:attrName>
                                        </p:attrNameLst>
                                      </p:cBhvr>
                                      <p:to>
                                        <p:strVal val="visible"/>
                                      </p:to>
                                    </p:set>
                                    <p:animEffect transition="in" filter="fade">
                                      <p:cBhvr>
                                        <p:cTn id="31" dur="2000"/>
                                        <p:tgtEl>
                                          <p:spTgt spid="138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50938" y="1143000"/>
            <a:ext cx="7612062" cy="617538"/>
          </a:xfrm>
        </p:spPr>
        <p:txBody>
          <a:bodyPr/>
          <a:lstStyle/>
          <a:p>
            <a:pPr algn="r" eaLnBrk="1" hangingPunct="1"/>
            <a:r>
              <a:rPr lang="he-IL" altLang="en-US" smtClean="0"/>
              <a:t>מרכיבים מרכזיים במחקר (4)</a:t>
            </a:r>
            <a:endParaRPr lang="en-US" smtClean="0"/>
          </a:p>
        </p:txBody>
      </p:sp>
      <p:sp>
        <p:nvSpPr>
          <p:cNvPr id="45059" name="Rectangle 3"/>
          <p:cNvSpPr>
            <a:spLocks noGrp="1" noChangeArrowheads="1"/>
          </p:cNvSpPr>
          <p:nvPr>
            <p:ph type="body" idx="1"/>
          </p:nvPr>
        </p:nvSpPr>
        <p:spPr>
          <a:xfrm>
            <a:off x="1182688" y="2017713"/>
            <a:ext cx="7772400" cy="4383087"/>
          </a:xfrm>
        </p:spPr>
        <p:txBody>
          <a:bodyPr/>
          <a:lstStyle/>
          <a:p>
            <a:pPr algn="just" eaLnBrk="1" hangingPunct="1">
              <a:lnSpc>
                <a:spcPct val="90000"/>
              </a:lnSpc>
            </a:pPr>
            <a:r>
              <a:rPr lang="he-IL" altLang="en-US" b="1" smtClean="0"/>
              <a:t>אוכלוסייה סטטיסטית</a:t>
            </a:r>
            <a:r>
              <a:rPr lang="he-IL" altLang="en-US" smtClean="0"/>
              <a:t> – היא אוסף התצפיות שהתקבל מהמשתנה הנחקר.</a:t>
            </a:r>
          </a:p>
          <a:p>
            <a:pPr algn="just" eaLnBrk="1" hangingPunct="1">
              <a:lnSpc>
                <a:spcPct val="90000"/>
              </a:lnSpc>
            </a:pPr>
            <a:endParaRPr lang="en-US" altLang="en-US" smtClean="0"/>
          </a:p>
          <a:p>
            <a:pPr algn="just" eaLnBrk="1" hangingPunct="1">
              <a:lnSpc>
                <a:spcPct val="90000"/>
              </a:lnSpc>
            </a:pPr>
            <a:r>
              <a:rPr lang="he-IL" altLang="en-US" i="1" smtClean="0">
                <a:solidFill>
                  <a:srgbClr val="008080"/>
                </a:solidFill>
              </a:rPr>
              <a:t>דוגמא: במחקר שבודק את הקשר בין גובה ומשקל לכאבי גב בקרב סטודנטים המקרה הוא הסטודנט הבודד, התצפית היא הגובה שלו ותצפית נוספת היא המשקל שלו. </a:t>
            </a:r>
            <a:r>
              <a:rPr lang="he-IL" altLang="en-US" b="1" i="1" smtClean="0">
                <a:solidFill>
                  <a:srgbClr val="008080"/>
                </a:solidFill>
              </a:rPr>
              <a:t>האוכלוסייה הסטטיסטית היא אוסף התצפיות של הגובה. אוכלוסייה סטטיסטית נוספת היא אוסף התצפיות של המשקל.</a:t>
            </a:r>
            <a:endParaRPr lang="en-US" altLang="en-US" b="1" i="1" smtClean="0">
              <a:solidFill>
                <a:srgbClr val="008080"/>
              </a:solidFill>
            </a:endParaRPr>
          </a:p>
        </p:txBody>
      </p:sp>
      <p:sp>
        <p:nvSpPr>
          <p:cNvPr id="45060"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
                                          </p:val>
                                        </p:tav>
                                        <p:tav tm="100000">
                                          <p:val>
                                            <p:strVal val="#ppt_x"/>
                                          </p:val>
                                        </p:tav>
                                      </p:tavLst>
                                    </p:anim>
                                    <p:anim calcmode="lin" valueType="num">
                                      <p:cBhvr>
                                        <p:cTn id="9" dur="1000" fill="hold"/>
                                        <p:tgtEl>
                                          <p:spTgt spid="450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Effect transition="in" filter="fade">
                                      <p:cBhvr>
                                        <p:cTn id="13" dur="2000"/>
                                        <p:tgtEl>
                                          <p:spTgt spid="45059">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2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00113" y="617538"/>
            <a:ext cx="8043862" cy="1143000"/>
          </a:xfrm>
        </p:spPr>
        <p:txBody>
          <a:bodyPr/>
          <a:lstStyle/>
          <a:p>
            <a:pPr algn="r" eaLnBrk="1" hangingPunct="1"/>
            <a:r>
              <a:rPr lang="he-IL" sz="3600" smtClean="0"/>
              <a:t>מיקום יחסי של תצפית בקבוצה – ציון תקן </a:t>
            </a:r>
            <a:r>
              <a:rPr lang="en-US" sz="3600" smtClean="0"/>
              <a:t>Z</a:t>
            </a:r>
          </a:p>
        </p:txBody>
      </p:sp>
      <p:sp>
        <p:nvSpPr>
          <p:cNvPr id="139267" name="Rectangle 3"/>
          <p:cNvSpPr>
            <a:spLocks noGrp="1" noChangeArrowheads="1"/>
          </p:cNvSpPr>
          <p:nvPr>
            <p:ph type="body" idx="1"/>
          </p:nvPr>
        </p:nvSpPr>
        <p:spPr/>
        <p:txBody>
          <a:bodyPr/>
          <a:lstStyle/>
          <a:p>
            <a:pPr algn="just" eaLnBrk="1" hangingPunct="1"/>
            <a:r>
              <a:rPr lang="he-IL" sz="2800" smtClean="0"/>
              <a:t>ציון התקן נותן את מיקומה של התצפית ביחס לממוצע ביחידות של סטיות תקן.</a:t>
            </a:r>
          </a:p>
          <a:p>
            <a:pPr algn="just" eaLnBrk="1" hangingPunct="1"/>
            <a:endParaRPr lang="he-IL" sz="2800" smtClean="0"/>
          </a:p>
          <a:p>
            <a:pPr algn="just" eaLnBrk="1" hangingPunct="1"/>
            <a:r>
              <a:rPr lang="he-IL" sz="2800" smtClean="0"/>
              <a:t>על מנת למצוא את המיקום באחוזים של התצפית יש להשתמש בטבלת </a:t>
            </a:r>
            <a:r>
              <a:rPr lang="en-US" sz="2800" smtClean="0"/>
              <a:t>Z</a:t>
            </a:r>
            <a:r>
              <a:rPr lang="he-IL" sz="2800" smtClean="0"/>
              <a:t>.</a:t>
            </a:r>
          </a:p>
          <a:p>
            <a:pPr algn="just" eaLnBrk="1" hangingPunct="1"/>
            <a:r>
              <a:rPr lang="en-US" sz="2800" smtClean="0"/>
              <a:t>Xi</a:t>
            </a:r>
            <a:r>
              <a:rPr lang="he-IL" sz="2800" smtClean="0"/>
              <a:t> – התצפית, </a:t>
            </a:r>
            <a:r>
              <a:rPr lang="en-US" sz="2800" smtClean="0"/>
              <a:t>Z</a:t>
            </a:r>
            <a:r>
              <a:rPr lang="he-IL" sz="2800" smtClean="0"/>
              <a:t> – מיקומה ביחס לממוצע בסטיות תקן.</a:t>
            </a:r>
            <a:endParaRPr lang="en-US" sz="2800" smtClean="0"/>
          </a:p>
          <a:p>
            <a:pPr algn="just" eaLnBrk="1" hangingPunct="1"/>
            <a:r>
              <a:rPr lang="he-IL" sz="2800" smtClean="0"/>
              <a:t>ציון התקן מאפשר להשוות תצפיות הלקוחות מקבוצות שונות.</a:t>
            </a:r>
          </a:p>
        </p:txBody>
      </p:sp>
      <p:grpSp>
        <p:nvGrpSpPr>
          <p:cNvPr id="2" name="Group 4"/>
          <p:cNvGrpSpPr>
            <a:grpSpLocks/>
          </p:cNvGrpSpPr>
          <p:nvPr/>
        </p:nvGrpSpPr>
        <p:grpSpPr bwMode="auto">
          <a:xfrm>
            <a:off x="1619250" y="2636838"/>
            <a:ext cx="2895600" cy="1066800"/>
            <a:chOff x="3024" y="1680"/>
            <a:chExt cx="1824" cy="672"/>
          </a:xfrm>
        </p:grpSpPr>
        <p:grpSp>
          <p:nvGrpSpPr>
            <p:cNvPr id="148487" name="Group 5"/>
            <p:cNvGrpSpPr>
              <a:grpSpLocks/>
            </p:cNvGrpSpPr>
            <p:nvPr/>
          </p:nvGrpSpPr>
          <p:grpSpPr bwMode="auto">
            <a:xfrm>
              <a:off x="3024" y="1680"/>
              <a:ext cx="1824" cy="672"/>
              <a:chOff x="864" y="3072"/>
              <a:chExt cx="1824" cy="672"/>
            </a:xfrm>
          </p:grpSpPr>
          <p:sp>
            <p:nvSpPr>
              <p:cNvPr id="148489" name="Rectangle 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48490" name="Group 7"/>
              <p:cNvGrpSpPr>
                <a:grpSpLocks/>
              </p:cNvGrpSpPr>
              <p:nvPr/>
            </p:nvGrpSpPr>
            <p:grpSpPr bwMode="auto">
              <a:xfrm>
                <a:off x="1488" y="3120"/>
                <a:ext cx="1200" cy="624"/>
                <a:chOff x="2688" y="3264"/>
                <a:chExt cx="1200" cy="624"/>
              </a:xfrm>
            </p:grpSpPr>
            <p:sp>
              <p:nvSpPr>
                <p:cNvPr id="148491" name="Rectangle 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Xi </a:t>
                  </a:r>
                  <a:r>
                    <a:rPr lang="en-US" sz="2400">
                      <a:latin typeface="Times New Roman" pitchFamily="18" charset="0"/>
                    </a:rPr>
                    <a:t>–</a:t>
                  </a:r>
                  <a:r>
                    <a:rPr lang="en-US" sz="2400"/>
                    <a:t> X </a:t>
                  </a:r>
                </a:p>
                <a:p>
                  <a:pPr algn="ctr"/>
                  <a:r>
                    <a:rPr lang="en-US" sz="3600">
                      <a:sym typeface="Symbol" pitchFamily="18" charset="2"/>
                    </a:rPr>
                    <a:t></a:t>
                  </a:r>
                </a:p>
              </p:txBody>
            </p:sp>
            <p:sp>
              <p:nvSpPr>
                <p:cNvPr id="148492" name="Line 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48488" name="Line 10"/>
            <p:cNvSpPr>
              <a:spLocks noChangeShapeType="1"/>
            </p:cNvSpPr>
            <p:nvPr/>
          </p:nvSpPr>
          <p:spPr bwMode="auto">
            <a:xfrm>
              <a:off x="4320" y="1728"/>
              <a:ext cx="144" cy="0"/>
            </a:xfrm>
            <a:prstGeom prst="line">
              <a:avLst/>
            </a:prstGeom>
            <a:noFill/>
            <a:ln w="25400">
              <a:solidFill>
                <a:schemeClr val="tx1"/>
              </a:solidFill>
              <a:miter lim="800000"/>
              <a:headEnd/>
              <a:tailEnd/>
            </a:ln>
          </p:spPr>
          <p:txBody>
            <a:bodyPr wrap="none"/>
            <a:lstStyle/>
            <a:p>
              <a:endParaRPr lang="he-IL"/>
            </a:p>
          </p:txBody>
        </p:sp>
      </p:grpSp>
      <p:sp>
        <p:nvSpPr>
          <p:cNvPr id="139275" name="Rectangle 11"/>
          <p:cNvSpPr>
            <a:spLocks noChangeArrowheads="1"/>
          </p:cNvSpPr>
          <p:nvPr/>
        </p:nvSpPr>
        <p:spPr bwMode="auto">
          <a:xfrm>
            <a:off x="214313" y="5786438"/>
            <a:ext cx="3097212" cy="792162"/>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ציון </a:t>
            </a:r>
            <a:r>
              <a:rPr lang="en-US" sz="2400" b="1" u="sng">
                <a:latin typeface="Times New Roman" pitchFamily="18" charset="0"/>
              </a:rPr>
              <a:t>Z</a:t>
            </a:r>
            <a:endParaRPr lang="he-IL" sz="2400" b="1" u="sng">
              <a:latin typeface="Times New Roman" pitchFamily="18" charset="0"/>
            </a:endParaRPr>
          </a:p>
          <a:p>
            <a:r>
              <a:rPr lang="he-IL" sz="1800">
                <a:latin typeface="Times New Roman" pitchFamily="18" charset="0"/>
              </a:rPr>
              <a:t>הוספה &gt; פונקציה &gt;</a:t>
            </a:r>
            <a:r>
              <a:rPr lang="en-US" sz="1800" b="1">
                <a:latin typeface="Times New Roman" pitchFamily="18" charset="0"/>
              </a:rPr>
              <a:t>Standardize </a:t>
            </a:r>
          </a:p>
        </p:txBody>
      </p:sp>
      <p:sp>
        <p:nvSpPr>
          <p:cNvPr id="139276" name="AutoShape 1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2000"/>
                                        <p:tgtEl>
                                          <p:spTgt spid="13926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2000"/>
                                        <p:tgtEl>
                                          <p:spTgt spid="13926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animEffect transition="in" filter="fade">
                                      <p:cBhvr>
                                        <p:cTn id="19" dur="2000"/>
                                        <p:tgtEl>
                                          <p:spTgt spid="139267">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9267">
                                            <p:txEl>
                                              <p:pRg st="4" end="4"/>
                                            </p:txEl>
                                          </p:spTgt>
                                        </p:tgtEl>
                                        <p:attrNameLst>
                                          <p:attrName>style.visibility</p:attrName>
                                        </p:attrNameLst>
                                      </p:cBhvr>
                                      <p:to>
                                        <p:strVal val="visible"/>
                                      </p:to>
                                    </p:set>
                                    <p:animEffect transition="in" filter="fade">
                                      <p:cBhvr>
                                        <p:cTn id="23" dur="2000"/>
                                        <p:tgtEl>
                                          <p:spTgt spid="139267">
                                            <p:txEl>
                                              <p:pRg st="4" end="4"/>
                                            </p:txEl>
                                          </p:spTgt>
                                        </p:tgtEl>
                                      </p:cBhvr>
                                    </p:animEffect>
                                  </p:childTnLst>
                                </p:cTn>
                              </p:par>
                            </p:childTnLst>
                          </p:cTn>
                        </p:par>
                        <p:par>
                          <p:cTn id="24" fill="hold">
                            <p:stCondLst>
                              <p:cond delay="10000"/>
                            </p:stCondLst>
                            <p:childTnLst>
                              <p:par>
                                <p:cTn id="25" presetID="1" presetClass="entr" presetSubtype="0" fill="hold" grpId="0" nodeType="afterEffect">
                                  <p:stCondLst>
                                    <p:cond delay="0"/>
                                  </p:stCondLst>
                                  <p:childTnLst>
                                    <p:set>
                                      <p:cBhvr>
                                        <p:cTn id="26" dur="1" fill="hold">
                                          <p:stCondLst>
                                            <p:cond delay="0"/>
                                          </p:stCondLst>
                                        </p:cTn>
                                        <p:tgtEl>
                                          <p:spTgt spid="139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7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11188" y="549275"/>
            <a:ext cx="7793037" cy="1143000"/>
          </a:xfrm>
        </p:spPr>
        <p:txBody>
          <a:bodyPr/>
          <a:lstStyle/>
          <a:p>
            <a:pPr algn="r" eaLnBrk="1" hangingPunct="1"/>
            <a:r>
              <a:rPr lang="he-IL" smtClean="0"/>
              <a:t>התפלגות </a:t>
            </a:r>
            <a:r>
              <a:rPr lang="en-US" smtClean="0"/>
              <a:t>Z</a:t>
            </a:r>
            <a:r>
              <a:rPr lang="he-IL" smtClean="0"/>
              <a:t> (נורמאלית)</a:t>
            </a:r>
            <a:endParaRPr lang="en-US" smtClean="0"/>
          </a:p>
        </p:txBody>
      </p:sp>
      <p:grpSp>
        <p:nvGrpSpPr>
          <p:cNvPr id="2" name="Group 47"/>
          <p:cNvGrpSpPr>
            <a:grpSpLocks/>
          </p:cNvGrpSpPr>
          <p:nvPr/>
        </p:nvGrpSpPr>
        <p:grpSpPr bwMode="auto">
          <a:xfrm>
            <a:off x="1042988" y="3357563"/>
            <a:ext cx="7239000" cy="2590800"/>
            <a:chOff x="528" y="2592"/>
            <a:chExt cx="4560" cy="1632"/>
          </a:xfrm>
        </p:grpSpPr>
        <p:sp>
          <p:nvSpPr>
            <p:cNvPr id="149513" name="Line 4"/>
            <p:cNvSpPr>
              <a:spLocks noChangeShapeType="1"/>
            </p:cNvSpPr>
            <p:nvPr/>
          </p:nvSpPr>
          <p:spPr bwMode="auto">
            <a:xfrm>
              <a:off x="528" y="3744"/>
              <a:ext cx="4560" cy="0"/>
            </a:xfrm>
            <a:prstGeom prst="line">
              <a:avLst/>
            </a:prstGeom>
            <a:noFill/>
            <a:ln w="25400">
              <a:solidFill>
                <a:schemeClr val="tx1"/>
              </a:solidFill>
              <a:miter lim="800000"/>
              <a:headEnd/>
              <a:tailEnd/>
            </a:ln>
          </p:spPr>
          <p:txBody>
            <a:bodyPr wrap="none"/>
            <a:lstStyle/>
            <a:p>
              <a:endParaRPr lang="he-IL"/>
            </a:p>
          </p:txBody>
        </p:sp>
        <p:grpSp>
          <p:nvGrpSpPr>
            <p:cNvPr id="149514" name="Group 5"/>
            <p:cNvGrpSpPr>
              <a:grpSpLocks/>
            </p:cNvGrpSpPr>
            <p:nvPr/>
          </p:nvGrpSpPr>
          <p:grpSpPr bwMode="auto">
            <a:xfrm>
              <a:off x="768" y="2688"/>
              <a:ext cx="4234" cy="1008"/>
              <a:chOff x="3360" y="3072"/>
              <a:chExt cx="1872" cy="720"/>
            </a:xfrm>
          </p:grpSpPr>
          <p:sp>
            <p:nvSpPr>
              <p:cNvPr id="149549"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49550"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49515" name="Line 8"/>
            <p:cNvSpPr>
              <a:spLocks noChangeShapeType="1"/>
            </p:cNvSpPr>
            <p:nvPr/>
          </p:nvSpPr>
          <p:spPr bwMode="auto">
            <a:xfrm>
              <a:off x="2880" y="2592"/>
              <a:ext cx="0" cy="1248"/>
            </a:xfrm>
            <a:prstGeom prst="line">
              <a:avLst/>
            </a:prstGeom>
            <a:noFill/>
            <a:ln w="25400">
              <a:solidFill>
                <a:schemeClr val="tx1"/>
              </a:solidFill>
              <a:miter lim="800000"/>
              <a:headEnd/>
              <a:tailEnd/>
            </a:ln>
          </p:spPr>
          <p:txBody>
            <a:bodyPr wrap="none"/>
            <a:lstStyle/>
            <a:p>
              <a:endParaRPr lang="he-IL"/>
            </a:p>
          </p:txBody>
        </p:sp>
        <p:sp>
          <p:nvSpPr>
            <p:cNvPr id="149516" name="Rectangle 9"/>
            <p:cNvSpPr>
              <a:spLocks noChangeArrowheads="1"/>
            </p:cNvSpPr>
            <p:nvPr/>
          </p:nvSpPr>
          <p:spPr bwMode="auto">
            <a:xfrm>
              <a:off x="2688" y="3840"/>
              <a:ext cx="432" cy="192"/>
            </a:xfrm>
            <a:prstGeom prst="rect">
              <a:avLst/>
            </a:prstGeom>
            <a:noFill/>
            <a:ln w="9525">
              <a:noFill/>
              <a:miter lim="800000"/>
              <a:headEnd/>
              <a:tailEnd/>
            </a:ln>
          </p:spPr>
          <p:txBody>
            <a:bodyPr wrap="none" anchor="ctr"/>
            <a:lstStyle/>
            <a:p>
              <a:pPr algn="ctr"/>
              <a:r>
                <a:rPr lang="en-US" sz="1600" b="1">
                  <a:solidFill>
                    <a:srgbClr val="008000"/>
                  </a:solidFill>
                </a:rPr>
                <a:t>Z=0</a:t>
              </a:r>
            </a:p>
          </p:txBody>
        </p:sp>
        <p:sp>
          <p:nvSpPr>
            <p:cNvPr id="149517" name="Rectangle 10"/>
            <p:cNvSpPr>
              <a:spLocks noChangeArrowheads="1"/>
            </p:cNvSpPr>
            <p:nvPr/>
          </p:nvSpPr>
          <p:spPr bwMode="auto">
            <a:xfrm>
              <a:off x="2688" y="4032"/>
              <a:ext cx="432" cy="192"/>
            </a:xfrm>
            <a:prstGeom prst="rect">
              <a:avLst/>
            </a:prstGeom>
            <a:noFill/>
            <a:ln w="9525">
              <a:noFill/>
              <a:miter lim="800000"/>
              <a:headEnd/>
              <a:tailEnd/>
            </a:ln>
          </p:spPr>
          <p:txBody>
            <a:bodyPr wrap="none" anchor="ctr"/>
            <a:lstStyle/>
            <a:p>
              <a:pPr algn="ctr"/>
              <a:r>
                <a:rPr lang="en-US" sz="1600" b="1"/>
                <a:t>X, </a:t>
              </a:r>
              <a:r>
                <a:rPr lang="en-US" sz="1600" b="1">
                  <a:solidFill>
                    <a:schemeClr val="hlink"/>
                  </a:solidFill>
                </a:rPr>
                <a:t>50%</a:t>
              </a:r>
            </a:p>
          </p:txBody>
        </p:sp>
        <p:sp>
          <p:nvSpPr>
            <p:cNvPr id="149518" name="Line 11"/>
            <p:cNvSpPr>
              <a:spLocks noChangeShapeType="1"/>
            </p:cNvSpPr>
            <p:nvPr/>
          </p:nvSpPr>
          <p:spPr bwMode="auto">
            <a:xfrm>
              <a:off x="2640" y="4032"/>
              <a:ext cx="144" cy="0"/>
            </a:xfrm>
            <a:prstGeom prst="line">
              <a:avLst/>
            </a:prstGeom>
            <a:noFill/>
            <a:ln w="25400">
              <a:solidFill>
                <a:schemeClr val="tx1"/>
              </a:solidFill>
              <a:miter lim="800000"/>
              <a:headEnd/>
              <a:tailEnd/>
            </a:ln>
          </p:spPr>
          <p:txBody>
            <a:bodyPr wrap="none"/>
            <a:lstStyle/>
            <a:p>
              <a:endParaRPr lang="he-IL"/>
            </a:p>
          </p:txBody>
        </p:sp>
        <p:sp>
          <p:nvSpPr>
            <p:cNvPr id="149519" name="Line 12"/>
            <p:cNvSpPr>
              <a:spLocks noChangeShapeType="1"/>
            </p:cNvSpPr>
            <p:nvPr/>
          </p:nvSpPr>
          <p:spPr bwMode="auto">
            <a:xfrm>
              <a:off x="3696"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0" name="Line 13"/>
            <p:cNvSpPr>
              <a:spLocks noChangeShapeType="1"/>
            </p:cNvSpPr>
            <p:nvPr/>
          </p:nvSpPr>
          <p:spPr bwMode="auto">
            <a:xfrm>
              <a:off x="2064"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1" name="Rectangle 14"/>
            <p:cNvSpPr>
              <a:spLocks noChangeArrowheads="1"/>
            </p:cNvSpPr>
            <p:nvPr/>
          </p:nvSpPr>
          <p:spPr bwMode="auto">
            <a:xfrm>
              <a:off x="1824" y="3840"/>
              <a:ext cx="432" cy="192"/>
            </a:xfrm>
            <a:prstGeom prst="rect">
              <a:avLst/>
            </a:prstGeom>
            <a:noFill/>
            <a:ln w="9525">
              <a:noFill/>
              <a:miter lim="800000"/>
              <a:headEnd/>
              <a:tailEnd/>
            </a:ln>
          </p:spPr>
          <p:txBody>
            <a:bodyPr wrap="none" anchor="ctr"/>
            <a:lstStyle/>
            <a:p>
              <a:pPr algn="ctr"/>
              <a:r>
                <a:rPr lang="en-US" sz="1600" b="1">
                  <a:solidFill>
                    <a:srgbClr val="008000"/>
                  </a:solidFill>
                </a:rPr>
                <a:t>Z=-1</a:t>
              </a:r>
            </a:p>
          </p:txBody>
        </p:sp>
        <p:sp>
          <p:nvSpPr>
            <p:cNvPr id="149522" name="Rectangle 15"/>
            <p:cNvSpPr>
              <a:spLocks noChangeArrowheads="1"/>
            </p:cNvSpPr>
            <p:nvPr/>
          </p:nvSpPr>
          <p:spPr bwMode="auto">
            <a:xfrm>
              <a:off x="3456" y="3840"/>
              <a:ext cx="432" cy="192"/>
            </a:xfrm>
            <a:prstGeom prst="rect">
              <a:avLst/>
            </a:prstGeom>
            <a:noFill/>
            <a:ln w="9525">
              <a:noFill/>
              <a:miter lim="800000"/>
              <a:headEnd/>
              <a:tailEnd/>
            </a:ln>
          </p:spPr>
          <p:txBody>
            <a:bodyPr wrap="none" anchor="ctr"/>
            <a:lstStyle/>
            <a:p>
              <a:pPr algn="ctr"/>
              <a:r>
                <a:rPr lang="en-US" sz="1600" b="1">
                  <a:solidFill>
                    <a:srgbClr val="008000"/>
                  </a:solidFill>
                </a:rPr>
                <a:t>Z=1</a:t>
              </a:r>
            </a:p>
          </p:txBody>
        </p:sp>
        <p:sp>
          <p:nvSpPr>
            <p:cNvPr id="149523" name="Line 16"/>
            <p:cNvSpPr>
              <a:spLocks noChangeShapeType="1"/>
            </p:cNvSpPr>
            <p:nvPr/>
          </p:nvSpPr>
          <p:spPr bwMode="auto">
            <a:xfrm>
              <a:off x="1474" y="2795"/>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4" name="Rectangle 17"/>
            <p:cNvSpPr>
              <a:spLocks noChangeArrowheads="1"/>
            </p:cNvSpPr>
            <p:nvPr/>
          </p:nvSpPr>
          <p:spPr bwMode="auto">
            <a:xfrm>
              <a:off x="1296" y="3840"/>
              <a:ext cx="432" cy="192"/>
            </a:xfrm>
            <a:prstGeom prst="rect">
              <a:avLst/>
            </a:prstGeom>
            <a:noFill/>
            <a:ln w="9525">
              <a:noFill/>
              <a:miter lim="800000"/>
              <a:headEnd/>
              <a:tailEnd/>
            </a:ln>
          </p:spPr>
          <p:txBody>
            <a:bodyPr wrap="none" anchor="ctr"/>
            <a:lstStyle/>
            <a:p>
              <a:pPr algn="ctr"/>
              <a:r>
                <a:rPr lang="en-US" sz="1600" b="1">
                  <a:solidFill>
                    <a:srgbClr val="008000"/>
                  </a:solidFill>
                </a:rPr>
                <a:t>Z=-2</a:t>
              </a:r>
            </a:p>
          </p:txBody>
        </p:sp>
        <p:sp>
          <p:nvSpPr>
            <p:cNvPr id="149525" name="Line 18"/>
            <p:cNvSpPr>
              <a:spLocks noChangeShapeType="1"/>
            </p:cNvSpPr>
            <p:nvPr/>
          </p:nvSpPr>
          <p:spPr bwMode="auto">
            <a:xfrm>
              <a:off x="4286" y="2795"/>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6" name="Rectangle 19"/>
            <p:cNvSpPr>
              <a:spLocks noChangeArrowheads="1"/>
            </p:cNvSpPr>
            <p:nvPr/>
          </p:nvSpPr>
          <p:spPr bwMode="auto">
            <a:xfrm>
              <a:off x="4032" y="3840"/>
              <a:ext cx="432" cy="192"/>
            </a:xfrm>
            <a:prstGeom prst="rect">
              <a:avLst/>
            </a:prstGeom>
            <a:noFill/>
            <a:ln w="9525">
              <a:noFill/>
              <a:miter lim="800000"/>
              <a:headEnd/>
              <a:tailEnd/>
            </a:ln>
          </p:spPr>
          <p:txBody>
            <a:bodyPr wrap="none" anchor="ctr"/>
            <a:lstStyle/>
            <a:p>
              <a:pPr algn="ctr"/>
              <a:r>
                <a:rPr lang="en-US" sz="1600" b="1">
                  <a:solidFill>
                    <a:srgbClr val="008000"/>
                  </a:solidFill>
                </a:rPr>
                <a:t>Z=2</a:t>
              </a:r>
            </a:p>
          </p:txBody>
        </p:sp>
        <p:sp>
          <p:nvSpPr>
            <p:cNvPr id="149527" name="Line 20"/>
            <p:cNvSpPr>
              <a:spLocks noChangeShapeType="1"/>
            </p:cNvSpPr>
            <p:nvPr/>
          </p:nvSpPr>
          <p:spPr bwMode="auto">
            <a:xfrm>
              <a:off x="4560"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8" name="Line 21"/>
            <p:cNvSpPr>
              <a:spLocks noChangeShapeType="1"/>
            </p:cNvSpPr>
            <p:nvPr/>
          </p:nvSpPr>
          <p:spPr bwMode="auto">
            <a:xfrm>
              <a:off x="1200"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149529" name="Rectangle 22"/>
            <p:cNvSpPr>
              <a:spLocks noChangeArrowheads="1"/>
            </p:cNvSpPr>
            <p:nvPr/>
          </p:nvSpPr>
          <p:spPr bwMode="auto">
            <a:xfrm>
              <a:off x="4422" y="3838"/>
              <a:ext cx="432" cy="192"/>
            </a:xfrm>
            <a:prstGeom prst="rect">
              <a:avLst/>
            </a:prstGeom>
            <a:noFill/>
            <a:ln w="9525">
              <a:noFill/>
              <a:miter lim="800000"/>
              <a:headEnd/>
              <a:tailEnd/>
            </a:ln>
          </p:spPr>
          <p:txBody>
            <a:bodyPr wrap="none" anchor="ctr"/>
            <a:lstStyle/>
            <a:p>
              <a:pPr algn="ctr"/>
              <a:r>
                <a:rPr lang="en-US" sz="1600" b="1">
                  <a:solidFill>
                    <a:srgbClr val="008000"/>
                  </a:solidFill>
                </a:rPr>
                <a:t>Z=3</a:t>
              </a:r>
            </a:p>
          </p:txBody>
        </p:sp>
        <p:sp>
          <p:nvSpPr>
            <p:cNvPr id="149530" name="Rectangle 23"/>
            <p:cNvSpPr>
              <a:spLocks noChangeArrowheads="1"/>
            </p:cNvSpPr>
            <p:nvPr/>
          </p:nvSpPr>
          <p:spPr bwMode="auto">
            <a:xfrm>
              <a:off x="912" y="3840"/>
              <a:ext cx="432" cy="192"/>
            </a:xfrm>
            <a:prstGeom prst="rect">
              <a:avLst/>
            </a:prstGeom>
            <a:noFill/>
            <a:ln w="9525">
              <a:noFill/>
              <a:miter lim="800000"/>
              <a:headEnd/>
              <a:tailEnd/>
            </a:ln>
          </p:spPr>
          <p:txBody>
            <a:bodyPr wrap="none" anchor="ctr"/>
            <a:lstStyle/>
            <a:p>
              <a:pPr algn="ctr"/>
              <a:r>
                <a:rPr lang="en-US" sz="1600" b="1">
                  <a:solidFill>
                    <a:srgbClr val="008000"/>
                  </a:solidFill>
                </a:rPr>
                <a:t>Z=-3</a:t>
              </a:r>
            </a:p>
          </p:txBody>
        </p:sp>
        <p:sp>
          <p:nvSpPr>
            <p:cNvPr id="149531" name="Rectangle 24"/>
            <p:cNvSpPr>
              <a:spLocks noChangeArrowheads="1"/>
            </p:cNvSpPr>
            <p:nvPr/>
          </p:nvSpPr>
          <p:spPr bwMode="auto">
            <a:xfrm>
              <a:off x="2256" y="3264"/>
              <a:ext cx="432" cy="192"/>
            </a:xfrm>
            <a:prstGeom prst="rect">
              <a:avLst/>
            </a:prstGeom>
            <a:noFill/>
            <a:ln w="9525">
              <a:noFill/>
              <a:miter lim="800000"/>
              <a:headEnd/>
              <a:tailEnd/>
            </a:ln>
          </p:spPr>
          <p:txBody>
            <a:bodyPr wrap="none" anchor="ctr"/>
            <a:lstStyle/>
            <a:p>
              <a:pPr algn="ctr"/>
              <a:r>
                <a:rPr lang="en-US" sz="1600" b="1">
                  <a:solidFill>
                    <a:schemeClr val="folHlink"/>
                  </a:solidFill>
                </a:rPr>
                <a:t>34.13%</a:t>
              </a:r>
            </a:p>
          </p:txBody>
        </p:sp>
        <p:sp>
          <p:nvSpPr>
            <p:cNvPr id="149532" name="AutoShape 25"/>
            <p:cNvSpPr>
              <a:spLocks/>
            </p:cNvSpPr>
            <p:nvPr/>
          </p:nvSpPr>
          <p:spPr bwMode="auto">
            <a:xfrm rot="-5400000">
              <a:off x="2400" y="3216"/>
              <a:ext cx="144" cy="816"/>
            </a:xfrm>
            <a:prstGeom prst="rightBrace">
              <a:avLst>
                <a:gd name="adj1" fmla="val 47222"/>
                <a:gd name="adj2" fmla="val 50000"/>
              </a:avLst>
            </a:prstGeom>
            <a:noFill/>
            <a:ln w="25400">
              <a:solidFill>
                <a:schemeClr val="folHlink"/>
              </a:solidFill>
              <a:miter lim="800000"/>
              <a:headEnd/>
              <a:tailEnd/>
            </a:ln>
          </p:spPr>
          <p:txBody>
            <a:bodyPr wrap="none" anchor="ctr"/>
            <a:lstStyle/>
            <a:p>
              <a:endParaRPr lang="he-IL"/>
            </a:p>
          </p:txBody>
        </p:sp>
        <p:sp>
          <p:nvSpPr>
            <p:cNvPr id="149533" name="Rectangle 26"/>
            <p:cNvSpPr>
              <a:spLocks noChangeArrowheads="1"/>
            </p:cNvSpPr>
            <p:nvPr/>
          </p:nvSpPr>
          <p:spPr bwMode="auto">
            <a:xfrm>
              <a:off x="3072" y="3264"/>
              <a:ext cx="432" cy="192"/>
            </a:xfrm>
            <a:prstGeom prst="rect">
              <a:avLst/>
            </a:prstGeom>
            <a:noFill/>
            <a:ln w="9525">
              <a:noFill/>
              <a:miter lim="800000"/>
              <a:headEnd/>
              <a:tailEnd/>
            </a:ln>
          </p:spPr>
          <p:txBody>
            <a:bodyPr wrap="none" anchor="ctr"/>
            <a:lstStyle/>
            <a:p>
              <a:pPr algn="ctr"/>
              <a:r>
                <a:rPr lang="en-US" sz="1600" b="1">
                  <a:solidFill>
                    <a:schemeClr val="folHlink"/>
                  </a:solidFill>
                </a:rPr>
                <a:t>34.13%</a:t>
              </a:r>
            </a:p>
          </p:txBody>
        </p:sp>
        <p:sp>
          <p:nvSpPr>
            <p:cNvPr id="149534" name="AutoShape 27"/>
            <p:cNvSpPr>
              <a:spLocks/>
            </p:cNvSpPr>
            <p:nvPr/>
          </p:nvSpPr>
          <p:spPr bwMode="auto">
            <a:xfrm rot="-5400000">
              <a:off x="3216" y="3216"/>
              <a:ext cx="144" cy="816"/>
            </a:xfrm>
            <a:prstGeom prst="rightBrace">
              <a:avLst>
                <a:gd name="adj1" fmla="val 47222"/>
                <a:gd name="adj2" fmla="val 50000"/>
              </a:avLst>
            </a:prstGeom>
            <a:noFill/>
            <a:ln w="25400">
              <a:solidFill>
                <a:schemeClr val="folHlink"/>
              </a:solidFill>
              <a:miter lim="800000"/>
              <a:headEnd/>
              <a:tailEnd/>
            </a:ln>
          </p:spPr>
          <p:txBody>
            <a:bodyPr wrap="none" anchor="ctr"/>
            <a:lstStyle/>
            <a:p>
              <a:endParaRPr lang="he-IL"/>
            </a:p>
          </p:txBody>
        </p:sp>
        <p:sp>
          <p:nvSpPr>
            <p:cNvPr id="149535" name="Rectangle 28"/>
            <p:cNvSpPr>
              <a:spLocks noChangeArrowheads="1"/>
            </p:cNvSpPr>
            <p:nvPr/>
          </p:nvSpPr>
          <p:spPr bwMode="auto">
            <a:xfrm>
              <a:off x="3470" y="4020"/>
              <a:ext cx="432" cy="192"/>
            </a:xfrm>
            <a:prstGeom prst="rect">
              <a:avLst/>
            </a:prstGeom>
            <a:noFill/>
            <a:ln w="9525">
              <a:noFill/>
              <a:miter lim="800000"/>
              <a:headEnd/>
              <a:tailEnd/>
            </a:ln>
          </p:spPr>
          <p:txBody>
            <a:bodyPr wrap="none" anchor="ctr"/>
            <a:lstStyle/>
            <a:p>
              <a:pPr algn="ctr"/>
              <a:r>
                <a:rPr lang="en-US" b="1">
                  <a:solidFill>
                    <a:schemeClr val="hlink"/>
                  </a:solidFill>
                </a:rPr>
                <a:t>84.13%</a:t>
              </a:r>
            </a:p>
          </p:txBody>
        </p:sp>
        <p:sp>
          <p:nvSpPr>
            <p:cNvPr id="149536" name="Rectangle 29"/>
            <p:cNvSpPr>
              <a:spLocks noChangeArrowheads="1"/>
            </p:cNvSpPr>
            <p:nvPr/>
          </p:nvSpPr>
          <p:spPr bwMode="auto">
            <a:xfrm>
              <a:off x="4059" y="4020"/>
              <a:ext cx="432" cy="192"/>
            </a:xfrm>
            <a:prstGeom prst="rect">
              <a:avLst/>
            </a:prstGeom>
            <a:noFill/>
            <a:ln w="9525">
              <a:noFill/>
              <a:miter lim="800000"/>
              <a:headEnd/>
              <a:tailEnd/>
            </a:ln>
          </p:spPr>
          <p:txBody>
            <a:bodyPr wrap="none" anchor="ctr"/>
            <a:lstStyle/>
            <a:p>
              <a:pPr algn="ctr"/>
              <a:r>
                <a:rPr lang="en-US" b="1">
                  <a:solidFill>
                    <a:schemeClr val="hlink"/>
                  </a:solidFill>
                </a:rPr>
                <a:t>97.72%</a:t>
              </a:r>
            </a:p>
          </p:txBody>
        </p:sp>
        <p:sp>
          <p:nvSpPr>
            <p:cNvPr id="149537" name="Rectangle 30"/>
            <p:cNvSpPr>
              <a:spLocks noChangeArrowheads="1"/>
            </p:cNvSpPr>
            <p:nvPr/>
          </p:nvSpPr>
          <p:spPr bwMode="auto">
            <a:xfrm>
              <a:off x="1837" y="4020"/>
              <a:ext cx="432" cy="192"/>
            </a:xfrm>
            <a:prstGeom prst="rect">
              <a:avLst/>
            </a:prstGeom>
            <a:noFill/>
            <a:ln w="9525">
              <a:noFill/>
              <a:miter lim="800000"/>
              <a:headEnd/>
              <a:tailEnd/>
            </a:ln>
          </p:spPr>
          <p:txBody>
            <a:bodyPr wrap="none" anchor="ctr"/>
            <a:lstStyle/>
            <a:p>
              <a:pPr algn="ctr"/>
              <a:r>
                <a:rPr lang="en-US" b="1">
                  <a:solidFill>
                    <a:schemeClr val="hlink"/>
                  </a:solidFill>
                </a:rPr>
                <a:t>15.87%</a:t>
              </a:r>
            </a:p>
          </p:txBody>
        </p:sp>
        <p:sp>
          <p:nvSpPr>
            <p:cNvPr id="149538" name="Rectangle 34"/>
            <p:cNvSpPr>
              <a:spLocks noChangeArrowheads="1"/>
            </p:cNvSpPr>
            <p:nvPr/>
          </p:nvSpPr>
          <p:spPr bwMode="auto">
            <a:xfrm>
              <a:off x="1292" y="4020"/>
              <a:ext cx="432" cy="192"/>
            </a:xfrm>
            <a:prstGeom prst="rect">
              <a:avLst/>
            </a:prstGeom>
            <a:noFill/>
            <a:ln w="9525">
              <a:noFill/>
              <a:miter lim="800000"/>
              <a:headEnd/>
              <a:tailEnd/>
            </a:ln>
          </p:spPr>
          <p:txBody>
            <a:bodyPr wrap="none" anchor="ctr"/>
            <a:lstStyle/>
            <a:p>
              <a:pPr algn="ctr"/>
              <a:r>
                <a:rPr lang="en-US" b="1">
                  <a:solidFill>
                    <a:schemeClr val="hlink"/>
                  </a:solidFill>
                </a:rPr>
                <a:t>2.28%</a:t>
              </a:r>
            </a:p>
          </p:txBody>
        </p:sp>
        <p:sp>
          <p:nvSpPr>
            <p:cNvPr id="149539" name="Rectangle 37"/>
            <p:cNvSpPr>
              <a:spLocks noChangeArrowheads="1"/>
            </p:cNvSpPr>
            <p:nvPr/>
          </p:nvSpPr>
          <p:spPr bwMode="auto">
            <a:xfrm>
              <a:off x="1519" y="3249"/>
              <a:ext cx="432" cy="192"/>
            </a:xfrm>
            <a:prstGeom prst="rect">
              <a:avLst/>
            </a:prstGeom>
            <a:noFill/>
            <a:ln w="9525">
              <a:noFill/>
              <a:miter lim="800000"/>
              <a:headEnd/>
              <a:tailEnd/>
            </a:ln>
          </p:spPr>
          <p:txBody>
            <a:bodyPr wrap="none" anchor="ctr"/>
            <a:lstStyle/>
            <a:p>
              <a:pPr algn="ctr"/>
              <a:r>
                <a:rPr lang="en-US" b="1">
                  <a:solidFill>
                    <a:schemeClr val="folHlink"/>
                  </a:solidFill>
                </a:rPr>
                <a:t>13.59%</a:t>
              </a:r>
            </a:p>
          </p:txBody>
        </p:sp>
        <p:sp>
          <p:nvSpPr>
            <p:cNvPr id="149540" name="Rectangle 38"/>
            <p:cNvSpPr>
              <a:spLocks noChangeArrowheads="1"/>
            </p:cNvSpPr>
            <p:nvPr/>
          </p:nvSpPr>
          <p:spPr bwMode="auto">
            <a:xfrm>
              <a:off x="3787" y="3249"/>
              <a:ext cx="432" cy="192"/>
            </a:xfrm>
            <a:prstGeom prst="rect">
              <a:avLst/>
            </a:prstGeom>
            <a:noFill/>
            <a:ln w="9525">
              <a:noFill/>
              <a:miter lim="800000"/>
              <a:headEnd/>
              <a:tailEnd/>
            </a:ln>
          </p:spPr>
          <p:txBody>
            <a:bodyPr wrap="none" anchor="ctr"/>
            <a:lstStyle/>
            <a:p>
              <a:pPr algn="ctr"/>
              <a:r>
                <a:rPr lang="en-US" b="1">
                  <a:solidFill>
                    <a:schemeClr val="folHlink"/>
                  </a:solidFill>
                </a:rPr>
                <a:t>13.59%</a:t>
              </a:r>
            </a:p>
          </p:txBody>
        </p:sp>
        <p:sp>
          <p:nvSpPr>
            <p:cNvPr id="149541" name="AutoShape 39"/>
            <p:cNvSpPr>
              <a:spLocks/>
            </p:cNvSpPr>
            <p:nvPr/>
          </p:nvSpPr>
          <p:spPr bwMode="auto">
            <a:xfrm rot="-5400000">
              <a:off x="3901" y="3361"/>
              <a:ext cx="136" cy="545"/>
            </a:xfrm>
            <a:prstGeom prst="rightBrace">
              <a:avLst>
                <a:gd name="adj1" fmla="val 33395"/>
                <a:gd name="adj2" fmla="val 50000"/>
              </a:avLst>
            </a:prstGeom>
            <a:noFill/>
            <a:ln w="25400">
              <a:solidFill>
                <a:schemeClr val="folHlink"/>
              </a:solidFill>
              <a:miter lim="800000"/>
              <a:headEnd/>
              <a:tailEnd/>
            </a:ln>
          </p:spPr>
          <p:txBody>
            <a:bodyPr wrap="none" anchor="ctr"/>
            <a:lstStyle/>
            <a:p>
              <a:endParaRPr lang="he-IL"/>
            </a:p>
          </p:txBody>
        </p:sp>
        <p:sp>
          <p:nvSpPr>
            <p:cNvPr id="149542" name="Rectangle 40"/>
            <p:cNvSpPr>
              <a:spLocks noChangeArrowheads="1"/>
            </p:cNvSpPr>
            <p:nvPr/>
          </p:nvSpPr>
          <p:spPr bwMode="auto">
            <a:xfrm>
              <a:off x="4513" y="4020"/>
              <a:ext cx="432" cy="192"/>
            </a:xfrm>
            <a:prstGeom prst="rect">
              <a:avLst/>
            </a:prstGeom>
            <a:noFill/>
            <a:ln w="9525">
              <a:noFill/>
              <a:miter lim="800000"/>
              <a:headEnd/>
              <a:tailEnd/>
            </a:ln>
          </p:spPr>
          <p:txBody>
            <a:bodyPr wrap="none" anchor="ctr"/>
            <a:lstStyle/>
            <a:p>
              <a:pPr algn="ctr"/>
              <a:r>
                <a:rPr lang="en-US" b="1">
                  <a:solidFill>
                    <a:schemeClr val="hlink"/>
                  </a:solidFill>
                </a:rPr>
                <a:t>99.87%</a:t>
              </a:r>
            </a:p>
          </p:txBody>
        </p:sp>
        <p:sp>
          <p:nvSpPr>
            <p:cNvPr id="149543" name="Rectangle 41"/>
            <p:cNvSpPr>
              <a:spLocks noChangeArrowheads="1"/>
            </p:cNvSpPr>
            <p:nvPr/>
          </p:nvSpPr>
          <p:spPr bwMode="auto">
            <a:xfrm>
              <a:off x="793" y="4020"/>
              <a:ext cx="432" cy="192"/>
            </a:xfrm>
            <a:prstGeom prst="rect">
              <a:avLst/>
            </a:prstGeom>
            <a:noFill/>
            <a:ln w="9525">
              <a:noFill/>
              <a:miter lim="800000"/>
              <a:headEnd/>
              <a:tailEnd/>
            </a:ln>
          </p:spPr>
          <p:txBody>
            <a:bodyPr wrap="none" anchor="ctr"/>
            <a:lstStyle/>
            <a:p>
              <a:pPr algn="ctr"/>
              <a:r>
                <a:rPr lang="en-US" b="1">
                  <a:solidFill>
                    <a:schemeClr val="hlink"/>
                  </a:solidFill>
                </a:rPr>
                <a:t>00.13%</a:t>
              </a:r>
            </a:p>
          </p:txBody>
        </p:sp>
        <p:sp>
          <p:nvSpPr>
            <p:cNvPr id="149544" name="AutoShape 42"/>
            <p:cNvSpPr>
              <a:spLocks/>
            </p:cNvSpPr>
            <p:nvPr/>
          </p:nvSpPr>
          <p:spPr bwMode="auto">
            <a:xfrm rot="-5400000">
              <a:off x="1679" y="3361"/>
              <a:ext cx="136" cy="545"/>
            </a:xfrm>
            <a:prstGeom prst="rightBrace">
              <a:avLst>
                <a:gd name="adj1" fmla="val 33395"/>
                <a:gd name="adj2" fmla="val 50000"/>
              </a:avLst>
            </a:prstGeom>
            <a:noFill/>
            <a:ln w="25400">
              <a:solidFill>
                <a:schemeClr val="folHlink"/>
              </a:solidFill>
              <a:miter lim="800000"/>
              <a:headEnd/>
              <a:tailEnd/>
            </a:ln>
          </p:spPr>
          <p:txBody>
            <a:bodyPr wrap="none" anchor="ctr"/>
            <a:lstStyle/>
            <a:p>
              <a:endParaRPr lang="he-IL"/>
            </a:p>
          </p:txBody>
        </p:sp>
        <p:sp>
          <p:nvSpPr>
            <p:cNvPr id="149545" name="AutoShape 43"/>
            <p:cNvSpPr>
              <a:spLocks/>
            </p:cNvSpPr>
            <p:nvPr/>
          </p:nvSpPr>
          <p:spPr bwMode="auto">
            <a:xfrm rot="-5400000">
              <a:off x="1248" y="3520"/>
              <a:ext cx="136" cy="227"/>
            </a:xfrm>
            <a:prstGeom prst="rightBrace">
              <a:avLst>
                <a:gd name="adj1" fmla="val 13909"/>
                <a:gd name="adj2" fmla="val 50000"/>
              </a:avLst>
            </a:prstGeom>
            <a:noFill/>
            <a:ln w="25400">
              <a:solidFill>
                <a:schemeClr val="folHlink"/>
              </a:solidFill>
              <a:miter lim="800000"/>
              <a:headEnd/>
              <a:tailEnd/>
            </a:ln>
          </p:spPr>
          <p:txBody>
            <a:bodyPr wrap="none" anchor="ctr"/>
            <a:lstStyle/>
            <a:p>
              <a:endParaRPr lang="he-IL"/>
            </a:p>
          </p:txBody>
        </p:sp>
        <p:sp>
          <p:nvSpPr>
            <p:cNvPr id="149546" name="Rectangle 44"/>
            <p:cNvSpPr>
              <a:spLocks noChangeArrowheads="1"/>
            </p:cNvSpPr>
            <p:nvPr/>
          </p:nvSpPr>
          <p:spPr bwMode="auto">
            <a:xfrm>
              <a:off x="1202" y="3249"/>
              <a:ext cx="296" cy="192"/>
            </a:xfrm>
            <a:prstGeom prst="rect">
              <a:avLst/>
            </a:prstGeom>
            <a:noFill/>
            <a:ln w="9525">
              <a:noFill/>
              <a:miter lim="800000"/>
              <a:headEnd/>
              <a:tailEnd/>
            </a:ln>
          </p:spPr>
          <p:txBody>
            <a:bodyPr wrap="none" anchor="ctr"/>
            <a:lstStyle/>
            <a:p>
              <a:pPr algn="ctr"/>
              <a:r>
                <a:rPr lang="en-US" b="1">
                  <a:solidFill>
                    <a:schemeClr val="folHlink"/>
                  </a:solidFill>
                </a:rPr>
                <a:t>2.15%</a:t>
              </a:r>
            </a:p>
          </p:txBody>
        </p:sp>
        <p:sp>
          <p:nvSpPr>
            <p:cNvPr id="149547" name="AutoShape 45"/>
            <p:cNvSpPr>
              <a:spLocks/>
            </p:cNvSpPr>
            <p:nvPr/>
          </p:nvSpPr>
          <p:spPr bwMode="auto">
            <a:xfrm rot="-5400000">
              <a:off x="4332" y="3520"/>
              <a:ext cx="136" cy="227"/>
            </a:xfrm>
            <a:prstGeom prst="rightBrace">
              <a:avLst>
                <a:gd name="adj1" fmla="val 13909"/>
                <a:gd name="adj2" fmla="val 50000"/>
              </a:avLst>
            </a:prstGeom>
            <a:noFill/>
            <a:ln w="25400">
              <a:solidFill>
                <a:schemeClr val="folHlink"/>
              </a:solidFill>
              <a:miter lim="800000"/>
              <a:headEnd/>
              <a:tailEnd/>
            </a:ln>
          </p:spPr>
          <p:txBody>
            <a:bodyPr wrap="none" anchor="ctr"/>
            <a:lstStyle/>
            <a:p>
              <a:endParaRPr lang="he-IL"/>
            </a:p>
          </p:txBody>
        </p:sp>
        <p:sp>
          <p:nvSpPr>
            <p:cNvPr id="149548" name="Rectangle 46"/>
            <p:cNvSpPr>
              <a:spLocks noChangeArrowheads="1"/>
            </p:cNvSpPr>
            <p:nvPr/>
          </p:nvSpPr>
          <p:spPr bwMode="auto">
            <a:xfrm>
              <a:off x="4286" y="3249"/>
              <a:ext cx="296" cy="192"/>
            </a:xfrm>
            <a:prstGeom prst="rect">
              <a:avLst/>
            </a:prstGeom>
            <a:noFill/>
            <a:ln w="9525">
              <a:noFill/>
              <a:miter lim="800000"/>
              <a:headEnd/>
              <a:tailEnd/>
            </a:ln>
          </p:spPr>
          <p:txBody>
            <a:bodyPr wrap="none" anchor="ctr"/>
            <a:lstStyle/>
            <a:p>
              <a:pPr algn="ctr"/>
              <a:r>
                <a:rPr lang="en-US" b="1">
                  <a:solidFill>
                    <a:schemeClr val="folHlink"/>
                  </a:solidFill>
                </a:rPr>
                <a:t>2.15%</a:t>
              </a:r>
            </a:p>
          </p:txBody>
        </p:sp>
      </p:grpSp>
      <p:sp>
        <p:nvSpPr>
          <p:cNvPr id="141360" name="Rectangle 48"/>
          <p:cNvSpPr>
            <a:spLocks noChangeArrowheads="1"/>
          </p:cNvSpPr>
          <p:nvPr/>
        </p:nvSpPr>
        <p:spPr bwMode="auto">
          <a:xfrm>
            <a:off x="3203575" y="5876925"/>
            <a:ext cx="504825" cy="360363"/>
          </a:xfrm>
          <a:prstGeom prst="rect">
            <a:avLst/>
          </a:prstGeom>
          <a:noFill/>
          <a:ln w="9525">
            <a:noFill/>
            <a:miter lim="800000"/>
            <a:headEnd/>
            <a:tailEnd/>
          </a:ln>
        </p:spPr>
        <p:txBody>
          <a:bodyPr wrap="none" anchor="ctr"/>
          <a:lstStyle/>
          <a:p>
            <a:pPr algn="ctr"/>
            <a:r>
              <a:rPr lang="en-US" sz="2400" i="1"/>
              <a:t>3</a:t>
            </a:r>
          </a:p>
        </p:txBody>
      </p:sp>
      <p:sp>
        <p:nvSpPr>
          <p:cNvPr id="141361" name="Rectangle 49"/>
          <p:cNvSpPr>
            <a:spLocks noChangeArrowheads="1"/>
          </p:cNvSpPr>
          <p:nvPr/>
        </p:nvSpPr>
        <p:spPr bwMode="auto">
          <a:xfrm>
            <a:off x="4572000" y="5876925"/>
            <a:ext cx="504825" cy="360363"/>
          </a:xfrm>
          <a:prstGeom prst="rect">
            <a:avLst/>
          </a:prstGeom>
          <a:noFill/>
          <a:ln w="9525">
            <a:noFill/>
            <a:miter lim="800000"/>
            <a:headEnd/>
            <a:tailEnd/>
          </a:ln>
        </p:spPr>
        <p:txBody>
          <a:bodyPr wrap="none" anchor="ctr"/>
          <a:lstStyle/>
          <a:p>
            <a:pPr algn="ctr"/>
            <a:r>
              <a:rPr lang="en-US" sz="2400" i="1"/>
              <a:t>4</a:t>
            </a:r>
          </a:p>
        </p:txBody>
      </p:sp>
      <p:sp>
        <p:nvSpPr>
          <p:cNvPr id="141362" name="Rectangle 50"/>
          <p:cNvSpPr>
            <a:spLocks noChangeArrowheads="1"/>
          </p:cNvSpPr>
          <p:nvPr/>
        </p:nvSpPr>
        <p:spPr bwMode="auto">
          <a:xfrm>
            <a:off x="5795963" y="5876925"/>
            <a:ext cx="504825" cy="360363"/>
          </a:xfrm>
          <a:prstGeom prst="rect">
            <a:avLst/>
          </a:prstGeom>
          <a:noFill/>
          <a:ln w="9525">
            <a:noFill/>
            <a:miter lim="800000"/>
            <a:headEnd/>
            <a:tailEnd/>
          </a:ln>
        </p:spPr>
        <p:txBody>
          <a:bodyPr wrap="none" anchor="ctr"/>
          <a:lstStyle/>
          <a:p>
            <a:pPr algn="ctr"/>
            <a:r>
              <a:rPr lang="en-US" sz="2400" i="1"/>
              <a:t>5</a:t>
            </a:r>
          </a:p>
        </p:txBody>
      </p:sp>
      <p:sp>
        <p:nvSpPr>
          <p:cNvPr id="141363" name="AutoShape 51">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49512" name="AutoShape 52">
            <a:hlinkClick r:id="rId3" action="ppaction://hlinksldjump" highlightClick="1"/>
          </p:cNvPr>
          <p:cNvSpPr>
            <a:spLocks noChangeArrowheads="1"/>
          </p:cNvSpPr>
          <p:nvPr/>
        </p:nvSpPr>
        <p:spPr bwMode="auto">
          <a:xfrm>
            <a:off x="142875" y="6143625"/>
            <a:ext cx="936625" cy="404813"/>
          </a:xfrm>
          <a:prstGeom prst="actionButtonBlank">
            <a:avLst/>
          </a:prstGeom>
          <a:solidFill>
            <a:schemeClr val="accent1"/>
          </a:solidFill>
          <a:ln w="9525">
            <a:noFill/>
            <a:miter lim="800000"/>
            <a:headEnd/>
            <a:tailEnd/>
          </a:ln>
        </p:spPr>
        <p:txBody>
          <a:bodyPr wrap="none" anchor="ctr"/>
          <a:lstStyle/>
          <a:p>
            <a:pPr algn="ctr"/>
            <a:r>
              <a:rPr lang="he-IL" sz="2400" b="1" i="1">
                <a:latin typeface="Times New Roman" pitchFamily="18" charset="0"/>
              </a:rPr>
              <a:t>חזרה</a:t>
            </a:r>
            <a:endParaRPr lang="en-US" sz="2400"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1362"/>
                                        </p:tgtEl>
                                        <p:attrNameLst>
                                          <p:attrName>style.visibility</p:attrName>
                                        </p:attrNameLst>
                                      </p:cBhvr>
                                      <p:to>
                                        <p:strVal val="visible"/>
                                      </p:to>
                                    </p:set>
                                    <p:animEffect transition="in" filter="fade">
                                      <p:cBhvr>
                                        <p:cTn id="13" dur="2000"/>
                                        <p:tgtEl>
                                          <p:spTgt spid="1413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361"/>
                                        </p:tgtEl>
                                        <p:attrNameLst>
                                          <p:attrName>style.visibility</p:attrName>
                                        </p:attrNameLst>
                                      </p:cBhvr>
                                      <p:to>
                                        <p:strVal val="visible"/>
                                      </p:to>
                                    </p:set>
                                    <p:animEffect transition="in" filter="fade">
                                      <p:cBhvr>
                                        <p:cTn id="16" dur="2000"/>
                                        <p:tgtEl>
                                          <p:spTgt spid="1413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1360"/>
                                        </p:tgtEl>
                                        <p:attrNameLst>
                                          <p:attrName>style.visibility</p:attrName>
                                        </p:attrNameLst>
                                      </p:cBhvr>
                                      <p:to>
                                        <p:strVal val="visible"/>
                                      </p:to>
                                    </p:set>
                                    <p:animEffect transition="in" filter="fade">
                                      <p:cBhvr>
                                        <p:cTn id="19" dur="2000"/>
                                        <p:tgtEl>
                                          <p:spTgt spid="141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60" grpId="0"/>
      <p:bldP spid="141361" grpId="0"/>
      <p:bldP spid="14136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979613" y="620713"/>
            <a:ext cx="6661150" cy="1143000"/>
          </a:xfrm>
        </p:spPr>
        <p:txBody>
          <a:bodyPr/>
          <a:lstStyle/>
          <a:p>
            <a:pPr algn="r" eaLnBrk="1" hangingPunct="1"/>
            <a:r>
              <a:rPr lang="he-IL" smtClean="0"/>
              <a:t>טבלת ציוני </a:t>
            </a:r>
            <a:r>
              <a:rPr lang="en-US" smtClean="0"/>
              <a:t> Z</a:t>
            </a:r>
            <a:r>
              <a:rPr lang="he-IL" smtClean="0"/>
              <a:t> (התפלגות </a:t>
            </a:r>
            <a:r>
              <a:rPr lang="en-US" smtClean="0"/>
              <a:t>Z</a:t>
            </a:r>
            <a:r>
              <a:rPr lang="he-IL" smtClean="0"/>
              <a:t>)</a:t>
            </a:r>
            <a:endParaRPr lang="en-US" smtClean="0"/>
          </a:p>
        </p:txBody>
      </p:sp>
      <p:sp>
        <p:nvSpPr>
          <p:cNvPr id="140291" name="Rectangle 3"/>
          <p:cNvSpPr>
            <a:spLocks noGrp="1" noChangeArrowheads="1"/>
          </p:cNvSpPr>
          <p:nvPr>
            <p:ph type="body" idx="1"/>
          </p:nvPr>
        </p:nvSpPr>
        <p:spPr>
          <a:xfrm>
            <a:off x="1182688" y="2017713"/>
            <a:ext cx="7808912" cy="4383087"/>
          </a:xfrm>
        </p:spPr>
        <p:txBody>
          <a:bodyPr/>
          <a:lstStyle/>
          <a:p>
            <a:pPr algn="just" eaLnBrk="1" hangingPunct="1">
              <a:lnSpc>
                <a:spcPct val="80000"/>
              </a:lnSpc>
            </a:pPr>
            <a:r>
              <a:rPr lang="he-IL" sz="2400" smtClean="0"/>
              <a:t>טבלת ה </a:t>
            </a:r>
            <a:r>
              <a:rPr lang="en-US" sz="2400" smtClean="0"/>
              <a:t>Z</a:t>
            </a:r>
            <a:r>
              <a:rPr lang="he-IL" sz="2400" smtClean="0"/>
              <a:t> מאפשרת </a:t>
            </a:r>
            <a:r>
              <a:rPr lang="he-IL" sz="2400" u="sng" smtClean="0"/>
              <a:t>לעבור מאחוזים לציון </a:t>
            </a:r>
            <a:r>
              <a:rPr lang="en-US" sz="2400" u="sng" smtClean="0"/>
              <a:t>Z</a:t>
            </a:r>
            <a:r>
              <a:rPr lang="he-IL" sz="2400" u="sng" smtClean="0"/>
              <a:t> ולהיפך</a:t>
            </a:r>
            <a:r>
              <a:rPr lang="he-IL" sz="2400" smtClean="0"/>
              <a:t>.</a:t>
            </a:r>
          </a:p>
          <a:p>
            <a:pPr algn="just" eaLnBrk="1" hangingPunct="1">
              <a:lnSpc>
                <a:spcPct val="80000"/>
              </a:lnSpc>
            </a:pPr>
            <a:r>
              <a:rPr lang="he-IL" sz="2400" smtClean="0"/>
              <a:t>במרכז הטבלה השטח המצטבר באחוזים.</a:t>
            </a:r>
          </a:p>
          <a:p>
            <a:pPr algn="just" eaLnBrk="1" hangingPunct="1">
              <a:lnSpc>
                <a:spcPct val="80000"/>
              </a:lnSpc>
            </a:pPr>
            <a:r>
              <a:rPr lang="he-IL" sz="2400" smtClean="0"/>
              <a:t>העמודה השמאלית – ערכי </a:t>
            </a:r>
            <a:r>
              <a:rPr lang="en-US" sz="2400" smtClean="0"/>
              <a:t>Z</a:t>
            </a:r>
            <a:r>
              <a:rPr lang="he-IL" sz="2400" smtClean="0"/>
              <a:t> עד סיפרה אחרי הנקודה.</a:t>
            </a:r>
          </a:p>
          <a:p>
            <a:pPr algn="just" eaLnBrk="1" hangingPunct="1">
              <a:lnSpc>
                <a:spcPct val="80000"/>
              </a:lnSpc>
            </a:pPr>
            <a:r>
              <a:rPr lang="he-IL" sz="2400" smtClean="0"/>
              <a:t>בשורה ראשונה – ערכי ה </a:t>
            </a:r>
            <a:r>
              <a:rPr lang="en-US" sz="2400" smtClean="0"/>
              <a:t>Z</a:t>
            </a:r>
            <a:r>
              <a:rPr lang="he-IL" sz="2400" smtClean="0"/>
              <a:t> שתי ספרות אחרי הנקודה.</a:t>
            </a:r>
          </a:p>
          <a:p>
            <a:pPr algn="just" eaLnBrk="1" hangingPunct="1">
              <a:lnSpc>
                <a:spcPct val="80000"/>
              </a:lnSpc>
            </a:pPr>
            <a:r>
              <a:rPr lang="he-IL" sz="2400" smtClean="0"/>
              <a:t>הטבלה מתייחסת לצד אחד של ההתפלגות, הצד החיובי. התפלגות ה </a:t>
            </a:r>
            <a:r>
              <a:rPr lang="en-US" sz="2400" smtClean="0"/>
              <a:t>Z</a:t>
            </a:r>
            <a:r>
              <a:rPr lang="he-IL" sz="2400" smtClean="0"/>
              <a:t> סימטרית ועל כן ניתן למצוא גם את ערכי ה </a:t>
            </a:r>
            <a:r>
              <a:rPr lang="en-US" sz="2400" smtClean="0"/>
              <a:t>Z</a:t>
            </a:r>
            <a:r>
              <a:rPr lang="he-IL" sz="2400" smtClean="0"/>
              <a:t> השלילים. [ב </a:t>
            </a:r>
            <a:r>
              <a:rPr lang="en-US" sz="2400" smtClean="0"/>
              <a:t>Z</a:t>
            </a:r>
            <a:r>
              <a:rPr lang="he-IL" sz="2400" smtClean="0"/>
              <a:t> להוסיף מינוס, באחוזים להחסיר מ 100%].</a:t>
            </a:r>
          </a:p>
          <a:p>
            <a:pPr algn="just" eaLnBrk="1" hangingPunct="1">
              <a:lnSpc>
                <a:spcPct val="80000"/>
              </a:lnSpc>
            </a:pPr>
            <a:r>
              <a:rPr lang="en-US" sz="2400" smtClean="0"/>
              <a:t>Z=0</a:t>
            </a:r>
            <a:r>
              <a:rPr lang="he-IL" sz="2400" smtClean="0"/>
              <a:t> הינו הממוצע החציון והשכיח, 99.9% מהמקרים נמצאים בין</a:t>
            </a:r>
            <a:r>
              <a:rPr lang="en-US" sz="2400" smtClean="0"/>
              <a:t/>
            </a:r>
            <a:br>
              <a:rPr lang="en-US" sz="2400" smtClean="0"/>
            </a:br>
            <a:r>
              <a:rPr lang="en-US" sz="2400" smtClean="0"/>
              <a:t>Z=-3</a:t>
            </a:r>
            <a:r>
              <a:rPr lang="he-IL" sz="2400" smtClean="0"/>
              <a:t> ל </a:t>
            </a:r>
            <a:r>
              <a:rPr lang="en-US" sz="2400" smtClean="0"/>
              <a:t>Z=3</a:t>
            </a:r>
            <a:endParaRPr lang="he-IL" sz="2400" smtClean="0"/>
          </a:p>
          <a:p>
            <a:pPr algn="just" eaLnBrk="1" hangingPunct="1">
              <a:lnSpc>
                <a:spcPct val="80000"/>
              </a:lnSpc>
            </a:pPr>
            <a:r>
              <a:rPr lang="he-IL" sz="2400" smtClean="0"/>
              <a:t>דוגמאות:</a:t>
            </a:r>
          </a:p>
          <a:p>
            <a:pPr lvl="1" algn="just" eaLnBrk="1" hangingPunct="1">
              <a:lnSpc>
                <a:spcPct val="80000"/>
              </a:lnSpc>
            </a:pPr>
            <a:r>
              <a:rPr lang="en-US" sz="2000" smtClean="0"/>
              <a:t>Z</a:t>
            </a:r>
            <a:r>
              <a:rPr lang="en-US" sz="1400" smtClean="0"/>
              <a:t>1.65 </a:t>
            </a:r>
            <a:r>
              <a:rPr lang="en-US" sz="2000" smtClean="0"/>
              <a:t>=</a:t>
            </a:r>
            <a:r>
              <a:rPr lang="en-US" sz="1400" smtClean="0"/>
              <a:t> </a:t>
            </a:r>
            <a:r>
              <a:rPr lang="en-US" sz="2000" smtClean="0"/>
              <a:t>95%</a:t>
            </a:r>
            <a:r>
              <a:rPr lang="he-IL" sz="2000" smtClean="0"/>
              <a:t> 95% מהמקרים נמצאים עד </a:t>
            </a:r>
            <a:r>
              <a:rPr lang="en-US" sz="2000" smtClean="0"/>
              <a:t>Z</a:t>
            </a:r>
            <a:r>
              <a:rPr lang="en-US" sz="1400" smtClean="0"/>
              <a:t>1.65</a:t>
            </a:r>
            <a:endParaRPr lang="he-IL" sz="1400" smtClean="0"/>
          </a:p>
          <a:p>
            <a:pPr lvl="1" algn="just" eaLnBrk="1" hangingPunct="1">
              <a:lnSpc>
                <a:spcPct val="80000"/>
              </a:lnSpc>
            </a:pPr>
            <a:r>
              <a:rPr lang="en-US" sz="2000" smtClean="0"/>
              <a:t>Z </a:t>
            </a:r>
            <a:r>
              <a:rPr lang="en-US" sz="1400" smtClean="0"/>
              <a:t>-1.65</a:t>
            </a:r>
            <a:r>
              <a:rPr lang="en-US" sz="2000" smtClean="0"/>
              <a:t> = 5%</a:t>
            </a:r>
            <a:r>
              <a:rPr lang="he-IL" sz="2000" smtClean="0"/>
              <a:t> מהמקרים נמצאים עד </a:t>
            </a:r>
            <a:r>
              <a:rPr lang="en-US" sz="2000" smtClean="0"/>
              <a:t>Z </a:t>
            </a:r>
            <a:r>
              <a:rPr lang="en-US" sz="1400" smtClean="0"/>
              <a:t>-1.65</a:t>
            </a:r>
          </a:p>
        </p:txBody>
      </p:sp>
      <p:sp>
        <p:nvSpPr>
          <p:cNvPr id="140293" name="AutoShape 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2000"/>
                                        <p:tgtEl>
                                          <p:spTgt spid="14029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animEffect transition="in" filter="fade">
                                      <p:cBhvr>
                                        <p:cTn id="11" dur="2000"/>
                                        <p:tgtEl>
                                          <p:spTgt spid="14029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animEffect transition="in" filter="fade">
                                      <p:cBhvr>
                                        <p:cTn id="15" dur="2000"/>
                                        <p:tgtEl>
                                          <p:spTgt spid="14029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animEffect transition="in" filter="fade">
                                      <p:cBhvr>
                                        <p:cTn id="19" dur="2000"/>
                                        <p:tgtEl>
                                          <p:spTgt spid="14029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animEffect transition="in" filter="fade">
                                      <p:cBhvr>
                                        <p:cTn id="23" dur="2000"/>
                                        <p:tgtEl>
                                          <p:spTgt spid="14029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fade">
                                      <p:cBhvr>
                                        <p:cTn id="27" dur="2000"/>
                                        <p:tgtEl>
                                          <p:spTgt spid="140291">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animEffect transition="in" filter="fade">
                                      <p:cBhvr>
                                        <p:cTn id="31" dur="2000"/>
                                        <p:tgtEl>
                                          <p:spTgt spid="140291">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animEffect transition="in" filter="fade">
                                      <p:cBhvr>
                                        <p:cTn id="35" dur="2000"/>
                                        <p:tgtEl>
                                          <p:spTgt spid="140291">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40291">
                                            <p:txEl>
                                              <p:pRg st="8" end="8"/>
                                            </p:txEl>
                                          </p:spTgt>
                                        </p:tgtEl>
                                        <p:attrNameLst>
                                          <p:attrName>style.visibility</p:attrName>
                                        </p:attrNameLst>
                                      </p:cBhvr>
                                      <p:to>
                                        <p:strVal val="visible"/>
                                      </p:to>
                                    </p:set>
                                    <p:animEffect transition="in" filter="fade">
                                      <p:cBhvr>
                                        <p:cTn id="39" dur="2000"/>
                                        <p:tgtEl>
                                          <p:spTgt spid="140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r" eaLnBrk="1" hangingPunct="1"/>
            <a:r>
              <a:rPr lang="he-IL" smtClean="0"/>
              <a:t>חישוב ציון תקן </a:t>
            </a:r>
            <a:r>
              <a:rPr lang="en-US" smtClean="0"/>
              <a:t> Z</a:t>
            </a:r>
          </a:p>
        </p:txBody>
      </p:sp>
      <p:sp>
        <p:nvSpPr>
          <p:cNvPr id="234499" name="Rectangle 3"/>
          <p:cNvSpPr>
            <a:spLocks noGrp="1" noChangeArrowheads="1"/>
          </p:cNvSpPr>
          <p:nvPr>
            <p:ph type="body" idx="1"/>
          </p:nvPr>
        </p:nvSpPr>
        <p:spPr/>
        <p:txBody>
          <a:bodyPr/>
          <a:lstStyle/>
          <a:p>
            <a:pPr eaLnBrk="1" hangingPunct="1"/>
            <a:r>
              <a:rPr lang="he-IL" smtClean="0"/>
              <a:t>לבדוק מה חסר על מנת להשלים את הנוסחה. בדרך כלל משוואה עם נעלם אחד. </a:t>
            </a:r>
            <a:r>
              <a:rPr lang="he-IL" sz="2400" smtClean="0"/>
              <a:t>(</a:t>
            </a:r>
            <a:r>
              <a:rPr lang="en-US" sz="2400" smtClean="0"/>
              <a:t>Z</a:t>
            </a:r>
            <a:r>
              <a:rPr lang="he-IL" sz="2400" smtClean="0"/>
              <a:t> יכול להופיע הן בצורת אחוזים והן בצורת </a:t>
            </a:r>
            <a:r>
              <a:rPr lang="en-US" sz="2400" smtClean="0"/>
              <a:t>Z</a:t>
            </a:r>
            <a:r>
              <a:rPr lang="he-IL" sz="2400" smtClean="0"/>
              <a:t>)</a:t>
            </a:r>
            <a:r>
              <a:rPr lang="he-IL" smtClean="0"/>
              <a:t>.</a:t>
            </a:r>
          </a:p>
          <a:p>
            <a:pPr eaLnBrk="1" hangingPunct="1"/>
            <a:r>
              <a:rPr lang="he-IL" smtClean="0"/>
              <a:t>לבדוק היטב מה נשאל בשאלה ואיזו תשובה אנחנו מחפשים.</a:t>
            </a:r>
          </a:p>
          <a:p>
            <a:pPr eaLnBrk="1" hangingPunct="1"/>
            <a:r>
              <a:rPr lang="he-IL" smtClean="0"/>
              <a:t>רצוי לצייר התפלגות ולסמן את השטח המבוקש.</a:t>
            </a:r>
          </a:p>
          <a:p>
            <a:pPr eaLnBrk="1" hangingPunct="1"/>
            <a:endParaRPr lang="en-US" smtClean="0"/>
          </a:p>
        </p:txBody>
      </p:sp>
      <p:grpSp>
        <p:nvGrpSpPr>
          <p:cNvPr id="2" name="Group 4"/>
          <p:cNvGrpSpPr>
            <a:grpSpLocks/>
          </p:cNvGrpSpPr>
          <p:nvPr/>
        </p:nvGrpSpPr>
        <p:grpSpPr bwMode="auto">
          <a:xfrm>
            <a:off x="179388" y="5516563"/>
            <a:ext cx="2895600" cy="1066800"/>
            <a:chOff x="3024" y="1680"/>
            <a:chExt cx="1824" cy="672"/>
          </a:xfrm>
        </p:grpSpPr>
        <p:grpSp>
          <p:nvGrpSpPr>
            <p:cNvPr id="151558" name="Group 5"/>
            <p:cNvGrpSpPr>
              <a:grpSpLocks/>
            </p:cNvGrpSpPr>
            <p:nvPr/>
          </p:nvGrpSpPr>
          <p:grpSpPr bwMode="auto">
            <a:xfrm>
              <a:off x="3024" y="1680"/>
              <a:ext cx="1824" cy="672"/>
              <a:chOff x="864" y="3072"/>
              <a:chExt cx="1824" cy="672"/>
            </a:xfrm>
          </p:grpSpPr>
          <p:sp>
            <p:nvSpPr>
              <p:cNvPr id="151560" name="Rectangle 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51561" name="Group 7"/>
              <p:cNvGrpSpPr>
                <a:grpSpLocks/>
              </p:cNvGrpSpPr>
              <p:nvPr/>
            </p:nvGrpSpPr>
            <p:grpSpPr bwMode="auto">
              <a:xfrm>
                <a:off x="1488" y="3120"/>
                <a:ext cx="1200" cy="624"/>
                <a:chOff x="2688" y="3264"/>
                <a:chExt cx="1200" cy="624"/>
              </a:xfrm>
            </p:grpSpPr>
            <p:sp>
              <p:nvSpPr>
                <p:cNvPr id="151562" name="Rectangle 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Xi </a:t>
                  </a:r>
                  <a:r>
                    <a:rPr lang="en-US" sz="2400">
                      <a:latin typeface="Times New Roman" pitchFamily="18" charset="0"/>
                    </a:rPr>
                    <a:t>–</a:t>
                  </a:r>
                  <a:r>
                    <a:rPr lang="en-US" sz="2400"/>
                    <a:t> X </a:t>
                  </a:r>
                </a:p>
                <a:p>
                  <a:pPr algn="ctr"/>
                  <a:r>
                    <a:rPr lang="en-US" sz="3600">
                      <a:sym typeface="Symbol" pitchFamily="18" charset="2"/>
                    </a:rPr>
                    <a:t></a:t>
                  </a:r>
                </a:p>
              </p:txBody>
            </p:sp>
            <p:sp>
              <p:nvSpPr>
                <p:cNvPr id="151563" name="Line 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51559" name="Line 10"/>
            <p:cNvSpPr>
              <a:spLocks noChangeShapeType="1"/>
            </p:cNvSpPr>
            <p:nvPr/>
          </p:nvSpPr>
          <p:spPr bwMode="auto">
            <a:xfrm>
              <a:off x="4320" y="1728"/>
              <a:ext cx="144" cy="0"/>
            </a:xfrm>
            <a:prstGeom prst="line">
              <a:avLst/>
            </a:prstGeom>
            <a:noFill/>
            <a:ln w="25400">
              <a:solidFill>
                <a:schemeClr val="tx1"/>
              </a:solidFill>
              <a:miter lim="800000"/>
              <a:headEnd/>
              <a:tailEnd/>
            </a:ln>
          </p:spPr>
          <p:txBody>
            <a:bodyPr wrap="none"/>
            <a:lstStyle/>
            <a:p>
              <a:endParaRPr lang="he-IL"/>
            </a:p>
          </p:txBody>
        </p:sp>
      </p:grpSp>
      <p:sp>
        <p:nvSpPr>
          <p:cNvPr id="234507" name="AutoShape 11">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p:cTn id="7" dur="1000" fill="hold"/>
                                        <p:tgtEl>
                                          <p:spTgt spid="2344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344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4499">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34499">
                                            <p:txEl>
                                              <p:pRg st="1" end="1"/>
                                            </p:txEl>
                                          </p:spTgt>
                                        </p:tgtEl>
                                        <p:attrNameLst>
                                          <p:attrName>style.visibility</p:attrName>
                                        </p:attrNameLst>
                                      </p:cBhvr>
                                      <p:to>
                                        <p:strVal val="visible"/>
                                      </p:to>
                                    </p:set>
                                    <p:anim calcmode="lin" valueType="num">
                                      <p:cBhvr>
                                        <p:cTn id="13" dur="1000" fill="hold"/>
                                        <p:tgtEl>
                                          <p:spTgt spid="234499">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2344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4499">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34499">
                                            <p:txEl>
                                              <p:pRg st="2" end="2"/>
                                            </p:txEl>
                                          </p:spTgt>
                                        </p:tgtEl>
                                        <p:attrNameLst>
                                          <p:attrName>style.visibility</p:attrName>
                                        </p:attrNameLst>
                                      </p:cBhvr>
                                      <p:to>
                                        <p:strVal val="visible"/>
                                      </p:to>
                                    </p:set>
                                    <p:anim calcmode="lin" valueType="num">
                                      <p:cBhvr>
                                        <p:cTn id="19" dur="1000" fill="hold"/>
                                        <p:tgtEl>
                                          <p:spTgt spid="234499">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2344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34499">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r" eaLnBrk="1" hangingPunct="1"/>
            <a:r>
              <a:rPr lang="he-IL" smtClean="0"/>
              <a:t>ציוני תקן (</a:t>
            </a:r>
            <a:r>
              <a:rPr lang="en-US" smtClean="0"/>
              <a:t>Z</a:t>
            </a:r>
            <a:r>
              <a:rPr lang="he-IL" smtClean="0"/>
              <a:t>) – אופן החישוב </a:t>
            </a:r>
            <a:r>
              <a:rPr lang="he-IL" sz="2800" smtClean="0"/>
              <a:t>(דוגמא 1)</a:t>
            </a:r>
            <a:endParaRPr lang="en-US" sz="2800" smtClean="0"/>
          </a:p>
        </p:txBody>
      </p:sp>
      <p:sp>
        <p:nvSpPr>
          <p:cNvPr id="142339" name="Rectangle 3"/>
          <p:cNvSpPr>
            <a:spLocks noGrp="1" noChangeArrowheads="1"/>
          </p:cNvSpPr>
          <p:nvPr>
            <p:ph type="body" idx="1"/>
          </p:nvPr>
        </p:nvSpPr>
        <p:spPr/>
        <p:txBody>
          <a:bodyPr/>
          <a:lstStyle/>
          <a:p>
            <a:pPr algn="just" eaLnBrk="1" hangingPunct="1">
              <a:lnSpc>
                <a:spcPct val="110000"/>
              </a:lnSpc>
              <a:buFont typeface="Wingdings" pitchFamily="2" charset="2"/>
              <a:buNone/>
            </a:pPr>
            <a:r>
              <a:rPr lang="he-IL" sz="2400" smtClean="0"/>
              <a:t>מכונית מוגדרת כגדולה אם אורכה הוא מעל 6 מטרים. ידוע שאורך ממוצע של מכונית הוא 4 מטר עם סטיית תקן 1 מטר. איזה </a:t>
            </a:r>
            <a:r>
              <a:rPr lang="he-IL" sz="2400" u="sng" smtClean="0"/>
              <a:t>אחוז</a:t>
            </a:r>
            <a:r>
              <a:rPr lang="he-IL" sz="2400" smtClean="0"/>
              <a:t> מהמכוניות </a:t>
            </a:r>
            <a:r>
              <a:rPr lang="he-IL" sz="2400" u="sng" smtClean="0"/>
              <a:t>מוגדר כגדול</a:t>
            </a:r>
            <a:r>
              <a:rPr lang="he-IL" sz="2400" smtClean="0"/>
              <a:t>? </a:t>
            </a:r>
          </a:p>
          <a:p>
            <a:pPr algn="just" eaLnBrk="1" hangingPunct="1">
              <a:lnSpc>
                <a:spcPct val="110000"/>
              </a:lnSpc>
            </a:pPr>
            <a:r>
              <a:rPr lang="he-IL" sz="2400" smtClean="0"/>
              <a:t>ע"פ הנוסחה לראות מה חסר: </a:t>
            </a:r>
          </a:p>
          <a:p>
            <a:pPr lvl="1" algn="just" eaLnBrk="1" hangingPunct="1">
              <a:lnSpc>
                <a:spcPct val="110000"/>
              </a:lnSpc>
            </a:pPr>
            <a:r>
              <a:rPr lang="en-US" sz="2000" smtClean="0"/>
              <a:t>Xi=6, X=4, </a:t>
            </a:r>
            <a:r>
              <a:rPr lang="el-GR" sz="2000" smtClean="0"/>
              <a:t>σ</a:t>
            </a:r>
            <a:r>
              <a:rPr lang="en-US" sz="2000" smtClean="0"/>
              <a:t>=1, Z=?</a:t>
            </a:r>
          </a:p>
          <a:p>
            <a:pPr lvl="1" algn="just" eaLnBrk="1" hangingPunct="1">
              <a:lnSpc>
                <a:spcPct val="110000"/>
              </a:lnSpc>
            </a:pPr>
            <a:r>
              <a:rPr lang="he-IL" sz="2000" smtClean="0"/>
              <a:t>להציב בנוסחה</a:t>
            </a:r>
          </a:p>
          <a:p>
            <a:pPr lvl="1" algn="just" eaLnBrk="1" hangingPunct="1">
              <a:lnSpc>
                <a:spcPct val="110000"/>
              </a:lnSpc>
            </a:pPr>
            <a:r>
              <a:rPr lang="he-IL" sz="2000" smtClean="0"/>
              <a:t>להמיר לאחוזים ע"פ הטבלה </a:t>
            </a:r>
            <a:r>
              <a:rPr lang="en-US" sz="2000" smtClean="0"/>
              <a:t>Z</a:t>
            </a:r>
            <a:r>
              <a:rPr lang="en-US" sz="2000" baseline="-25000" smtClean="0"/>
              <a:t>2 </a:t>
            </a:r>
            <a:r>
              <a:rPr lang="en-US" sz="2000" smtClean="0"/>
              <a:t>= 97.72%</a:t>
            </a:r>
            <a:r>
              <a:rPr lang="he-IL" sz="2000" smtClean="0"/>
              <a:t>.</a:t>
            </a:r>
            <a:endParaRPr lang="en-US" sz="2000" smtClean="0"/>
          </a:p>
          <a:p>
            <a:pPr lvl="1" algn="just" eaLnBrk="1" hangingPunct="1">
              <a:lnSpc>
                <a:spcPct val="110000"/>
              </a:lnSpc>
            </a:pPr>
            <a:r>
              <a:rPr lang="he-IL" sz="2000" smtClean="0"/>
              <a:t>אחוז המכוניות הגדול מ 6 מטר </a:t>
            </a:r>
            <a:r>
              <a:rPr lang="en-US" sz="2000" smtClean="0"/>
              <a:t>100% - 97.72% = </a:t>
            </a:r>
            <a:r>
              <a:rPr lang="en-US" sz="2000" b="1" u="sng" smtClean="0"/>
              <a:t>2.28%</a:t>
            </a:r>
            <a:r>
              <a:rPr lang="he-IL" sz="2000" smtClean="0"/>
              <a:t>.</a:t>
            </a:r>
            <a:endParaRPr lang="el-GR" sz="2000" smtClean="0"/>
          </a:p>
          <a:p>
            <a:pPr algn="just" eaLnBrk="1" hangingPunct="1">
              <a:lnSpc>
                <a:spcPct val="110000"/>
              </a:lnSpc>
            </a:pPr>
            <a:endParaRPr lang="el-GR" sz="2400" smtClean="0"/>
          </a:p>
        </p:txBody>
      </p:sp>
      <p:grpSp>
        <p:nvGrpSpPr>
          <p:cNvPr id="2" name="Group 30"/>
          <p:cNvGrpSpPr>
            <a:grpSpLocks/>
          </p:cNvGrpSpPr>
          <p:nvPr/>
        </p:nvGrpSpPr>
        <p:grpSpPr bwMode="auto">
          <a:xfrm>
            <a:off x="179388" y="3860800"/>
            <a:ext cx="6624637" cy="2636838"/>
            <a:chOff x="113" y="2659"/>
            <a:chExt cx="4173" cy="1661"/>
          </a:xfrm>
        </p:grpSpPr>
        <p:grpSp>
          <p:nvGrpSpPr>
            <p:cNvPr id="9236" name="Group 5"/>
            <p:cNvGrpSpPr>
              <a:grpSpLocks/>
            </p:cNvGrpSpPr>
            <p:nvPr/>
          </p:nvGrpSpPr>
          <p:grpSpPr bwMode="auto">
            <a:xfrm>
              <a:off x="113" y="3648"/>
              <a:ext cx="1824" cy="672"/>
              <a:chOff x="3024" y="1680"/>
              <a:chExt cx="1824" cy="672"/>
            </a:xfrm>
          </p:grpSpPr>
          <p:grpSp>
            <p:nvGrpSpPr>
              <p:cNvPr id="9240" name="Group 6"/>
              <p:cNvGrpSpPr>
                <a:grpSpLocks/>
              </p:cNvGrpSpPr>
              <p:nvPr/>
            </p:nvGrpSpPr>
            <p:grpSpPr bwMode="auto">
              <a:xfrm>
                <a:off x="3024" y="1680"/>
                <a:ext cx="1824" cy="672"/>
                <a:chOff x="864" y="3072"/>
                <a:chExt cx="1824" cy="672"/>
              </a:xfrm>
            </p:grpSpPr>
            <p:sp>
              <p:nvSpPr>
                <p:cNvPr id="9242"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rtl="0"/>
                  <a:r>
                    <a:rPr lang="en-US" sz="6000"/>
                    <a:t>Z</a:t>
                  </a:r>
                  <a:r>
                    <a:rPr lang="en-US" sz="4800"/>
                    <a:t> = </a:t>
                  </a:r>
                </a:p>
              </p:txBody>
            </p:sp>
            <p:grpSp>
              <p:nvGrpSpPr>
                <p:cNvPr id="9243" name="Group 8"/>
                <p:cNvGrpSpPr>
                  <a:grpSpLocks/>
                </p:cNvGrpSpPr>
                <p:nvPr/>
              </p:nvGrpSpPr>
              <p:grpSpPr bwMode="auto">
                <a:xfrm>
                  <a:off x="1488" y="3120"/>
                  <a:ext cx="1200" cy="624"/>
                  <a:chOff x="2688" y="3264"/>
                  <a:chExt cx="1200" cy="624"/>
                </a:xfrm>
              </p:grpSpPr>
              <p:sp>
                <p:nvSpPr>
                  <p:cNvPr id="9244"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rtl="0"/>
                    <a:r>
                      <a:rPr lang="en-US" sz="2400"/>
                      <a:t>Xi </a:t>
                    </a:r>
                    <a:r>
                      <a:rPr lang="en-US" sz="2400">
                        <a:latin typeface="Times New Roman" pitchFamily="18" charset="0"/>
                      </a:rPr>
                      <a:t>–</a:t>
                    </a:r>
                    <a:r>
                      <a:rPr lang="en-US" sz="2400"/>
                      <a:t> X </a:t>
                    </a:r>
                  </a:p>
                  <a:p>
                    <a:pPr algn="ctr" rtl="0"/>
                    <a:r>
                      <a:rPr lang="en-US" sz="3600">
                        <a:sym typeface="Symbol" pitchFamily="18" charset="2"/>
                      </a:rPr>
                      <a:t></a:t>
                    </a:r>
                  </a:p>
                </p:txBody>
              </p:sp>
              <p:sp>
                <p:nvSpPr>
                  <p:cNvPr id="9245"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9241" name="Line 11"/>
              <p:cNvSpPr>
                <a:spLocks noChangeShapeType="1"/>
              </p:cNvSpPr>
              <p:nvPr/>
            </p:nvSpPr>
            <p:spPr bwMode="auto">
              <a:xfrm>
                <a:off x="4320" y="1728"/>
                <a:ext cx="144" cy="0"/>
              </a:xfrm>
              <a:prstGeom prst="line">
                <a:avLst/>
              </a:prstGeom>
              <a:noFill/>
              <a:ln w="25400">
                <a:solidFill>
                  <a:schemeClr val="tx1"/>
                </a:solidFill>
                <a:miter lim="800000"/>
                <a:headEnd/>
                <a:tailEnd/>
              </a:ln>
            </p:spPr>
            <p:txBody>
              <a:bodyPr wrap="none"/>
              <a:lstStyle/>
              <a:p>
                <a:endParaRPr lang="he-IL"/>
              </a:p>
            </p:txBody>
          </p:sp>
        </p:grpSp>
        <p:grpSp>
          <p:nvGrpSpPr>
            <p:cNvPr id="9237" name="Group 29"/>
            <p:cNvGrpSpPr>
              <a:grpSpLocks/>
            </p:cNvGrpSpPr>
            <p:nvPr/>
          </p:nvGrpSpPr>
          <p:grpSpPr bwMode="auto">
            <a:xfrm>
              <a:off x="1701" y="2659"/>
              <a:ext cx="2585" cy="507"/>
              <a:chOff x="1701" y="2659"/>
              <a:chExt cx="2585" cy="507"/>
            </a:xfrm>
          </p:grpSpPr>
          <p:sp>
            <p:nvSpPr>
              <p:cNvPr id="9238" name="Line 19"/>
              <p:cNvSpPr>
                <a:spLocks noChangeShapeType="1"/>
              </p:cNvSpPr>
              <p:nvPr/>
            </p:nvSpPr>
            <p:spPr bwMode="auto">
              <a:xfrm>
                <a:off x="4150" y="2659"/>
                <a:ext cx="91" cy="0"/>
              </a:xfrm>
              <a:prstGeom prst="line">
                <a:avLst/>
              </a:prstGeom>
              <a:noFill/>
              <a:ln w="25400">
                <a:solidFill>
                  <a:schemeClr val="tx1"/>
                </a:solidFill>
                <a:miter lim="800000"/>
                <a:headEnd/>
                <a:tailEnd/>
              </a:ln>
            </p:spPr>
            <p:txBody>
              <a:bodyPr wrap="none"/>
              <a:lstStyle/>
              <a:p>
                <a:endParaRPr lang="he-IL"/>
              </a:p>
            </p:txBody>
          </p:sp>
          <p:graphicFrame>
            <p:nvGraphicFramePr>
              <p:cNvPr id="9218" name="Object 27"/>
              <p:cNvGraphicFramePr>
                <a:graphicFrameLocks noChangeAspect="1"/>
              </p:cNvGraphicFramePr>
              <p:nvPr/>
            </p:nvGraphicFramePr>
            <p:xfrm>
              <a:off x="1701" y="2795"/>
              <a:ext cx="815" cy="371"/>
            </p:xfrm>
            <a:graphic>
              <a:graphicData uri="http://schemas.openxmlformats.org/presentationml/2006/ole">
                <p:oleObj spid="_x0000_s9218" name="משוואה" r:id="rId3" imgW="863280" imgH="393480" progId="Equation.3">
                  <p:embed/>
                </p:oleObj>
              </a:graphicData>
            </a:graphic>
          </p:graphicFrame>
          <p:sp>
            <p:nvSpPr>
              <p:cNvPr id="9239" name="Line 28"/>
              <p:cNvSpPr>
                <a:spLocks noChangeShapeType="1"/>
              </p:cNvSpPr>
              <p:nvPr/>
            </p:nvSpPr>
            <p:spPr bwMode="auto">
              <a:xfrm flipH="1">
                <a:off x="2653" y="3022"/>
                <a:ext cx="1633" cy="0"/>
              </a:xfrm>
              <a:prstGeom prst="line">
                <a:avLst/>
              </a:prstGeom>
              <a:noFill/>
              <a:ln w="25400">
                <a:solidFill>
                  <a:schemeClr val="tx1"/>
                </a:solidFill>
                <a:miter lim="800000"/>
                <a:headEnd type="oval" w="med" len="med"/>
                <a:tailEnd type="triangle" w="lg" len="lg"/>
              </a:ln>
            </p:spPr>
            <p:txBody>
              <a:bodyPr wrap="none"/>
              <a:lstStyle/>
              <a:p>
                <a:endParaRPr lang="he-IL"/>
              </a:p>
            </p:txBody>
          </p:sp>
        </p:grpSp>
      </p:grpSp>
      <p:grpSp>
        <p:nvGrpSpPr>
          <p:cNvPr id="7" name="Group 82"/>
          <p:cNvGrpSpPr>
            <a:grpSpLocks/>
          </p:cNvGrpSpPr>
          <p:nvPr/>
        </p:nvGrpSpPr>
        <p:grpSpPr bwMode="auto">
          <a:xfrm>
            <a:off x="4643438" y="5516563"/>
            <a:ext cx="4021137" cy="1341437"/>
            <a:chOff x="2925" y="3475"/>
            <a:chExt cx="2533" cy="845"/>
          </a:xfrm>
        </p:grpSpPr>
        <p:sp>
          <p:nvSpPr>
            <p:cNvPr id="9224" name="Rectangle 71"/>
            <p:cNvSpPr>
              <a:spLocks noChangeArrowheads="1"/>
            </p:cNvSpPr>
            <p:nvPr/>
          </p:nvSpPr>
          <p:spPr bwMode="auto">
            <a:xfrm>
              <a:off x="4014" y="4020"/>
              <a:ext cx="363" cy="300"/>
            </a:xfrm>
            <a:prstGeom prst="rect">
              <a:avLst/>
            </a:prstGeom>
            <a:noFill/>
            <a:ln w="9525">
              <a:noFill/>
              <a:miter lim="800000"/>
              <a:headEnd/>
              <a:tailEnd/>
            </a:ln>
          </p:spPr>
          <p:txBody>
            <a:bodyPr wrap="none" anchor="ctr"/>
            <a:lstStyle/>
            <a:p>
              <a:pPr algn="ctr"/>
              <a:r>
                <a:rPr lang="en-US" sz="1600" b="1"/>
                <a:t>X=4</a:t>
              </a:r>
            </a:p>
          </p:txBody>
        </p:sp>
        <p:sp>
          <p:nvSpPr>
            <p:cNvPr id="9225" name="Rectangle 79"/>
            <p:cNvSpPr>
              <a:spLocks noChangeArrowheads="1"/>
            </p:cNvSpPr>
            <p:nvPr/>
          </p:nvSpPr>
          <p:spPr bwMode="auto">
            <a:xfrm>
              <a:off x="4649" y="4020"/>
              <a:ext cx="363" cy="300"/>
            </a:xfrm>
            <a:prstGeom prst="rect">
              <a:avLst/>
            </a:prstGeom>
            <a:noFill/>
            <a:ln w="9525">
              <a:noFill/>
              <a:miter lim="800000"/>
              <a:headEnd/>
              <a:tailEnd/>
            </a:ln>
          </p:spPr>
          <p:txBody>
            <a:bodyPr wrap="none" anchor="ctr"/>
            <a:lstStyle/>
            <a:p>
              <a:pPr algn="ctr"/>
              <a:r>
                <a:rPr lang="en-US" sz="1600" b="1">
                  <a:solidFill>
                    <a:schemeClr val="hlink"/>
                  </a:solidFill>
                </a:rPr>
                <a:t>6</a:t>
              </a:r>
            </a:p>
          </p:txBody>
        </p:sp>
        <p:grpSp>
          <p:nvGrpSpPr>
            <p:cNvPr id="9226" name="Group 81"/>
            <p:cNvGrpSpPr>
              <a:grpSpLocks/>
            </p:cNvGrpSpPr>
            <p:nvPr/>
          </p:nvGrpSpPr>
          <p:grpSpPr bwMode="auto">
            <a:xfrm>
              <a:off x="2925" y="3475"/>
              <a:ext cx="2533" cy="681"/>
              <a:chOff x="2925" y="3475"/>
              <a:chExt cx="2533" cy="681"/>
            </a:xfrm>
          </p:grpSpPr>
          <p:grpSp>
            <p:nvGrpSpPr>
              <p:cNvPr id="9227" name="Group 33"/>
              <p:cNvGrpSpPr>
                <a:grpSpLocks/>
              </p:cNvGrpSpPr>
              <p:nvPr/>
            </p:nvGrpSpPr>
            <p:grpSpPr bwMode="auto">
              <a:xfrm>
                <a:off x="2925" y="3475"/>
                <a:ext cx="2533" cy="635"/>
                <a:chOff x="3360" y="3072"/>
                <a:chExt cx="1872" cy="720"/>
              </a:xfrm>
            </p:grpSpPr>
            <p:sp>
              <p:nvSpPr>
                <p:cNvPr id="9234" name="Freeform 34"/>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9235" name="Freeform 35"/>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9228" name="Line 70"/>
              <p:cNvSpPr>
                <a:spLocks noChangeShapeType="1"/>
              </p:cNvSpPr>
              <p:nvPr/>
            </p:nvSpPr>
            <p:spPr bwMode="auto">
              <a:xfrm>
                <a:off x="4195" y="3475"/>
                <a:ext cx="0" cy="635"/>
              </a:xfrm>
              <a:prstGeom prst="line">
                <a:avLst/>
              </a:prstGeom>
              <a:noFill/>
              <a:ln w="9525">
                <a:solidFill>
                  <a:schemeClr val="tx1"/>
                </a:solidFill>
                <a:miter lim="800000"/>
                <a:headEnd/>
                <a:tailEnd/>
              </a:ln>
            </p:spPr>
            <p:txBody>
              <a:bodyPr wrap="none"/>
              <a:lstStyle/>
              <a:p>
                <a:endParaRPr lang="he-IL"/>
              </a:p>
            </p:txBody>
          </p:sp>
          <p:sp>
            <p:nvSpPr>
              <p:cNvPr id="9229" name="Line 72"/>
              <p:cNvSpPr>
                <a:spLocks noChangeShapeType="1"/>
              </p:cNvSpPr>
              <p:nvPr/>
            </p:nvSpPr>
            <p:spPr bwMode="auto">
              <a:xfrm>
                <a:off x="4059" y="4065"/>
                <a:ext cx="91" cy="0"/>
              </a:xfrm>
              <a:prstGeom prst="line">
                <a:avLst/>
              </a:prstGeom>
              <a:noFill/>
              <a:ln w="25400">
                <a:solidFill>
                  <a:schemeClr val="tx1"/>
                </a:solidFill>
                <a:miter lim="800000"/>
                <a:headEnd/>
                <a:tailEnd/>
              </a:ln>
            </p:spPr>
            <p:txBody>
              <a:bodyPr wrap="none"/>
              <a:lstStyle/>
              <a:p>
                <a:endParaRPr lang="he-IL"/>
              </a:p>
            </p:txBody>
          </p:sp>
          <p:sp>
            <p:nvSpPr>
              <p:cNvPr id="9230" name="Line 73"/>
              <p:cNvSpPr>
                <a:spLocks noChangeShapeType="1"/>
              </p:cNvSpPr>
              <p:nvPr/>
            </p:nvSpPr>
            <p:spPr bwMode="auto">
              <a:xfrm>
                <a:off x="4830" y="3974"/>
                <a:ext cx="0" cy="136"/>
              </a:xfrm>
              <a:prstGeom prst="line">
                <a:avLst/>
              </a:prstGeom>
              <a:noFill/>
              <a:ln w="38100">
                <a:solidFill>
                  <a:schemeClr val="hlink"/>
                </a:solidFill>
                <a:miter lim="800000"/>
                <a:headEnd/>
                <a:tailEnd/>
              </a:ln>
            </p:spPr>
            <p:txBody>
              <a:bodyPr wrap="none"/>
              <a:lstStyle/>
              <a:p>
                <a:endParaRPr lang="he-IL"/>
              </a:p>
            </p:txBody>
          </p:sp>
          <p:sp>
            <p:nvSpPr>
              <p:cNvPr id="9231" name="Freeform 77"/>
              <p:cNvSpPr>
                <a:spLocks/>
              </p:cNvSpPr>
              <p:nvPr/>
            </p:nvSpPr>
            <p:spPr bwMode="auto">
              <a:xfrm>
                <a:off x="4830" y="3974"/>
                <a:ext cx="590" cy="136"/>
              </a:xfrm>
              <a:custGeom>
                <a:avLst/>
                <a:gdLst>
                  <a:gd name="T0" fmla="*/ 0 w 590"/>
                  <a:gd name="T1" fmla="*/ 0 h 136"/>
                  <a:gd name="T2" fmla="*/ 0 w 590"/>
                  <a:gd name="T3" fmla="*/ 136 h 136"/>
                  <a:gd name="T4" fmla="*/ 590 w 590"/>
                  <a:gd name="T5" fmla="*/ 136 h 136"/>
                  <a:gd name="T6" fmla="*/ 273 w 590"/>
                  <a:gd name="T7" fmla="*/ 91 h 136"/>
                  <a:gd name="T8" fmla="*/ 0 w 590"/>
                  <a:gd name="T9" fmla="*/ 0 h 136"/>
                  <a:gd name="T10" fmla="*/ 0 60000 65536"/>
                  <a:gd name="T11" fmla="*/ 0 60000 65536"/>
                  <a:gd name="T12" fmla="*/ 0 60000 65536"/>
                  <a:gd name="T13" fmla="*/ 0 60000 65536"/>
                  <a:gd name="T14" fmla="*/ 0 60000 65536"/>
                  <a:gd name="T15" fmla="*/ 0 w 590"/>
                  <a:gd name="T16" fmla="*/ 0 h 136"/>
                  <a:gd name="T17" fmla="*/ 590 w 590"/>
                  <a:gd name="T18" fmla="*/ 136 h 136"/>
                </a:gdLst>
                <a:ahLst/>
                <a:cxnLst>
                  <a:cxn ang="T10">
                    <a:pos x="T0" y="T1"/>
                  </a:cxn>
                  <a:cxn ang="T11">
                    <a:pos x="T2" y="T3"/>
                  </a:cxn>
                  <a:cxn ang="T12">
                    <a:pos x="T4" y="T5"/>
                  </a:cxn>
                  <a:cxn ang="T13">
                    <a:pos x="T6" y="T7"/>
                  </a:cxn>
                  <a:cxn ang="T14">
                    <a:pos x="T8" y="T9"/>
                  </a:cxn>
                </a:cxnLst>
                <a:rect l="T15" t="T16" r="T17" b="T18"/>
                <a:pathLst>
                  <a:path w="590" h="136">
                    <a:moveTo>
                      <a:pt x="0" y="0"/>
                    </a:moveTo>
                    <a:lnTo>
                      <a:pt x="0" y="136"/>
                    </a:lnTo>
                    <a:lnTo>
                      <a:pt x="590" y="136"/>
                    </a:lnTo>
                    <a:lnTo>
                      <a:pt x="273" y="91"/>
                    </a:lnTo>
                    <a:lnTo>
                      <a:pt x="0" y="0"/>
                    </a:lnTo>
                    <a:close/>
                  </a:path>
                </a:pathLst>
              </a:custGeom>
              <a:solidFill>
                <a:schemeClr val="hlink"/>
              </a:solidFill>
              <a:ln w="9525">
                <a:noFill/>
                <a:miter lim="800000"/>
                <a:headEnd/>
                <a:tailEnd/>
              </a:ln>
            </p:spPr>
            <p:txBody>
              <a:bodyPr wrap="none"/>
              <a:lstStyle/>
              <a:p>
                <a:endParaRPr lang="he-IL"/>
              </a:p>
            </p:txBody>
          </p:sp>
          <p:sp>
            <p:nvSpPr>
              <p:cNvPr id="9232" name="Line 78"/>
              <p:cNvSpPr>
                <a:spLocks noChangeShapeType="1"/>
              </p:cNvSpPr>
              <p:nvPr/>
            </p:nvSpPr>
            <p:spPr bwMode="auto">
              <a:xfrm>
                <a:off x="4830" y="3475"/>
                <a:ext cx="0" cy="635"/>
              </a:xfrm>
              <a:prstGeom prst="line">
                <a:avLst/>
              </a:prstGeom>
              <a:noFill/>
              <a:ln w="9525">
                <a:solidFill>
                  <a:schemeClr val="tx1"/>
                </a:solidFill>
                <a:miter lim="800000"/>
                <a:headEnd/>
                <a:tailEnd/>
              </a:ln>
            </p:spPr>
            <p:txBody>
              <a:bodyPr wrap="none"/>
              <a:lstStyle/>
              <a:p>
                <a:endParaRPr lang="he-IL"/>
              </a:p>
            </p:txBody>
          </p:sp>
          <p:sp>
            <p:nvSpPr>
              <p:cNvPr id="9233" name="Line 80"/>
              <p:cNvSpPr>
                <a:spLocks noChangeShapeType="1"/>
              </p:cNvSpPr>
              <p:nvPr/>
            </p:nvSpPr>
            <p:spPr bwMode="auto">
              <a:xfrm>
                <a:off x="4921" y="4156"/>
                <a:ext cx="408" cy="0"/>
              </a:xfrm>
              <a:prstGeom prst="line">
                <a:avLst/>
              </a:prstGeom>
              <a:noFill/>
              <a:ln w="19050">
                <a:solidFill>
                  <a:schemeClr val="hlink"/>
                </a:solidFill>
                <a:miter lim="800000"/>
                <a:headEnd type="oval" w="med" len="sm"/>
                <a:tailEnd type="triangle" w="lg" len="lg"/>
              </a:ln>
            </p:spPr>
            <p:txBody>
              <a:bodyPr wrap="none"/>
              <a:lstStyle/>
              <a:p>
                <a:endParaRPr lang="he-IL"/>
              </a:p>
            </p:txBody>
          </p:sp>
        </p:grpSp>
      </p:grpSp>
      <p:sp>
        <p:nvSpPr>
          <p:cNvPr id="142419" name="AutoShape 83">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42339">
                                            <p:txEl>
                                              <p:pRg st="0" end="0"/>
                                            </p:txEl>
                                          </p:spTgt>
                                        </p:tgtEl>
                                        <p:attrNameLst>
                                          <p:attrName>ppt_x</p:attrName>
                                        </p:attrNameLst>
                                      </p:cBhvr>
                                    </p:anim>
                                    <p:anim from="0" to="-1.0" calcmode="lin" valueType="num">
                                      <p:cBhvr>
                                        <p:cTn id="8" dur="200" decel="50000" autoRev="1" fill="hold">
                                          <p:stCondLst>
                                            <p:cond delay="600"/>
                                          </p:stCondLst>
                                        </p:cTn>
                                        <p:tgtEl>
                                          <p:spTgt spid="142339">
                                            <p:txEl>
                                              <p:pRg st="0" end="0"/>
                                            </p:txEl>
                                          </p:spTgt>
                                        </p:tgtEl>
                                        <p:attrNameLst>
                                          <p:attrName>xshear</p:attrName>
                                        </p:attrNameLst>
                                      </p:cBhvr>
                                    </p:anim>
                                    <p:animScale>
                                      <p:cBhvr>
                                        <p:cTn id="9" dur="200" decel="100000" autoRev="1" fill="hold">
                                          <p:stCondLst>
                                            <p:cond delay="600"/>
                                          </p:stCondLst>
                                        </p:cTn>
                                        <p:tgtEl>
                                          <p:spTgt spid="142339">
                                            <p:txEl>
                                              <p:pRg st="0" end="0"/>
                                            </p:txEl>
                                          </p:spTgt>
                                        </p:tgtEl>
                                      </p:cBhvr>
                                      <p:from x="100000" y="100000"/>
                                      <p:to x="80000" y="100000"/>
                                    </p:animScale>
                                    <p:anim by="(#ppt_h/3+#ppt_w*0.1)" calcmode="lin" valueType="num">
                                      <p:cBhvr additive="sum">
                                        <p:cTn id="10" dur="200" decel="100000" autoRev="1" fill="hold">
                                          <p:stCondLst>
                                            <p:cond delay="600"/>
                                          </p:stCondLst>
                                        </p:cTn>
                                        <p:tgtEl>
                                          <p:spTgt spid="142339">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42339">
                                            <p:txEl>
                                              <p:pRg st="1" end="1"/>
                                            </p:txEl>
                                          </p:spTgt>
                                        </p:tgtEl>
                                        <p:attrNameLst>
                                          <p:attrName>ppt_x</p:attrName>
                                        </p:attrNameLst>
                                      </p:cBhvr>
                                    </p:anim>
                                    <p:anim from="0" to="-1.0" calcmode="lin" valueType="num">
                                      <p:cBhvr>
                                        <p:cTn id="16" dur="200" decel="50000" autoRev="1" fill="hold">
                                          <p:stCondLst>
                                            <p:cond delay="600"/>
                                          </p:stCondLst>
                                        </p:cTn>
                                        <p:tgtEl>
                                          <p:spTgt spid="142339">
                                            <p:txEl>
                                              <p:pRg st="1" end="1"/>
                                            </p:txEl>
                                          </p:spTgt>
                                        </p:tgtEl>
                                        <p:attrNameLst>
                                          <p:attrName>xshear</p:attrName>
                                        </p:attrNameLst>
                                      </p:cBhvr>
                                    </p:anim>
                                    <p:animScale>
                                      <p:cBhvr>
                                        <p:cTn id="17" dur="200" decel="100000" autoRev="1" fill="hold">
                                          <p:stCondLst>
                                            <p:cond delay="600"/>
                                          </p:stCondLst>
                                        </p:cTn>
                                        <p:tgtEl>
                                          <p:spTgt spid="142339">
                                            <p:txEl>
                                              <p:pRg st="1" end="1"/>
                                            </p:txEl>
                                          </p:spTgt>
                                        </p:tgtEl>
                                      </p:cBhvr>
                                      <p:from x="100000" y="100000"/>
                                      <p:to x="80000" y="100000"/>
                                    </p:animScale>
                                    <p:anim by="(#ppt_h/3+#ppt_w*0.1)" calcmode="lin" valueType="num">
                                      <p:cBhvr additive="sum">
                                        <p:cTn id="18" dur="200" decel="100000" autoRev="1" fill="hold">
                                          <p:stCondLst>
                                            <p:cond delay="600"/>
                                          </p:stCondLst>
                                        </p:cTn>
                                        <p:tgtEl>
                                          <p:spTgt spid="142339">
                                            <p:txEl>
                                              <p:pRg st="1" end="1"/>
                                            </p:txEl>
                                          </p:spTgt>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142339">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142339">
                                            <p:txEl>
                                              <p:pRg st="2" end="2"/>
                                            </p:txEl>
                                          </p:spTgt>
                                        </p:tgtEl>
                                        <p:attrNameLst>
                                          <p:attrName>ppt_x</p:attrName>
                                        </p:attrNameLst>
                                      </p:cBhvr>
                                    </p:anim>
                                    <p:anim from="0" to="-1.0" calcmode="lin" valueType="num">
                                      <p:cBhvr>
                                        <p:cTn id="22" dur="200" decel="50000" autoRev="1" fill="hold">
                                          <p:stCondLst>
                                            <p:cond delay="600"/>
                                          </p:stCondLst>
                                        </p:cTn>
                                        <p:tgtEl>
                                          <p:spTgt spid="142339">
                                            <p:txEl>
                                              <p:pRg st="2" end="2"/>
                                            </p:txEl>
                                          </p:spTgt>
                                        </p:tgtEl>
                                        <p:attrNameLst>
                                          <p:attrName>xshear</p:attrName>
                                        </p:attrNameLst>
                                      </p:cBhvr>
                                    </p:anim>
                                    <p:animScale>
                                      <p:cBhvr>
                                        <p:cTn id="23" dur="200" decel="100000" autoRev="1" fill="hold">
                                          <p:stCondLst>
                                            <p:cond delay="600"/>
                                          </p:stCondLst>
                                        </p:cTn>
                                        <p:tgtEl>
                                          <p:spTgt spid="142339">
                                            <p:txEl>
                                              <p:pRg st="2" end="2"/>
                                            </p:txEl>
                                          </p:spTgt>
                                        </p:tgtEl>
                                      </p:cBhvr>
                                      <p:from x="100000" y="100000"/>
                                      <p:to x="80000" y="100000"/>
                                    </p:animScale>
                                    <p:anim by="(#ppt_h/3+#ppt_w*0.1)" calcmode="lin" valueType="num">
                                      <p:cBhvr additive="sum">
                                        <p:cTn id="24" dur="200" decel="100000" autoRev="1" fill="hold">
                                          <p:stCondLst>
                                            <p:cond delay="600"/>
                                          </p:stCondLst>
                                        </p:cTn>
                                        <p:tgtEl>
                                          <p:spTgt spid="142339">
                                            <p:txEl>
                                              <p:pRg st="2" end="2"/>
                                            </p:txEl>
                                          </p:spTgt>
                                        </p:tgtEl>
                                        <p:attrNameLst>
                                          <p:attrName>ppt_x</p:attrName>
                                        </p:attrNameLst>
                                      </p:cBhvr>
                                    </p:anim>
                                  </p:childTnLst>
                                </p:cTn>
                              </p:par>
                              <p:par>
                                <p:cTn id="25" presetID="5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34" presetClass="entr" presetSubtype="0" fill="hold" grpId="0" nodeType="withEffect">
                                  <p:stCondLst>
                                    <p:cond delay="0"/>
                                  </p:stCondLst>
                                  <p:childTnLst>
                                    <p:set>
                                      <p:cBhvr>
                                        <p:cTn id="31" dur="1" fill="hold">
                                          <p:stCondLst>
                                            <p:cond delay="0"/>
                                          </p:stCondLst>
                                        </p:cTn>
                                        <p:tgtEl>
                                          <p:spTgt spid="142339">
                                            <p:txEl>
                                              <p:pRg st="3" end="3"/>
                                            </p:txEl>
                                          </p:spTgt>
                                        </p:tgtEl>
                                        <p:attrNameLst>
                                          <p:attrName>style.visibility</p:attrName>
                                        </p:attrNameLst>
                                      </p:cBhvr>
                                      <p:to>
                                        <p:strVal val="visible"/>
                                      </p:to>
                                    </p:set>
                                    <p:anim from="(-#ppt_w/2)" to="(#ppt_x)" calcmode="lin" valueType="num">
                                      <p:cBhvr>
                                        <p:cTn id="32" dur="600" fill="hold">
                                          <p:stCondLst>
                                            <p:cond delay="0"/>
                                          </p:stCondLst>
                                        </p:cTn>
                                        <p:tgtEl>
                                          <p:spTgt spid="142339">
                                            <p:txEl>
                                              <p:pRg st="3" end="3"/>
                                            </p:txEl>
                                          </p:spTgt>
                                        </p:tgtEl>
                                        <p:attrNameLst>
                                          <p:attrName>ppt_x</p:attrName>
                                        </p:attrNameLst>
                                      </p:cBhvr>
                                    </p:anim>
                                    <p:anim from="0" to="-1.0" calcmode="lin" valueType="num">
                                      <p:cBhvr>
                                        <p:cTn id="33" dur="200" decel="50000" autoRev="1" fill="hold">
                                          <p:stCondLst>
                                            <p:cond delay="600"/>
                                          </p:stCondLst>
                                        </p:cTn>
                                        <p:tgtEl>
                                          <p:spTgt spid="142339">
                                            <p:txEl>
                                              <p:pRg st="3" end="3"/>
                                            </p:txEl>
                                          </p:spTgt>
                                        </p:tgtEl>
                                        <p:attrNameLst>
                                          <p:attrName>xshear</p:attrName>
                                        </p:attrNameLst>
                                      </p:cBhvr>
                                    </p:anim>
                                    <p:animScale>
                                      <p:cBhvr>
                                        <p:cTn id="34" dur="200" decel="100000" autoRev="1" fill="hold">
                                          <p:stCondLst>
                                            <p:cond delay="600"/>
                                          </p:stCondLst>
                                        </p:cTn>
                                        <p:tgtEl>
                                          <p:spTgt spid="142339">
                                            <p:txEl>
                                              <p:pRg st="3" end="3"/>
                                            </p:txEl>
                                          </p:spTgt>
                                        </p:tgtEl>
                                      </p:cBhvr>
                                      <p:from x="100000" y="100000"/>
                                      <p:to x="80000" y="100000"/>
                                    </p:animScale>
                                    <p:anim by="(#ppt_h/3+#ppt_w*0.1)" calcmode="lin" valueType="num">
                                      <p:cBhvr additive="sum">
                                        <p:cTn id="35" dur="200" decel="100000" autoRev="1" fill="hold">
                                          <p:stCondLst>
                                            <p:cond delay="600"/>
                                          </p:stCondLst>
                                        </p:cTn>
                                        <p:tgtEl>
                                          <p:spTgt spid="142339">
                                            <p:txEl>
                                              <p:pRg st="3" end="3"/>
                                            </p:txEl>
                                          </p:spTgt>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142339">
                                            <p:txEl>
                                              <p:pRg st="4" end="4"/>
                                            </p:txEl>
                                          </p:spTgt>
                                        </p:tgtEl>
                                        <p:attrNameLst>
                                          <p:attrName>style.visibility</p:attrName>
                                        </p:attrNameLst>
                                      </p:cBhvr>
                                      <p:to>
                                        <p:strVal val="visible"/>
                                      </p:to>
                                    </p:set>
                                    <p:anim from="(-#ppt_w/2)" to="(#ppt_x)" calcmode="lin" valueType="num">
                                      <p:cBhvr>
                                        <p:cTn id="38" dur="600" fill="hold">
                                          <p:stCondLst>
                                            <p:cond delay="0"/>
                                          </p:stCondLst>
                                        </p:cTn>
                                        <p:tgtEl>
                                          <p:spTgt spid="142339">
                                            <p:txEl>
                                              <p:pRg st="4" end="4"/>
                                            </p:txEl>
                                          </p:spTgt>
                                        </p:tgtEl>
                                        <p:attrNameLst>
                                          <p:attrName>ppt_x</p:attrName>
                                        </p:attrNameLst>
                                      </p:cBhvr>
                                    </p:anim>
                                    <p:anim from="0" to="-1.0" calcmode="lin" valueType="num">
                                      <p:cBhvr>
                                        <p:cTn id="39" dur="200" decel="50000" autoRev="1" fill="hold">
                                          <p:stCondLst>
                                            <p:cond delay="600"/>
                                          </p:stCondLst>
                                        </p:cTn>
                                        <p:tgtEl>
                                          <p:spTgt spid="142339">
                                            <p:txEl>
                                              <p:pRg st="4" end="4"/>
                                            </p:txEl>
                                          </p:spTgt>
                                        </p:tgtEl>
                                        <p:attrNameLst>
                                          <p:attrName>xshear</p:attrName>
                                        </p:attrNameLst>
                                      </p:cBhvr>
                                    </p:anim>
                                    <p:animScale>
                                      <p:cBhvr>
                                        <p:cTn id="40" dur="200" decel="100000" autoRev="1" fill="hold">
                                          <p:stCondLst>
                                            <p:cond delay="600"/>
                                          </p:stCondLst>
                                        </p:cTn>
                                        <p:tgtEl>
                                          <p:spTgt spid="142339">
                                            <p:txEl>
                                              <p:pRg st="4" end="4"/>
                                            </p:txEl>
                                          </p:spTgt>
                                        </p:tgtEl>
                                      </p:cBhvr>
                                      <p:from x="100000" y="100000"/>
                                      <p:to x="80000" y="100000"/>
                                    </p:animScale>
                                    <p:anim by="(#ppt_h/3+#ppt_w*0.1)" calcmode="lin" valueType="num">
                                      <p:cBhvr additive="sum">
                                        <p:cTn id="41" dur="200" decel="100000" autoRev="1" fill="hold">
                                          <p:stCondLst>
                                            <p:cond delay="600"/>
                                          </p:stCondLst>
                                        </p:cTn>
                                        <p:tgtEl>
                                          <p:spTgt spid="142339">
                                            <p:txEl>
                                              <p:pRg st="4" end="4"/>
                                            </p:txEl>
                                          </p:spTgt>
                                        </p:tgtEl>
                                        <p:attrNameLst>
                                          <p:attrName>ppt_x</p:attrName>
                                        </p:attrNameLst>
                                      </p:cBhvr>
                                    </p:anim>
                                  </p:childTnLst>
                                </p:cTn>
                              </p:par>
                              <p:par>
                                <p:cTn id="42" presetID="34" presetClass="entr" presetSubtype="0" fill="hold" grpId="0" nodeType="withEffect">
                                  <p:stCondLst>
                                    <p:cond delay="0"/>
                                  </p:stCondLst>
                                  <p:childTnLst>
                                    <p:set>
                                      <p:cBhvr>
                                        <p:cTn id="43" dur="1" fill="hold">
                                          <p:stCondLst>
                                            <p:cond delay="0"/>
                                          </p:stCondLst>
                                        </p:cTn>
                                        <p:tgtEl>
                                          <p:spTgt spid="142339">
                                            <p:txEl>
                                              <p:pRg st="5" end="5"/>
                                            </p:txEl>
                                          </p:spTgt>
                                        </p:tgtEl>
                                        <p:attrNameLst>
                                          <p:attrName>style.visibility</p:attrName>
                                        </p:attrNameLst>
                                      </p:cBhvr>
                                      <p:to>
                                        <p:strVal val="visible"/>
                                      </p:to>
                                    </p:set>
                                    <p:anim from="(-#ppt_w/2)" to="(#ppt_x)" calcmode="lin" valueType="num">
                                      <p:cBhvr>
                                        <p:cTn id="44" dur="600" fill="hold">
                                          <p:stCondLst>
                                            <p:cond delay="0"/>
                                          </p:stCondLst>
                                        </p:cTn>
                                        <p:tgtEl>
                                          <p:spTgt spid="142339">
                                            <p:txEl>
                                              <p:pRg st="5" end="5"/>
                                            </p:txEl>
                                          </p:spTgt>
                                        </p:tgtEl>
                                        <p:attrNameLst>
                                          <p:attrName>ppt_x</p:attrName>
                                        </p:attrNameLst>
                                      </p:cBhvr>
                                    </p:anim>
                                    <p:anim from="0" to="-1.0" calcmode="lin" valueType="num">
                                      <p:cBhvr>
                                        <p:cTn id="45" dur="200" decel="50000" autoRev="1" fill="hold">
                                          <p:stCondLst>
                                            <p:cond delay="600"/>
                                          </p:stCondLst>
                                        </p:cTn>
                                        <p:tgtEl>
                                          <p:spTgt spid="142339">
                                            <p:txEl>
                                              <p:pRg st="5" end="5"/>
                                            </p:txEl>
                                          </p:spTgt>
                                        </p:tgtEl>
                                        <p:attrNameLst>
                                          <p:attrName>xshear</p:attrName>
                                        </p:attrNameLst>
                                      </p:cBhvr>
                                    </p:anim>
                                    <p:animScale>
                                      <p:cBhvr>
                                        <p:cTn id="46" dur="200" decel="100000" autoRev="1" fill="hold">
                                          <p:stCondLst>
                                            <p:cond delay="600"/>
                                          </p:stCondLst>
                                        </p:cTn>
                                        <p:tgtEl>
                                          <p:spTgt spid="142339">
                                            <p:txEl>
                                              <p:pRg st="5" end="5"/>
                                            </p:txEl>
                                          </p:spTgt>
                                        </p:tgtEl>
                                      </p:cBhvr>
                                      <p:from x="100000" y="100000"/>
                                      <p:to x="80000" y="100000"/>
                                    </p:animScale>
                                    <p:anim by="(#ppt_h/3+#ppt_w*0.1)" calcmode="lin" valueType="num">
                                      <p:cBhvr additive="sum">
                                        <p:cTn id="47" dur="200" decel="100000" autoRev="1" fill="hold">
                                          <p:stCondLst>
                                            <p:cond delay="600"/>
                                          </p:stCondLst>
                                        </p:cTn>
                                        <p:tgtEl>
                                          <p:spTgt spid="142339">
                                            <p:txEl>
                                              <p:pRg st="5" end="5"/>
                                            </p:txEl>
                                          </p:spTgt>
                                        </p:tgtEl>
                                        <p:attrNameLst>
                                          <p:attrName>ppt_x</p:attrName>
                                        </p:attrNameLst>
                                      </p:cBhvr>
                                    </p:anim>
                                  </p:childTnLst>
                                </p:cTn>
                              </p:par>
                            </p:childTnLst>
                          </p:cTn>
                        </p:par>
                        <p:par>
                          <p:cTn id="48" fill="hold">
                            <p:stCondLst>
                              <p:cond delay="1000"/>
                            </p:stCondLst>
                            <p:childTnLst>
                              <p:par>
                                <p:cTn id="49" presetID="29"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ppt_x</p:attrName>
                                        </p:attrNameLst>
                                      </p:cBhvr>
                                      <p:tavLst>
                                        <p:tav tm="0">
                                          <p:val>
                                            <p:strVal val="#ppt_x-.2"/>
                                          </p:val>
                                        </p:tav>
                                        <p:tav tm="100000">
                                          <p:val>
                                            <p:strVal val="#ppt_x"/>
                                          </p:val>
                                        </p:tav>
                                      </p:tavLst>
                                    </p:anim>
                                    <p:anim calcmode="lin" valueType="num">
                                      <p:cBhvr>
                                        <p:cTn id="5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r" eaLnBrk="1" hangingPunct="1"/>
            <a:r>
              <a:rPr lang="he-IL" smtClean="0"/>
              <a:t>ציוני תקן (</a:t>
            </a:r>
            <a:r>
              <a:rPr lang="en-US" smtClean="0"/>
              <a:t>Z</a:t>
            </a:r>
            <a:r>
              <a:rPr lang="he-IL" smtClean="0"/>
              <a:t>) – אופן החישוב </a:t>
            </a:r>
            <a:r>
              <a:rPr lang="he-IL" sz="2800" smtClean="0"/>
              <a:t>(דוגמא 2)</a:t>
            </a:r>
            <a:endParaRPr lang="en-US" sz="2800" smtClean="0"/>
          </a:p>
        </p:txBody>
      </p:sp>
      <p:sp>
        <p:nvSpPr>
          <p:cNvPr id="231427" name="Rectangle 3"/>
          <p:cNvSpPr>
            <a:spLocks noGrp="1" noChangeArrowheads="1"/>
          </p:cNvSpPr>
          <p:nvPr>
            <p:ph type="body" idx="1"/>
          </p:nvPr>
        </p:nvSpPr>
        <p:spPr/>
        <p:txBody>
          <a:bodyPr/>
          <a:lstStyle/>
          <a:p>
            <a:pPr algn="just" eaLnBrk="1" hangingPunct="1">
              <a:lnSpc>
                <a:spcPct val="80000"/>
              </a:lnSpc>
            </a:pPr>
            <a:r>
              <a:rPr lang="he-IL" sz="2000" smtClean="0"/>
              <a:t>שי קיבל במבחן באנגלית 85 ובמבחן במתמטיקה 79. הממוצע הכיתתי באנגלית היה 80 עם סטיית תקן 5 ובמתמטיקה 73 עם סטיית תקן 3. באיזה מבחן שי הצליח באופן יחסי יותר? איזה אחוז מהתלמידים קיבל ציון גבוה מ 90 באנגלית? איזה אחוז מהתלמידים קיבל ציון נמוך מ 68 במתמטיקה. איזה </a:t>
            </a:r>
            <a:r>
              <a:rPr lang="he-IL" sz="2000" u="sng" smtClean="0"/>
              <a:t>אחוז</a:t>
            </a:r>
            <a:r>
              <a:rPr lang="he-IL" sz="2000" smtClean="0"/>
              <a:t> מהתלמידים </a:t>
            </a:r>
            <a:r>
              <a:rPr lang="he-IL" sz="2000" u="sng" smtClean="0"/>
              <a:t>קיבל בין 68 ל 80</a:t>
            </a:r>
            <a:r>
              <a:rPr lang="he-IL" sz="2000" smtClean="0"/>
              <a:t> במתמטיקה.</a:t>
            </a:r>
          </a:p>
          <a:p>
            <a:pPr algn="just" eaLnBrk="1" hangingPunct="1">
              <a:lnSpc>
                <a:spcPct val="80000"/>
              </a:lnSpc>
            </a:pPr>
            <a:endParaRPr lang="he-IL" sz="1800" smtClean="0"/>
          </a:p>
        </p:txBody>
      </p:sp>
      <p:grpSp>
        <p:nvGrpSpPr>
          <p:cNvPr id="2" name="Group 22"/>
          <p:cNvGrpSpPr>
            <a:grpSpLocks/>
          </p:cNvGrpSpPr>
          <p:nvPr/>
        </p:nvGrpSpPr>
        <p:grpSpPr bwMode="auto">
          <a:xfrm>
            <a:off x="250825" y="3357563"/>
            <a:ext cx="8353425" cy="3357562"/>
            <a:chOff x="158" y="2115"/>
            <a:chExt cx="5262" cy="2115"/>
          </a:xfrm>
        </p:grpSpPr>
        <p:grpSp>
          <p:nvGrpSpPr>
            <p:cNvPr id="10250" name="Group 5"/>
            <p:cNvGrpSpPr>
              <a:grpSpLocks/>
            </p:cNvGrpSpPr>
            <p:nvPr/>
          </p:nvGrpSpPr>
          <p:grpSpPr bwMode="auto">
            <a:xfrm>
              <a:off x="158" y="3521"/>
              <a:ext cx="1824" cy="672"/>
              <a:chOff x="3024" y="1680"/>
              <a:chExt cx="1824" cy="672"/>
            </a:xfrm>
          </p:grpSpPr>
          <p:grpSp>
            <p:nvGrpSpPr>
              <p:cNvPr id="10255" name="Group 6"/>
              <p:cNvGrpSpPr>
                <a:grpSpLocks/>
              </p:cNvGrpSpPr>
              <p:nvPr/>
            </p:nvGrpSpPr>
            <p:grpSpPr bwMode="auto">
              <a:xfrm>
                <a:off x="3024" y="1680"/>
                <a:ext cx="1824" cy="672"/>
                <a:chOff x="864" y="3072"/>
                <a:chExt cx="1824" cy="672"/>
              </a:xfrm>
            </p:grpSpPr>
            <p:sp>
              <p:nvSpPr>
                <p:cNvPr id="10257"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258" name="Group 8"/>
                <p:cNvGrpSpPr>
                  <a:grpSpLocks/>
                </p:cNvGrpSpPr>
                <p:nvPr/>
              </p:nvGrpSpPr>
              <p:grpSpPr bwMode="auto">
                <a:xfrm>
                  <a:off x="1488" y="3120"/>
                  <a:ext cx="1200" cy="624"/>
                  <a:chOff x="2688" y="3264"/>
                  <a:chExt cx="1200" cy="624"/>
                </a:xfrm>
              </p:grpSpPr>
              <p:sp>
                <p:nvSpPr>
                  <p:cNvPr id="10259"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Xi </a:t>
                    </a:r>
                    <a:r>
                      <a:rPr lang="en-US" sz="2400">
                        <a:latin typeface="Times New Roman" pitchFamily="18" charset="0"/>
                      </a:rPr>
                      <a:t>–</a:t>
                    </a:r>
                    <a:r>
                      <a:rPr lang="en-US" sz="2400"/>
                      <a:t> X </a:t>
                    </a:r>
                  </a:p>
                  <a:p>
                    <a:pPr algn="ctr"/>
                    <a:r>
                      <a:rPr lang="en-US" sz="3600">
                        <a:sym typeface="Symbol" pitchFamily="18" charset="2"/>
                      </a:rPr>
                      <a:t></a:t>
                    </a:r>
                  </a:p>
                </p:txBody>
              </p:sp>
              <p:sp>
                <p:nvSpPr>
                  <p:cNvPr id="10260"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256" name="Line 11"/>
              <p:cNvSpPr>
                <a:spLocks noChangeShapeType="1"/>
              </p:cNvSpPr>
              <p:nvPr/>
            </p:nvSpPr>
            <p:spPr bwMode="auto">
              <a:xfrm>
                <a:off x="4320" y="1728"/>
                <a:ext cx="144" cy="0"/>
              </a:xfrm>
              <a:prstGeom prst="line">
                <a:avLst/>
              </a:prstGeom>
              <a:noFill/>
              <a:ln w="25400">
                <a:solidFill>
                  <a:schemeClr val="tx1"/>
                </a:solidFill>
                <a:miter lim="800000"/>
                <a:headEnd/>
                <a:tailEnd/>
              </a:ln>
            </p:spPr>
            <p:txBody>
              <a:bodyPr wrap="none"/>
              <a:lstStyle/>
              <a:p>
                <a:endParaRPr lang="he-IL"/>
              </a:p>
            </p:txBody>
          </p:sp>
        </p:grpSp>
        <p:grpSp>
          <p:nvGrpSpPr>
            <p:cNvPr id="10251" name="Group 21"/>
            <p:cNvGrpSpPr>
              <a:grpSpLocks/>
            </p:cNvGrpSpPr>
            <p:nvPr/>
          </p:nvGrpSpPr>
          <p:grpSpPr bwMode="auto">
            <a:xfrm>
              <a:off x="2880" y="2115"/>
              <a:ext cx="2540" cy="2115"/>
              <a:chOff x="2880" y="2115"/>
              <a:chExt cx="2540" cy="2115"/>
            </a:xfrm>
          </p:grpSpPr>
          <p:graphicFrame>
            <p:nvGraphicFramePr>
              <p:cNvPr id="10242" name="Object 16"/>
              <p:cNvGraphicFramePr>
                <a:graphicFrameLocks noChangeAspect="1"/>
              </p:cNvGraphicFramePr>
              <p:nvPr/>
            </p:nvGraphicFramePr>
            <p:xfrm>
              <a:off x="2880" y="2115"/>
              <a:ext cx="2535" cy="2115"/>
            </p:xfrm>
            <a:graphic>
              <a:graphicData uri="http://schemas.openxmlformats.org/presentationml/2006/ole">
                <p:oleObj spid="_x0000_s10242" name="משוואה" r:id="rId3" imgW="2679480" imgH="2234880" progId="Equation.3">
                  <p:embed/>
                </p:oleObj>
              </a:graphicData>
            </a:graphic>
          </p:graphicFrame>
          <p:sp>
            <p:nvSpPr>
              <p:cNvPr id="10252" name="Rectangle 18"/>
              <p:cNvSpPr>
                <a:spLocks noChangeArrowheads="1"/>
              </p:cNvSpPr>
              <p:nvPr/>
            </p:nvSpPr>
            <p:spPr bwMode="auto">
              <a:xfrm>
                <a:off x="2880" y="2115"/>
                <a:ext cx="1315" cy="771"/>
              </a:xfrm>
              <a:prstGeom prst="rect">
                <a:avLst/>
              </a:prstGeom>
              <a:noFill/>
              <a:ln w="25400">
                <a:solidFill>
                  <a:schemeClr val="tx1"/>
                </a:solidFill>
                <a:miter lim="800000"/>
                <a:headEnd/>
                <a:tailEnd/>
              </a:ln>
            </p:spPr>
            <p:txBody>
              <a:bodyPr wrap="none" anchor="ctr"/>
              <a:lstStyle/>
              <a:p>
                <a:endParaRPr lang="he-IL"/>
              </a:p>
            </p:txBody>
          </p:sp>
          <p:sp>
            <p:nvSpPr>
              <p:cNvPr id="10253" name="Rectangle 19"/>
              <p:cNvSpPr>
                <a:spLocks noChangeArrowheads="1"/>
              </p:cNvSpPr>
              <p:nvPr/>
            </p:nvSpPr>
            <p:spPr bwMode="auto">
              <a:xfrm>
                <a:off x="2880" y="2931"/>
                <a:ext cx="2540" cy="318"/>
              </a:xfrm>
              <a:prstGeom prst="rect">
                <a:avLst/>
              </a:prstGeom>
              <a:noFill/>
              <a:ln w="25400">
                <a:solidFill>
                  <a:schemeClr val="tx1"/>
                </a:solidFill>
                <a:miter lim="800000"/>
                <a:headEnd/>
                <a:tailEnd/>
              </a:ln>
            </p:spPr>
            <p:txBody>
              <a:bodyPr wrap="none" anchor="ctr"/>
              <a:lstStyle/>
              <a:p>
                <a:endParaRPr lang="he-IL"/>
              </a:p>
            </p:txBody>
          </p:sp>
          <p:sp>
            <p:nvSpPr>
              <p:cNvPr id="10254" name="Rectangle 20"/>
              <p:cNvSpPr>
                <a:spLocks noChangeArrowheads="1"/>
              </p:cNvSpPr>
              <p:nvPr/>
            </p:nvSpPr>
            <p:spPr bwMode="auto">
              <a:xfrm>
                <a:off x="2880" y="3294"/>
                <a:ext cx="1633" cy="907"/>
              </a:xfrm>
              <a:prstGeom prst="rect">
                <a:avLst/>
              </a:prstGeom>
              <a:noFill/>
              <a:ln w="25400">
                <a:solidFill>
                  <a:schemeClr val="tx1"/>
                </a:solidFill>
                <a:miter lim="800000"/>
                <a:headEnd/>
                <a:tailEnd/>
              </a:ln>
            </p:spPr>
            <p:txBody>
              <a:bodyPr wrap="none" anchor="ctr"/>
              <a:lstStyle/>
              <a:p>
                <a:endParaRPr lang="he-IL"/>
              </a:p>
            </p:txBody>
          </p:sp>
        </p:grpSp>
      </p:grpSp>
      <p:sp>
        <p:nvSpPr>
          <p:cNvPr id="231449" name="AutoShape 2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31450" name="Rectangle 26"/>
          <p:cNvSpPr>
            <a:spLocks noChangeArrowheads="1"/>
          </p:cNvSpPr>
          <p:nvPr/>
        </p:nvSpPr>
        <p:spPr bwMode="auto">
          <a:xfrm>
            <a:off x="4572000" y="3357563"/>
            <a:ext cx="2087563" cy="1223962"/>
          </a:xfrm>
          <a:prstGeom prst="rect">
            <a:avLst/>
          </a:prstGeom>
          <a:solidFill>
            <a:schemeClr val="bg1"/>
          </a:solidFill>
          <a:ln w="19050">
            <a:solidFill>
              <a:schemeClr val="tx1"/>
            </a:solidFill>
            <a:miter lim="800000"/>
            <a:headEnd/>
            <a:tailEnd/>
          </a:ln>
        </p:spPr>
        <p:txBody>
          <a:bodyPr wrap="none" anchor="ctr"/>
          <a:lstStyle/>
          <a:p>
            <a:endParaRPr lang="he-IL"/>
          </a:p>
        </p:txBody>
      </p:sp>
      <p:sp>
        <p:nvSpPr>
          <p:cNvPr id="231451" name="Rectangle 27"/>
          <p:cNvSpPr>
            <a:spLocks noChangeArrowheads="1"/>
          </p:cNvSpPr>
          <p:nvPr/>
        </p:nvSpPr>
        <p:spPr bwMode="auto">
          <a:xfrm>
            <a:off x="4572000" y="4652963"/>
            <a:ext cx="4032250" cy="504825"/>
          </a:xfrm>
          <a:prstGeom prst="rect">
            <a:avLst/>
          </a:prstGeom>
          <a:solidFill>
            <a:schemeClr val="bg1"/>
          </a:solidFill>
          <a:ln w="19050">
            <a:solidFill>
              <a:schemeClr val="tx1"/>
            </a:solidFill>
            <a:miter lim="800000"/>
            <a:headEnd/>
            <a:tailEnd/>
          </a:ln>
        </p:spPr>
        <p:txBody>
          <a:bodyPr wrap="none" anchor="ctr"/>
          <a:lstStyle/>
          <a:p>
            <a:endParaRPr lang="he-IL"/>
          </a:p>
        </p:txBody>
      </p:sp>
      <p:sp>
        <p:nvSpPr>
          <p:cNvPr id="231452" name="Rectangle 28"/>
          <p:cNvSpPr>
            <a:spLocks noChangeArrowheads="1"/>
          </p:cNvSpPr>
          <p:nvPr/>
        </p:nvSpPr>
        <p:spPr bwMode="auto">
          <a:xfrm>
            <a:off x="4572000" y="5229225"/>
            <a:ext cx="2592388" cy="1439863"/>
          </a:xfrm>
          <a:prstGeom prst="rect">
            <a:avLst/>
          </a:prstGeom>
          <a:solidFill>
            <a:schemeClr val="bg1"/>
          </a:solidFill>
          <a:ln w="19050">
            <a:solidFill>
              <a:schemeClr val="tx1"/>
            </a:solid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31427">
                                            <p:txEl>
                                              <p:pRg st="0" end="0"/>
                                            </p:txEl>
                                          </p:spTgt>
                                        </p:tgtEl>
                                        <p:attrNameLst>
                                          <p:attrName>ppt_x</p:attrName>
                                        </p:attrNameLst>
                                      </p:cBhvr>
                                    </p:anim>
                                    <p:anim from="0" to="-1.0" calcmode="lin" valueType="num">
                                      <p:cBhvr>
                                        <p:cTn id="8" dur="200" decel="50000" autoRev="1" fill="hold">
                                          <p:stCondLst>
                                            <p:cond delay="600"/>
                                          </p:stCondLst>
                                        </p:cTn>
                                        <p:tgtEl>
                                          <p:spTgt spid="231427">
                                            <p:txEl>
                                              <p:pRg st="0" end="0"/>
                                            </p:txEl>
                                          </p:spTgt>
                                        </p:tgtEl>
                                        <p:attrNameLst>
                                          <p:attrName>xshear</p:attrName>
                                        </p:attrNameLst>
                                      </p:cBhvr>
                                    </p:anim>
                                    <p:animScale>
                                      <p:cBhvr>
                                        <p:cTn id="9" dur="200" decel="100000" autoRev="1" fill="hold">
                                          <p:stCondLst>
                                            <p:cond delay="600"/>
                                          </p:stCondLst>
                                        </p:cTn>
                                        <p:tgtEl>
                                          <p:spTgt spid="231427">
                                            <p:txEl>
                                              <p:pRg st="0" end="0"/>
                                            </p:txEl>
                                          </p:spTgt>
                                        </p:tgtEl>
                                      </p:cBhvr>
                                      <p:from x="100000" y="100000"/>
                                      <p:to x="80000" y="100000"/>
                                    </p:animScale>
                                    <p:anim by="(#ppt_h/3+#ppt_w*0.1)" calcmode="lin" valueType="num">
                                      <p:cBhvr additive="sum">
                                        <p:cTn id="10" dur="200" decel="100000" autoRev="1" fill="hold">
                                          <p:stCondLst>
                                            <p:cond delay="600"/>
                                          </p:stCondLst>
                                        </p:cTn>
                                        <p:tgtEl>
                                          <p:spTgt spid="231427">
                                            <p:txEl>
                                              <p:pRg st="0" end="0"/>
                                            </p:txEl>
                                          </p:spTgt>
                                        </p:tgtEl>
                                        <p:attrNameLst>
                                          <p:attrName>ppt_x</p:attrName>
                                        </p:attrNameLst>
                                      </p:cBhvr>
                                    </p:anim>
                                  </p:childTnLst>
                                </p:cTn>
                              </p:par>
                            </p:childTnLst>
                          </p:cTn>
                        </p:par>
                        <p:par>
                          <p:cTn id="11" fill="hold">
                            <p:stCondLst>
                              <p:cond delay="1000"/>
                            </p:stCondLst>
                            <p:childTnLst>
                              <p:par>
                                <p:cTn id="12" presetID="2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2000"/>
                                        <p:tgtEl>
                                          <p:spTgt spid="231450"/>
                                        </p:tgtEl>
                                        <p:attrNameLst>
                                          <p:attrName>ppt_x</p:attrName>
                                        </p:attrNameLst>
                                      </p:cBhvr>
                                      <p:tavLst>
                                        <p:tav tm="0">
                                          <p:val>
                                            <p:strVal val="ppt_x"/>
                                          </p:val>
                                        </p:tav>
                                        <p:tav tm="100000">
                                          <p:val>
                                            <p:strVal val="ppt_x"/>
                                          </p:val>
                                        </p:tav>
                                      </p:tavLst>
                                    </p:anim>
                                    <p:anim calcmode="lin" valueType="num">
                                      <p:cBhvr additive="base">
                                        <p:cTn id="21" dur="2000"/>
                                        <p:tgtEl>
                                          <p:spTgt spid="231450"/>
                                        </p:tgtEl>
                                        <p:attrNameLst>
                                          <p:attrName>ppt_y</p:attrName>
                                        </p:attrNameLst>
                                      </p:cBhvr>
                                      <p:tavLst>
                                        <p:tav tm="0">
                                          <p:val>
                                            <p:strVal val="ppt_y"/>
                                          </p:val>
                                        </p:tav>
                                        <p:tav tm="100000">
                                          <p:val>
                                            <p:strVal val="1+ppt_h/2"/>
                                          </p:val>
                                        </p:tav>
                                      </p:tavLst>
                                    </p:anim>
                                    <p:set>
                                      <p:cBhvr>
                                        <p:cTn id="22" dur="1" fill="hold">
                                          <p:stCondLst>
                                            <p:cond delay="1999"/>
                                          </p:stCondLst>
                                        </p:cTn>
                                        <p:tgtEl>
                                          <p:spTgt spid="2314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2000"/>
                                        <p:tgtEl>
                                          <p:spTgt spid="231451"/>
                                        </p:tgtEl>
                                        <p:attrNameLst>
                                          <p:attrName>ppt_x</p:attrName>
                                        </p:attrNameLst>
                                      </p:cBhvr>
                                      <p:tavLst>
                                        <p:tav tm="0">
                                          <p:val>
                                            <p:strVal val="ppt_x"/>
                                          </p:val>
                                        </p:tav>
                                        <p:tav tm="100000">
                                          <p:val>
                                            <p:strVal val="ppt_x"/>
                                          </p:val>
                                        </p:tav>
                                      </p:tavLst>
                                    </p:anim>
                                    <p:anim calcmode="lin" valueType="num">
                                      <p:cBhvr additive="base">
                                        <p:cTn id="27" dur="2000"/>
                                        <p:tgtEl>
                                          <p:spTgt spid="231451"/>
                                        </p:tgtEl>
                                        <p:attrNameLst>
                                          <p:attrName>ppt_y</p:attrName>
                                        </p:attrNameLst>
                                      </p:cBhvr>
                                      <p:tavLst>
                                        <p:tav tm="0">
                                          <p:val>
                                            <p:strVal val="ppt_y"/>
                                          </p:val>
                                        </p:tav>
                                        <p:tav tm="100000">
                                          <p:val>
                                            <p:strVal val="1+ppt_h/2"/>
                                          </p:val>
                                        </p:tav>
                                      </p:tavLst>
                                    </p:anim>
                                    <p:set>
                                      <p:cBhvr>
                                        <p:cTn id="28" dur="1" fill="hold">
                                          <p:stCondLst>
                                            <p:cond delay="1999"/>
                                          </p:stCondLst>
                                        </p:cTn>
                                        <p:tgtEl>
                                          <p:spTgt spid="2314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2000"/>
                                        <p:tgtEl>
                                          <p:spTgt spid="231452"/>
                                        </p:tgtEl>
                                        <p:attrNameLst>
                                          <p:attrName>ppt_x</p:attrName>
                                        </p:attrNameLst>
                                      </p:cBhvr>
                                      <p:tavLst>
                                        <p:tav tm="0">
                                          <p:val>
                                            <p:strVal val="ppt_x"/>
                                          </p:val>
                                        </p:tav>
                                        <p:tav tm="100000">
                                          <p:val>
                                            <p:strVal val="ppt_x"/>
                                          </p:val>
                                        </p:tav>
                                      </p:tavLst>
                                    </p:anim>
                                    <p:anim calcmode="lin" valueType="num">
                                      <p:cBhvr additive="base">
                                        <p:cTn id="33" dur="2000"/>
                                        <p:tgtEl>
                                          <p:spTgt spid="231452"/>
                                        </p:tgtEl>
                                        <p:attrNameLst>
                                          <p:attrName>ppt_y</p:attrName>
                                        </p:attrNameLst>
                                      </p:cBhvr>
                                      <p:tavLst>
                                        <p:tav tm="0">
                                          <p:val>
                                            <p:strVal val="ppt_y"/>
                                          </p:val>
                                        </p:tav>
                                        <p:tav tm="100000">
                                          <p:val>
                                            <p:strVal val="1+ppt_h/2"/>
                                          </p:val>
                                        </p:tav>
                                      </p:tavLst>
                                    </p:anim>
                                    <p:set>
                                      <p:cBhvr>
                                        <p:cTn id="34" dur="1" fill="hold">
                                          <p:stCondLst>
                                            <p:cond delay="1999"/>
                                          </p:stCondLst>
                                        </p:cTn>
                                        <p:tgtEl>
                                          <p:spTgt spid="231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50" grpId="0" animBg="1"/>
      <p:bldP spid="231451" grpId="0" animBg="1"/>
      <p:bldP spid="23145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algn="r" eaLnBrk="1" hangingPunct="1"/>
            <a:r>
              <a:rPr lang="he-IL" smtClean="0"/>
              <a:t>ציוני תקן (</a:t>
            </a:r>
            <a:r>
              <a:rPr lang="en-US" smtClean="0"/>
              <a:t>Z</a:t>
            </a:r>
            <a:r>
              <a:rPr lang="he-IL" smtClean="0"/>
              <a:t>) – אופן החישוב </a:t>
            </a:r>
            <a:r>
              <a:rPr lang="he-IL" sz="2800" smtClean="0"/>
              <a:t>(דוגמא 3)</a:t>
            </a:r>
            <a:endParaRPr lang="en-US" sz="2800" smtClean="0"/>
          </a:p>
        </p:txBody>
      </p:sp>
      <p:sp>
        <p:nvSpPr>
          <p:cNvPr id="229379" name="Rectangle 3"/>
          <p:cNvSpPr>
            <a:spLocks noGrp="1" noChangeArrowheads="1"/>
          </p:cNvSpPr>
          <p:nvPr>
            <p:ph type="body" idx="1"/>
          </p:nvPr>
        </p:nvSpPr>
        <p:spPr/>
        <p:txBody>
          <a:bodyPr/>
          <a:lstStyle/>
          <a:p>
            <a:pPr algn="just" eaLnBrk="1" hangingPunct="1">
              <a:lnSpc>
                <a:spcPct val="110000"/>
              </a:lnSpc>
              <a:buFont typeface="Wingdings" pitchFamily="2" charset="2"/>
              <a:buNone/>
            </a:pPr>
            <a:r>
              <a:rPr lang="he-IL" sz="2400" smtClean="0"/>
              <a:t>יילוד מוגדר ברמת סיכון גבוהה כאשר משקלו הוא בין ה 5% הנמוכים. אם ידוע כי משקל מתפלג נורמאלית עם ממוצע  3 קילו וסטיית תקן 1 קילו מהו </a:t>
            </a:r>
            <a:r>
              <a:rPr lang="he-IL" sz="2400" u="sng" smtClean="0"/>
              <a:t>המשקל</a:t>
            </a:r>
            <a:r>
              <a:rPr lang="he-IL" sz="2400" smtClean="0"/>
              <a:t> </a:t>
            </a:r>
            <a:r>
              <a:rPr lang="he-IL" sz="2400" u="sng" smtClean="0"/>
              <a:t>שנמוך ממנו</a:t>
            </a:r>
            <a:r>
              <a:rPr lang="he-IL" sz="2400" smtClean="0"/>
              <a:t> מוגדר כרמת סיכון גבוהה?</a:t>
            </a:r>
            <a:endParaRPr lang="he-IL" sz="2800" smtClean="0"/>
          </a:p>
          <a:p>
            <a:pPr algn="just" eaLnBrk="1" hangingPunct="1">
              <a:lnSpc>
                <a:spcPct val="110000"/>
              </a:lnSpc>
            </a:pPr>
            <a:r>
              <a:rPr lang="he-IL" sz="2400" smtClean="0"/>
              <a:t>ע"פ הנוסחה לראות מה חסר: </a:t>
            </a:r>
          </a:p>
          <a:p>
            <a:pPr lvl="1" algn="just" eaLnBrk="1" hangingPunct="1">
              <a:lnSpc>
                <a:spcPct val="110000"/>
              </a:lnSpc>
            </a:pPr>
            <a:r>
              <a:rPr lang="en-US" sz="2000" smtClean="0"/>
              <a:t>X=3, </a:t>
            </a:r>
            <a:r>
              <a:rPr lang="el-GR" sz="2000" smtClean="0"/>
              <a:t>σ</a:t>
            </a:r>
            <a:r>
              <a:rPr lang="en-US" sz="2000" smtClean="0"/>
              <a:t>=1, Xi=?, Z=5%=-1.65</a:t>
            </a:r>
          </a:p>
          <a:p>
            <a:pPr lvl="1" algn="just" eaLnBrk="1" hangingPunct="1">
              <a:lnSpc>
                <a:spcPct val="110000"/>
              </a:lnSpc>
            </a:pPr>
            <a:r>
              <a:rPr lang="he-IL" sz="2000" smtClean="0"/>
              <a:t>להציב בנוסחה</a:t>
            </a:r>
          </a:p>
          <a:p>
            <a:pPr algn="just" eaLnBrk="1" hangingPunct="1">
              <a:lnSpc>
                <a:spcPct val="110000"/>
              </a:lnSpc>
              <a:buFont typeface="Wingdings" pitchFamily="2" charset="2"/>
              <a:buNone/>
            </a:pPr>
            <a:endParaRPr lang="en-US" sz="2400" smtClean="0"/>
          </a:p>
        </p:txBody>
      </p:sp>
      <p:grpSp>
        <p:nvGrpSpPr>
          <p:cNvPr id="2" name="Group 43"/>
          <p:cNvGrpSpPr>
            <a:grpSpLocks/>
          </p:cNvGrpSpPr>
          <p:nvPr/>
        </p:nvGrpSpPr>
        <p:grpSpPr bwMode="auto">
          <a:xfrm>
            <a:off x="539750" y="3860800"/>
            <a:ext cx="6192838" cy="911225"/>
            <a:chOff x="340" y="2432"/>
            <a:chExt cx="3901" cy="574"/>
          </a:xfrm>
        </p:grpSpPr>
        <p:sp>
          <p:nvSpPr>
            <p:cNvPr id="11271" name="Line 11"/>
            <p:cNvSpPr>
              <a:spLocks noChangeShapeType="1"/>
            </p:cNvSpPr>
            <p:nvPr/>
          </p:nvSpPr>
          <p:spPr bwMode="auto">
            <a:xfrm>
              <a:off x="3198" y="2432"/>
              <a:ext cx="91" cy="0"/>
            </a:xfrm>
            <a:prstGeom prst="line">
              <a:avLst/>
            </a:prstGeom>
            <a:noFill/>
            <a:ln w="25400">
              <a:solidFill>
                <a:schemeClr val="tx1"/>
              </a:solidFill>
              <a:miter lim="800000"/>
              <a:headEnd/>
              <a:tailEnd/>
            </a:ln>
          </p:spPr>
          <p:txBody>
            <a:bodyPr wrap="none"/>
            <a:lstStyle/>
            <a:p>
              <a:endParaRPr lang="he-IL"/>
            </a:p>
          </p:txBody>
        </p:sp>
        <p:sp>
          <p:nvSpPr>
            <p:cNvPr id="11272" name="Line 13"/>
            <p:cNvSpPr>
              <a:spLocks noChangeShapeType="1"/>
            </p:cNvSpPr>
            <p:nvPr/>
          </p:nvSpPr>
          <p:spPr bwMode="auto">
            <a:xfrm flipH="1">
              <a:off x="3107" y="2750"/>
              <a:ext cx="1134" cy="0"/>
            </a:xfrm>
            <a:prstGeom prst="line">
              <a:avLst/>
            </a:prstGeom>
            <a:noFill/>
            <a:ln w="25400">
              <a:solidFill>
                <a:schemeClr val="tx1"/>
              </a:solidFill>
              <a:miter lim="800000"/>
              <a:headEnd type="oval" w="med" len="med"/>
              <a:tailEnd type="triangle" w="lg" len="lg"/>
            </a:ln>
          </p:spPr>
          <p:txBody>
            <a:bodyPr wrap="none"/>
            <a:lstStyle/>
            <a:p>
              <a:endParaRPr lang="he-IL"/>
            </a:p>
          </p:txBody>
        </p:sp>
        <p:grpSp>
          <p:nvGrpSpPr>
            <p:cNvPr id="11273" name="Group 39"/>
            <p:cNvGrpSpPr>
              <a:grpSpLocks/>
            </p:cNvGrpSpPr>
            <p:nvPr/>
          </p:nvGrpSpPr>
          <p:grpSpPr bwMode="auto">
            <a:xfrm>
              <a:off x="340" y="2614"/>
              <a:ext cx="2722" cy="392"/>
              <a:chOff x="385" y="2607"/>
              <a:chExt cx="2722" cy="392"/>
            </a:xfrm>
          </p:grpSpPr>
          <p:sp>
            <p:nvSpPr>
              <p:cNvPr id="11274" name="AutoShape 17"/>
              <p:cNvSpPr>
                <a:spLocks noChangeAspect="1" noChangeArrowheads="1" noTextEdit="1"/>
              </p:cNvSpPr>
              <p:nvPr/>
            </p:nvSpPr>
            <p:spPr bwMode="auto">
              <a:xfrm>
                <a:off x="385" y="2614"/>
                <a:ext cx="2722" cy="371"/>
              </a:xfrm>
              <a:prstGeom prst="rect">
                <a:avLst/>
              </a:prstGeom>
              <a:noFill/>
              <a:ln w="12700" algn="ctr">
                <a:solidFill>
                  <a:schemeClr val="tx1"/>
                </a:solidFill>
                <a:miter lim="800000"/>
                <a:headEnd/>
                <a:tailEnd/>
              </a:ln>
            </p:spPr>
            <p:txBody>
              <a:bodyPr/>
              <a:lstStyle/>
              <a:p>
                <a:endParaRPr lang="he-IL"/>
              </a:p>
            </p:txBody>
          </p:sp>
          <p:sp>
            <p:nvSpPr>
              <p:cNvPr id="11275" name="Line 19"/>
              <p:cNvSpPr>
                <a:spLocks noChangeShapeType="1"/>
              </p:cNvSpPr>
              <p:nvPr/>
            </p:nvSpPr>
            <p:spPr bwMode="auto">
              <a:xfrm>
                <a:off x="912" y="2805"/>
                <a:ext cx="330" cy="1"/>
              </a:xfrm>
              <a:prstGeom prst="line">
                <a:avLst/>
              </a:prstGeom>
              <a:noFill/>
              <a:ln w="9525">
                <a:solidFill>
                  <a:srgbClr val="000000"/>
                </a:solidFill>
                <a:round/>
                <a:headEnd/>
                <a:tailEnd/>
              </a:ln>
            </p:spPr>
            <p:txBody>
              <a:bodyPr/>
              <a:lstStyle/>
              <a:p>
                <a:endParaRPr lang="he-IL"/>
              </a:p>
            </p:txBody>
          </p:sp>
          <p:sp>
            <p:nvSpPr>
              <p:cNvPr id="11276" name="Rectangle 20"/>
              <p:cNvSpPr>
                <a:spLocks noChangeArrowheads="1"/>
              </p:cNvSpPr>
              <p:nvPr/>
            </p:nvSpPr>
            <p:spPr bwMode="auto">
              <a:xfrm>
                <a:off x="2782" y="2713"/>
                <a:ext cx="25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1.35</a:t>
                </a:r>
                <a:endParaRPr lang="en-US" sz="2400"/>
              </a:p>
            </p:txBody>
          </p:sp>
          <p:sp>
            <p:nvSpPr>
              <p:cNvPr id="11277" name="Rectangle 21"/>
              <p:cNvSpPr>
                <a:spLocks noChangeArrowheads="1"/>
              </p:cNvSpPr>
              <p:nvPr/>
            </p:nvSpPr>
            <p:spPr bwMode="auto">
              <a:xfrm>
                <a:off x="2532" y="2713"/>
                <a:ext cx="104"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X</a:t>
                </a:r>
                <a:endParaRPr lang="en-US" sz="2400"/>
              </a:p>
            </p:txBody>
          </p:sp>
          <p:sp>
            <p:nvSpPr>
              <p:cNvPr id="11278" name="Rectangle 22"/>
              <p:cNvSpPr>
                <a:spLocks noChangeArrowheads="1"/>
              </p:cNvSpPr>
              <p:nvPr/>
            </p:nvSpPr>
            <p:spPr bwMode="auto">
              <a:xfrm>
                <a:off x="2247" y="2713"/>
                <a:ext cx="7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3</a:t>
                </a:r>
                <a:endParaRPr lang="en-US" sz="2400"/>
              </a:p>
            </p:txBody>
          </p:sp>
          <p:sp>
            <p:nvSpPr>
              <p:cNvPr id="11279" name="Rectangle 23"/>
              <p:cNvSpPr>
                <a:spLocks noChangeArrowheads="1"/>
              </p:cNvSpPr>
              <p:nvPr/>
            </p:nvSpPr>
            <p:spPr bwMode="auto">
              <a:xfrm>
                <a:off x="2006" y="2713"/>
                <a:ext cx="104"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X</a:t>
                </a:r>
                <a:endParaRPr lang="en-US" sz="2400"/>
              </a:p>
            </p:txBody>
          </p:sp>
          <p:sp>
            <p:nvSpPr>
              <p:cNvPr id="11280" name="Rectangle 24"/>
              <p:cNvSpPr>
                <a:spLocks noChangeArrowheads="1"/>
              </p:cNvSpPr>
              <p:nvPr/>
            </p:nvSpPr>
            <p:spPr bwMode="auto">
              <a:xfrm>
                <a:off x="1600" y="2713"/>
                <a:ext cx="25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1.65</a:t>
                </a:r>
                <a:endParaRPr lang="en-US" sz="2400"/>
              </a:p>
            </p:txBody>
          </p:sp>
          <p:sp>
            <p:nvSpPr>
              <p:cNvPr id="11281" name="Rectangle 25"/>
              <p:cNvSpPr>
                <a:spLocks noChangeArrowheads="1"/>
              </p:cNvSpPr>
              <p:nvPr/>
            </p:nvSpPr>
            <p:spPr bwMode="auto">
              <a:xfrm>
                <a:off x="1103" y="2826"/>
                <a:ext cx="7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1</a:t>
                </a:r>
                <a:endParaRPr lang="en-US" sz="2400"/>
              </a:p>
            </p:txBody>
          </p:sp>
          <p:sp>
            <p:nvSpPr>
              <p:cNvPr id="11282" name="Rectangle 26"/>
              <p:cNvSpPr>
                <a:spLocks noChangeArrowheads="1"/>
              </p:cNvSpPr>
              <p:nvPr/>
            </p:nvSpPr>
            <p:spPr bwMode="auto">
              <a:xfrm>
                <a:off x="1227" y="2623"/>
                <a:ext cx="7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3</a:t>
                </a:r>
                <a:endParaRPr lang="en-US" sz="2400"/>
              </a:p>
            </p:txBody>
          </p:sp>
          <p:sp>
            <p:nvSpPr>
              <p:cNvPr id="11283" name="Rectangle 27"/>
              <p:cNvSpPr>
                <a:spLocks noChangeArrowheads="1"/>
              </p:cNvSpPr>
              <p:nvPr/>
            </p:nvSpPr>
            <p:spPr bwMode="auto">
              <a:xfrm>
                <a:off x="985" y="2623"/>
                <a:ext cx="104"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X</a:t>
                </a:r>
                <a:endParaRPr lang="en-US" sz="2400"/>
              </a:p>
            </p:txBody>
          </p:sp>
          <p:sp>
            <p:nvSpPr>
              <p:cNvPr id="11284" name="Rectangle 28"/>
              <p:cNvSpPr>
                <a:spLocks noChangeArrowheads="1"/>
              </p:cNvSpPr>
              <p:nvPr/>
            </p:nvSpPr>
            <p:spPr bwMode="auto">
              <a:xfrm>
                <a:off x="568" y="2713"/>
                <a:ext cx="252"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Times New Roman" pitchFamily="18" charset="0"/>
                  </a:rPr>
                  <a:t>1.65</a:t>
                </a:r>
                <a:endParaRPr lang="en-US" sz="2400"/>
              </a:p>
            </p:txBody>
          </p:sp>
          <p:sp>
            <p:nvSpPr>
              <p:cNvPr id="11285" name="Rectangle 29"/>
              <p:cNvSpPr>
                <a:spLocks noChangeArrowheads="1"/>
              </p:cNvSpPr>
              <p:nvPr/>
            </p:nvSpPr>
            <p:spPr bwMode="auto">
              <a:xfrm>
                <a:off x="2698"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86" name="Rectangle 30"/>
              <p:cNvSpPr>
                <a:spLocks noChangeArrowheads="1"/>
              </p:cNvSpPr>
              <p:nvPr/>
            </p:nvSpPr>
            <p:spPr bwMode="auto">
              <a:xfrm>
                <a:off x="2376" y="2697"/>
                <a:ext cx="142"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Þ</a:t>
                </a:r>
                <a:endParaRPr lang="en-US" sz="2400"/>
              </a:p>
            </p:txBody>
          </p:sp>
          <p:sp>
            <p:nvSpPr>
              <p:cNvPr id="11287" name="Rectangle 31"/>
              <p:cNvSpPr>
                <a:spLocks noChangeArrowheads="1"/>
              </p:cNvSpPr>
              <p:nvPr/>
            </p:nvSpPr>
            <p:spPr bwMode="auto">
              <a:xfrm>
                <a:off x="2163"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88" name="Rectangle 32"/>
              <p:cNvSpPr>
                <a:spLocks noChangeArrowheads="1"/>
              </p:cNvSpPr>
              <p:nvPr/>
            </p:nvSpPr>
            <p:spPr bwMode="auto">
              <a:xfrm>
                <a:off x="1912"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89" name="Rectangle 33"/>
              <p:cNvSpPr>
                <a:spLocks noChangeArrowheads="1"/>
              </p:cNvSpPr>
              <p:nvPr/>
            </p:nvSpPr>
            <p:spPr bwMode="auto">
              <a:xfrm>
                <a:off x="1546"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90" name="Rectangle 34"/>
              <p:cNvSpPr>
                <a:spLocks noChangeArrowheads="1"/>
              </p:cNvSpPr>
              <p:nvPr/>
            </p:nvSpPr>
            <p:spPr bwMode="auto">
              <a:xfrm>
                <a:off x="1367" y="2697"/>
                <a:ext cx="142"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Þ</a:t>
                </a:r>
                <a:endParaRPr lang="en-US" sz="2400"/>
              </a:p>
            </p:txBody>
          </p:sp>
          <p:sp>
            <p:nvSpPr>
              <p:cNvPr id="11291" name="Rectangle 35"/>
              <p:cNvSpPr>
                <a:spLocks noChangeArrowheads="1"/>
              </p:cNvSpPr>
              <p:nvPr/>
            </p:nvSpPr>
            <p:spPr bwMode="auto">
              <a:xfrm>
                <a:off x="1143" y="260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92" name="Rectangle 36"/>
              <p:cNvSpPr>
                <a:spLocks noChangeArrowheads="1"/>
              </p:cNvSpPr>
              <p:nvPr/>
            </p:nvSpPr>
            <p:spPr bwMode="auto">
              <a:xfrm>
                <a:off x="879"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sp>
            <p:nvSpPr>
              <p:cNvPr id="11293" name="Rectangle 37"/>
              <p:cNvSpPr>
                <a:spLocks noChangeArrowheads="1"/>
              </p:cNvSpPr>
              <p:nvPr/>
            </p:nvSpPr>
            <p:spPr bwMode="auto">
              <a:xfrm>
                <a:off x="493" y="2697"/>
                <a:ext cx="79" cy="173"/>
              </a:xfrm>
              <a:prstGeom prst="rect">
                <a:avLst/>
              </a:prstGeom>
              <a:noFill/>
              <a:ln w="9525">
                <a:noFill/>
                <a:miter lim="800000"/>
                <a:headEnd/>
                <a:tailEnd/>
              </a:ln>
            </p:spPr>
            <p:txBody>
              <a:bodyPr wrap="none" lIns="0" tIns="0" rIns="0" bIns="0">
                <a:spAutoFit/>
              </a:bodyPr>
              <a:lstStyle/>
              <a:p>
                <a:r>
                  <a:rPr lang="en-US" sz="1800">
                    <a:solidFill>
                      <a:srgbClr val="000000"/>
                    </a:solidFill>
                    <a:latin typeface="Symbol" pitchFamily="18" charset="2"/>
                  </a:rPr>
                  <a:t>-</a:t>
                </a:r>
                <a:endParaRPr lang="en-US" sz="2400"/>
              </a:p>
            </p:txBody>
          </p:sp>
        </p:grpSp>
      </p:grpSp>
      <p:sp>
        <p:nvSpPr>
          <p:cNvPr id="229417" name="AutoShape 41">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229418" name="Object 42"/>
          <p:cNvGraphicFramePr>
            <a:graphicFrameLocks noChangeAspect="1"/>
          </p:cNvGraphicFramePr>
          <p:nvPr/>
        </p:nvGraphicFramePr>
        <p:xfrm>
          <a:off x="539750" y="2997200"/>
          <a:ext cx="1211263" cy="628650"/>
        </p:xfrm>
        <a:graphic>
          <a:graphicData uri="http://schemas.openxmlformats.org/presentationml/2006/ole">
            <p:oleObj spid="_x0000_s11266" name="משוואה" r:id="rId4" imgW="647640" imgH="380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9379">
                                            <p:txEl>
                                              <p:pRg st="0" end="0"/>
                                            </p:txEl>
                                          </p:spTgt>
                                        </p:tgtEl>
                                        <p:attrNameLst>
                                          <p:attrName>ppt_x</p:attrName>
                                        </p:attrNameLst>
                                      </p:cBhvr>
                                    </p:anim>
                                    <p:anim from="0" to="-1.0" calcmode="lin" valueType="num">
                                      <p:cBhvr>
                                        <p:cTn id="8" dur="200" decel="50000" autoRev="1" fill="hold">
                                          <p:stCondLst>
                                            <p:cond delay="600"/>
                                          </p:stCondLst>
                                        </p:cTn>
                                        <p:tgtEl>
                                          <p:spTgt spid="229379">
                                            <p:txEl>
                                              <p:pRg st="0" end="0"/>
                                            </p:txEl>
                                          </p:spTgt>
                                        </p:tgtEl>
                                        <p:attrNameLst>
                                          <p:attrName>xshear</p:attrName>
                                        </p:attrNameLst>
                                      </p:cBhvr>
                                    </p:anim>
                                    <p:animScale>
                                      <p:cBhvr>
                                        <p:cTn id="9" dur="200" decel="100000" autoRev="1" fill="hold">
                                          <p:stCondLst>
                                            <p:cond delay="600"/>
                                          </p:stCondLst>
                                        </p:cTn>
                                        <p:tgtEl>
                                          <p:spTgt spid="229379">
                                            <p:txEl>
                                              <p:pRg st="0" end="0"/>
                                            </p:txEl>
                                          </p:spTgt>
                                        </p:tgtEl>
                                      </p:cBhvr>
                                      <p:from x="100000" y="100000"/>
                                      <p:to x="80000" y="100000"/>
                                    </p:animScale>
                                    <p:anim by="(#ppt_h/3+#ppt_w*0.1)" calcmode="lin" valueType="num">
                                      <p:cBhvr additive="sum">
                                        <p:cTn id="10" dur="200" decel="100000" autoRev="1" fill="hold">
                                          <p:stCondLst>
                                            <p:cond delay="600"/>
                                          </p:stCondLst>
                                        </p:cTn>
                                        <p:tgtEl>
                                          <p:spTgt spid="229379">
                                            <p:txEl>
                                              <p:pRg st="0" end="0"/>
                                            </p:txEl>
                                          </p:spTgt>
                                        </p:tgtEl>
                                        <p:attrNameLst>
                                          <p:attrName>ppt_x</p:attrName>
                                        </p:attrNameLst>
                                      </p:cBhvr>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29418"/>
                                        </p:tgtEl>
                                        <p:attrNameLst>
                                          <p:attrName>style.visibility</p:attrName>
                                        </p:attrNameLst>
                                      </p:cBhvr>
                                      <p:to>
                                        <p:strVal val="visible"/>
                                      </p:to>
                                    </p:set>
                                    <p:anim calcmode="lin" valueType="num">
                                      <p:cBhvr>
                                        <p:cTn id="14" dur="1000" fill="hold"/>
                                        <p:tgtEl>
                                          <p:spTgt spid="229418"/>
                                        </p:tgtEl>
                                        <p:attrNameLst>
                                          <p:attrName>ppt_w</p:attrName>
                                        </p:attrNameLst>
                                      </p:cBhvr>
                                      <p:tavLst>
                                        <p:tav tm="0">
                                          <p:val>
                                            <p:fltVal val="0"/>
                                          </p:val>
                                        </p:tav>
                                        <p:tav tm="100000">
                                          <p:val>
                                            <p:strVal val="#ppt_w"/>
                                          </p:val>
                                        </p:tav>
                                      </p:tavLst>
                                    </p:anim>
                                    <p:anim calcmode="lin" valueType="num">
                                      <p:cBhvr>
                                        <p:cTn id="15" dur="1000" fill="hold"/>
                                        <p:tgtEl>
                                          <p:spTgt spid="229418"/>
                                        </p:tgtEl>
                                        <p:attrNameLst>
                                          <p:attrName>ppt_h</p:attrName>
                                        </p:attrNameLst>
                                      </p:cBhvr>
                                      <p:tavLst>
                                        <p:tav tm="0">
                                          <p:val>
                                            <p:fltVal val="0"/>
                                          </p:val>
                                        </p:tav>
                                        <p:tav tm="100000">
                                          <p:val>
                                            <p:strVal val="#ppt_h"/>
                                          </p:val>
                                        </p:tav>
                                      </p:tavLst>
                                    </p:anim>
                                    <p:anim calcmode="lin" valueType="num">
                                      <p:cBhvr>
                                        <p:cTn id="16" dur="1000" fill="hold"/>
                                        <p:tgtEl>
                                          <p:spTgt spid="229418"/>
                                        </p:tgtEl>
                                        <p:attrNameLst>
                                          <p:attrName>style.rotation</p:attrName>
                                        </p:attrNameLst>
                                      </p:cBhvr>
                                      <p:tavLst>
                                        <p:tav tm="0">
                                          <p:val>
                                            <p:fltVal val="90"/>
                                          </p:val>
                                        </p:tav>
                                        <p:tav tm="100000">
                                          <p:val>
                                            <p:fltVal val="0"/>
                                          </p:val>
                                        </p:tav>
                                      </p:tavLst>
                                    </p:anim>
                                    <p:animEffect transition="in" filter="fade">
                                      <p:cBhvr>
                                        <p:cTn id="17" dur="1000"/>
                                        <p:tgtEl>
                                          <p:spTgt spid="229418"/>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229379">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229379">
                                            <p:txEl>
                                              <p:pRg st="1" end="1"/>
                                            </p:txEl>
                                          </p:spTgt>
                                        </p:tgtEl>
                                        <p:attrNameLst>
                                          <p:attrName>ppt_x</p:attrName>
                                        </p:attrNameLst>
                                      </p:cBhvr>
                                    </p:anim>
                                    <p:anim from="0" to="-1.0" calcmode="lin" valueType="num">
                                      <p:cBhvr>
                                        <p:cTn id="23" dur="200" decel="50000" autoRev="1" fill="hold">
                                          <p:stCondLst>
                                            <p:cond delay="600"/>
                                          </p:stCondLst>
                                        </p:cTn>
                                        <p:tgtEl>
                                          <p:spTgt spid="229379">
                                            <p:txEl>
                                              <p:pRg st="1" end="1"/>
                                            </p:txEl>
                                          </p:spTgt>
                                        </p:tgtEl>
                                        <p:attrNameLst>
                                          <p:attrName>xshear</p:attrName>
                                        </p:attrNameLst>
                                      </p:cBhvr>
                                    </p:anim>
                                    <p:animScale>
                                      <p:cBhvr>
                                        <p:cTn id="24" dur="200" decel="100000" autoRev="1" fill="hold">
                                          <p:stCondLst>
                                            <p:cond delay="600"/>
                                          </p:stCondLst>
                                        </p:cTn>
                                        <p:tgtEl>
                                          <p:spTgt spid="229379">
                                            <p:txEl>
                                              <p:pRg st="1" end="1"/>
                                            </p:txEl>
                                          </p:spTgt>
                                        </p:tgtEl>
                                      </p:cBhvr>
                                      <p:from x="100000" y="100000"/>
                                      <p:to x="80000" y="100000"/>
                                    </p:animScale>
                                    <p:anim by="(#ppt_h/3+#ppt_w*0.1)" calcmode="lin" valueType="num">
                                      <p:cBhvr additive="sum">
                                        <p:cTn id="25" dur="200" decel="100000" autoRev="1" fill="hold">
                                          <p:stCondLst>
                                            <p:cond delay="600"/>
                                          </p:stCondLst>
                                        </p:cTn>
                                        <p:tgtEl>
                                          <p:spTgt spid="229379">
                                            <p:txEl>
                                              <p:pRg st="1" end="1"/>
                                            </p:txEl>
                                          </p:spTgt>
                                        </p:tgtEl>
                                        <p:attrNameLst>
                                          <p:attrName>ppt_x</p:attrName>
                                        </p:attrNameLst>
                                      </p:cBhvr>
                                    </p:anim>
                                  </p:childTnLst>
                                </p:cTn>
                              </p:par>
                              <p:par>
                                <p:cTn id="26" presetID="34" presetClass="entr" presetSubtype="0" fill="hold" grpId="0" nodeType="withEffect">
                                  <p:stCondLst>
                                    <p:cond delay="0"/>
                                  </p:stCondLst>
                                  <p:childTnLst>
                                    <p:set>
                                      <p:cBhvr>
                                        <p:cTn id="27" dur="1" fill="hold">
                                          <p:stCondLst>
                                            <p:cond delay="0"/>
                                          </p:stCondLst>
                                        </p:cTn>
                                        <p:tgtEl>
                                          <p:spTgt spid="229379">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229379">
                                            <p:txEl>
                                              <p:pRg st="2" end="2"/>
                                            </p:txEl>
                                          </p:spTgt>
                                        </p:tgtEl>
                                        <p:attrNameLst>
                                          <p:attrName>ppt_x</p:attrName>
                                        </p:attrNameLst>
                                      </p:cBhvr>
                                    </p:anim>
                                    <p:anim from="0" to="-1.0" calcmode="lin" valueType="num">
                                      <p:cBhvr>
                                        <p:cTn id="29" dur="200" decel="50000" autoRev="1" fill="hold">
                                          <p:stCondLst>
                                            <p:cond delay="600"/>
                                          </p:stCondLst>
                                        </p:cTn>
                                        <p:tgtEl>
                                          <p:spTgt spid="229379">
                                            <p:txEl>
                                              <p:pRg st="2" end="2"/>
                                            </p:txEl>
                                          </p:spTgt>
                                        </p:tgtEl>
                                        <p:attrNameLst>
                                          <p:attrName>xshear</p:attrName>
                                        </p:attrNameLst>
                                      </p:cBhvr>
                                    </p:anim>
                                    <p:animScale>
                                      <p:cBhvr>
                                        <p:cTn id="30" dur="200" decel="100000" autoRev="1" fill="hold">
                                          <p:stCondLst>
                                            <p:cond delay="600"/>
                                          </p:stCondLst>
                                        </p:cTn>
                                        <p:tgtEl>
                                          <p:spTgt spid="229379">
                                            <p:txEl>
                                              <p:pRg st="2" end="2"/>
                                            </p:txEl>
                                          </p:spTgt>
                                        </p:tgtEl>
                                      </p:cBhvr>
                                      <p:from x="100000" y="100000"/>
                                      <p:to x="80000" y="100000"/>
                                    </p:animScale>
                                    <p:anim by="(#ppt_h/3+#ppt_w*0.1)" calcmode="lin" valueType="num">
                                      <p:cBhvr additive="sum">
                                        <p:cTn id="31" dur="200" decel="100000" autoRev="1" fill="hold">
                                          <p:stCondLst>
                                            <p:cond delay="600"/>
                                          </p:stCondLst>
                                        </p:cTn>
                                        <p:tgtEl>
                                          <p:spTgt spid="229379">
                                            <p:txEl>
                                              <p:pRg st="2" end="2"/>
                                            </p:txEl>
                                          </p:spTgt>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229379">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229379">
                                            <p:txEl>
                                              <p:pRg st="3" end="3"/>
                                            </p:txEl>
                                          </p:spTgt>
                                        </p:tgtEl>
                                        <p:attrNameLst>
                                          <p:attrName>ppt_x</p:attrName>
                                        </p:attrNameLst>
                                      </p:cBhvr>
                                    </p:anim>
                                    <p:anim from="0" to="-1.0" calcmode="lin" valueType="num">
                                      <p:cBhvr>
                                        <p:cTn id="35" dur="200" decel="50000" autoRev="1" fill="hold">
                                          <p:stCondLst>
                                            <p:cond delay="600"/>
                                          </p:stCondLst>
                                        </p:cTn>
                                        <p:tgtEl>
                                          <p:spTgt spid="229379">
                                            <p:txEl>
                                              <p:pRg st="3" end="3"/>
                                            </p:txEl>
                                          </p:spTgt>
                                        </p:tgtEl>
                                        <p:attrNameLst>
                                          <p:attrName>xshear</p:attrName>
                                        </p:attrNameLst>
                                      </p:cBhvr>
                                    </p:anim>
                                    <p:animScale>
                                      <p:cBhvr>
                                        <p:cTn id="36" dur="200" decel="100000" autoRev="1" fill="hold">
                                          <p:stCondLst>
                                            <p:cond delay="600"/>
                                          </p:stCondLst>
                                        </p:cTn>
                                        <p:tgtEl>
                                          <p:spTgt spid="229379">
                                            <p:txEl>
                                              <p:pRg st="3" end="3"/>
                                            </p:txEl>
                                          </p:spTgt>
                                        </p:tgtEl>
                                      </p:cBhvr>
                                      <p:from x="100000" y="100000"/>
                                      <p:to x="80000" y="100000"/>
                                    </p:animScale>
                                    <p:anim by="(#ppt_h/3+#ppt_w*0.1)" calcmode="lin" valueType="num">
                                      <p:cBhvr additive="sum">
                                        <p:cTn id="37" dur="200" decel="100000" autoRev="1" fill="hold">
                                          <p:stCondLst>
                                            <p:cond delay="600"/>
                                          </p:stCondLst>
                                        </p:cTn>
                                        <p:tgtEl>
                                          <p:spTgt spid="229379">
                                            <p:txEl>
                                              <p:pRg st="3" end="3"/>
                                            </p:txEl>
                                          </p:spTgt>
                                        </p:tgtEl>
                                        <p:attrNameLst>
                                          <p:attrName>ppt_x</p:attrName>
                                        </p:attrNameLst>
                                      </p:cBhvr>
                                    </p:anim>
                                  </p:childTnLst>
                                </p:cTn>
                              </p:par>
                            </p:childTnLst>
                          </p:cTn>
                        </p:par>
                        <p:par>
                          <p:cTn id="38" fill="hold">
                            <p:stCondLst>
                              <p:cond delay="1000"/>
                            </p:stCondLst>
                            <p:childTnLst>
                              <p:par>
                                <p:cTn id="39" presetID="55"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116013" y="549275"/>
            <a:ext cx="7793037" cy="1143000"/>
          </a:xfrm>
        </p:spPr>
        <p:txBody>
          <a:bodyPr/>
          <a:lstStyle/>
          <a:p>
            <a:pPr algn="r" eaLnBrk="1" hangingPunct="1"/>
            <a:r>
              <a:rPr lang="he-IL" smtClean="0"/>
              <a:t>ציוני </a:t>
            </a:r>
            <a:r>
              <a:rPr lang="en-US" smtClean="0"/>
              <a:t>Z</a:t>
            </a:r>
            <a:r>
              <a:rPr lang="he-IL" smtClean="0"/>
              <a:t> – טרנספורמציה ליניארית (1)</a:t>
            </a:r>
            <a:endParaRPr lang="en-US" smtClean="0"/>
          </a:p>
        </p:txBody>
      </p:sp>
      <p:sp>
        <p:nvSpPr>
          <p:cNvPr id="239621" name="Rectangle 5"/>
          <p:cNvSpPr>
            <a:spLocks noChangeArrowheads="1"/>
          </p:cNvSpPr>
          <p:nvPr/>
        </p:nvSpPr>
        <p:spPr bwMode="auto">
          <a:xfrm>
            <a:off x="1042988" y="1844675"/>
            <a:ext cx="7772400" cy="4114800"/>
          </a:xfrm>
          <a:prstGeom prst="rect">
            <a:avLst/>
          </a:prstGeom>
          <a:noFill/>
          <a:ln w="9525">
            <a:noFill/>
            <a:miter lim="800000"/>
            <a:headEnd/>
            <a:tailEnd/>
          </a:ln>
        </p:spPr>
        <p:txBody>
          <a:bodyPr/>
          <a:lstStyle/>
          <a:p>
            <a:pPr marL="342900" indent="-342900" algn="just">
              <a:lnSpc>
                <a:spcPct val="90000"/>
              </a:lnSpc>
              <a:spcBef>
                <a:spcPct val="20000"/>
              </a:spcBef>
              <a:buClr>
                <a:schemeClr val="folHlink"/>
              </a:buClr>
              <a:buSzPct val="60000"/>
              <a:buFont typeface="Wingdings" pitchFamily="2" charset="2"/>
              <a:buChar char="n"/>
            </a:pPr>
            <a:r>
              <a:rPr lang="he-IL" sz="2800">
                <a:latin typeface="Times New Roman" pitchFamily="18" charset="0"/>
              </a:rPr>
              <a:t>נתון: בכיתה א' גיל ממוצע 6 עם סטית תקן 1. </a:t>
            </a:r>
          </a:p>
          <a:p>
            <a:pPr marL="742950" lvl="1" indent="-285750" algn="just">
              <a:lnSpc>
                <a:spcPct val="90000"/>
              </a:lnSpc>
              <a:spcBef>
                <a:spcPct val="20000"/>
              </a:spcBef>
              <a:buClr>
                <a:schemeClr val="hlink"/>
              </a:buClr>
              <a:buSzPct val="55000"/>
              <a:buFont typeface="Wingdings" pitchFamily="2" charset="2"/>
              <a:buChar char="n"/>
            </a:pPr>
            <a:r>
              <a:rPr lang="he-IL" sz="2400">
                <a:latin typeface="Times New Roman" pitchFamily="18" charset="0"/>
              </a:rPr>
              <a:t>מהו ציון התקן של ילד בגיל 6.5? </a:t>
            </a:r>
          </a:p>
          <a:p>
            <a:pPr marL="742950" lvl="1" indent="-285750" algn="just">
              <a:lnSpc>
                <a:spcPct val="90000"/>
              </a:lnSpc>
              <a:spcBef>
                <a:spcPct val="20000"/>
              </a:spcBef>
              <a:buClr>
                <a:schemeClr val="hlink"/>
              </a:buClr>
              <a:buSzPct val="55000"/>
              <a:buFont typeface="Wingdings" pitchFamily="2" charset="2"/>
              <a:buChar char="n"/>
            </a:pPr>
            <a:r>
              <a:rPr lang="he-IL" sz="2400">
                <a:latin typeface="Times New Roman" pitchFamily="18" charset="0"/>
              </a:rPr>
              <a:t>מה יהיה ציון התקן שלו לאחר שנה?</a:t>
            </a:r>
          </a:p>
          <a:p>
            <a:pPr marL="742950" lvl="1" indent="-285750" algn="just">
              <a:lnSpc>
                <a:spcPct val="90000"/>
              </a:lnSpc>
              <a:spcBef>
                <a:spcPct val="20000"/>
              </a:spcBef>
              <a:buClr>
                <a:schemeClr val="hlink"/>
              </a:buClr>
              <a:buSzPct val="55000"/>
              <a:buFont typeface="Wingdings" pitchFamily="2" charset="2"/>
              <a:buChar char="n"/>
            </a:pPr>
            <a:endParaRPr lang="he-IL" sz="2400">
              <a:latin typeface="Times New Roman" pitchFamily="18" charset="0"/>
            </a:endParaRPr>
          </a:p>
          <a:p>
            <a:pPr marL="742950" lvl="1" indent="-285750" algn="just">
              <a:lnSpc>
                <a:spcPct val="90000"/>
              </a:lnSpc>
              <a:spcBef>
                <a:spcPct val="20000"/>
              </a:spcBef>
              <a:buClr>
                <a:schemeClr val="hlink"/>
              </a:buClr>
              <a:buSzPct val="55000"/>
              <a:buFont typeface="Wingdings" pitchFamily="2" charset="2"/>
              <a:buChar char="n"/>
            </a:pPr>
            <a:r>
              <a:rPr lang="he-IL" sz="2400" b="1">
                <a:latin typeface="Times New Roman" pitchFamily="18" charset="0"/>
              </a:rPr>
              <a:t>הוספה </a:t>
            </a:r>
            <a:r>
              <a:rPr lang="he-IL" sz="2400">
                <a:latin typeface="Times New Roman" pitchFamily="18" charset="0"/>
              </a:rPr>
              <a:t>(או הפחתה) של קבוע לערכי הסדרה </a:t>
            </a:r>
            <a:r>
              <a:rPr lang="en-US" sz="2400">
                <a:latin typeface="Times New Roman" pitchFamily="18" charset="0"/>
              </a:rPr>
              <a:t>(a)</a:t>
            </a:r>
            <a:r>
              <a:rPr lang="he-IL" sz="2400">
                <a:latin typeface="Times New Roman" pitchFamily="18" charset="0"/>
              </a:rPr>
              <a:t>:</a:t>
            </a:r>
          </a:p>
          <a:p>
            <a:pPr marL="742950" lvl="1" indent="-285750">
              <a:lnSpc>
                <a:spcPct val="90000"/>
              </a:lnSpc>
              <a:spcBef>
                <a:spcPct val="20000"/>
              </a:spcBef>
              <a:buClr>
                <a:schemeClr val="hlink"/>
              </a:buClr>
              <a:buSzPct val="55000"/>
              <a:buFont typeface="Wingdings" pitchFamily="2" charset="2"/>
              <a:buChar char="n"/>
            </a:pPr>
            <a:r>
              <a:rPr lang="he-IL" sz="2400">
                <a:latin typeface="Times New Roman" pitchFamily="18" charset="0"/>
              </a:rPr>
              <a:t>סטיית התקן לא תשתנה.</a:t>
            </a:r>
          </a:p>
          <a:p>
            <a:pPr marL="742950" lvl="1" indent="-285750">
              <a:lnSpc>
                <a:spcPct val="90000"/>
              </a:lnSpc>
              <a:spcBef>
                <a:spcPct val="20000"/>
              </a:spcBef>
              <a:buClr>
                <a:schemeClr val="hlink"/>
              </a:buClr>
              <a:buSzPct val="55000"/>
              <a:buFont typeface="Wingdings" pitchFamily="2" charset="2"/>
              <a:buChar char="n"/>
            </a:pPr>
            <a:r>
              <a:rPr lang="he-IL" sz="2400">
                <a:latin typeface="Times New Roman" pitchFamily="18" charset="0"/>
              </a:rPr>
              <a:t>ההפרש בין הממוצע לתצפית לא ישתנה.</a:t>
            </a:r>
          </a:p>
          <a:p>
            <a:pPr marL="742950" lvl="1" indent="-285750">
              <a:lnSpc>
                <a:spcPct val="90000"/>
              </a:lnSpc>
              <a:spcBef>
                <a:spcPct val="20000"/>
              </a:spcBef>
              <a:buClr>
                <a:schemeClr val="hlink"/>
              </a:buClr>
              <a:buSzPct val="55000"/>
              <a:buFont typeface="Wingdings" pitchFamily="2" charset="2"/>
              <a:buChar char="n"/>
            </a:pPr>
            <a:r>
              <a:rPr lang="he-IL" sz="2400" b="1">
                <a:latin typeface="Times New Roman" pitchFamily="18" charset="0"/>
              </a:rPr>
              <a:t>ציון ה </a:t>
            </a:r>
            <a:r>
              <a:rPr lang="en-US" sz="2400" b="1">
                <a:latin typeface="Times New Roman" pitchFamily="18" charset="0"/>
              </a:rPr>
              <a:t>Z</a:t>
            </a:r>
            <a:r>
              <a:rPr lang="he-IL" sz="2400" b="1">
                <a:latin typeface="Times New Roman" pitchFamily="18" charset="0"/>
              </a:rPr>
              <a:t>, המודד את המרחק מהתצפית לממוצע ביחידות של סטיות תקן, לא ישתנה.</a:t>
            </a:r>
            <a:r>
              <a:rPr lang="he-IL" sz="2400">
                <a:latin typeface="Times New Roman" pitchFamily="18" charset="0"/>
              </a:rPr>
              <a:t> </a:t>
            </a:r>
          </a:p>
        </p:txBody>
      </p:sp>
      <p:graphicFrame>
        <p:nvGraphicFramePr>
          <p:cNvPr id="239622" name="Object 6"/>
          <p:cNvGraphicFramePr>
            <a:graphicFrameLocks noChangeAspect="1"/>
          </p:cNvGraphicFramePr>
          <p:nvPr/>
        </p:nvGraphicFramePr>
        <p:xfrm>
          <a:off x="490538" y="2319338"/>
          <a:ext cx="1755775" cy="1111250"/>
        </p:xfrm>
        <a:graphic>
          <a:graphicData uri="http://schemas.openxmlformats.org/presentationml/2006/ole">
            <p:oleObj spid="_x0000_s12290" name="משוואה" r:id="rId4" imgW="939600" imgH="672840" progId="Equation.3">
              <p:embed/>
            </p:oleObj>
          </a:graphicData>
        </a:graphic>
      </p:graphicFrame>
      <p:sp>
        <p:nvSpPr>
          <p:cNvPr id="239625" name="AutoShape 9">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9621">
                                            <p:txEl>
                                              <p:pRg st="0" end="0"/>
                                            </p:txEl>
                                          </p:spTgt>
                                        </p:tgtEl>
                                        <p:attrNameLst>
                                          <p:attrName>style.visibility</p:attrName>
                                        </p:attrNameLst>
                                      </p:cBhvr>
                                      <p:to>
                                        <p:strVal val="visible"/>
                                      </p:to>
                                    </p:set>
                                    <p:animEffect transition="in" filter="fade">
                                      <p:cBhvr>
                                        <p:cTn id="7" dur="2000"/>
                                        <p:tgtEl>
                                          <p:spTgt spid="2396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9621">
                                            <p:txEl>
                                              <p:pRg st="1" end="1"/>
                                            </p:txEl>
                                          </p:spTgt>
                                        </p:tgtEl>
                                        <p:attrNameLst>
                                          <p:attrName>style.visibility</p:attrName>
                                        </p:attrNameLst>
                                      </p:cBhvr>
                                      <p:to>
                                        <p:strVal val="visible"/>
                                      </p:to>
                                    </p:set>
                                    <p:animEffect transition="in" filter="fade">
                                      <p:cBhvr>
                                        <p:cTn id="10" dur="2000"/>
                                        <p:tgtEl>
                                          <p:spTgt spid="23962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9621">
                                            <p:txEl>
                                              <p:pRg st="2" end="2"/>
                                            </p:txEl>
                                          </p:spTgt>
                                        </p:tgtEl>
                                        <p:attrNameLst>
                                          <p:attrName>style.visibility</p:attrName>
                                        </p:attrNameLst>
                                      </p:cBhvr>
                                      <p:to>
                                        <p:strVal val="visible"/>
                                      </p:to>
                                    </p:set>
                                    <p:animEffect transition="in" filter="fade">
                                      <p:cBhvr>
                                        <p:cTn id="13" dur="2000"/>
                                        <p:tgtEl>
                                          <p:spTgt spid="239621">
                                            <p:txEl>
                                              <p:pRg st="2" end="2"/>
                                            </p:txEl>
                                          </p:spTgt>
                                        </p:tgtEl>
                                      </p:cBhvr>
                                    </p:animEffect>
                                  </p:childTnLst>
                                </p:cTn>
                              </p:par>
                            </p:childTnLst>
                          </p:cTn>
                        </p:par>
                        <p:par>
                          <p:cTn id="14" fill="hold">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239622"/>
                                        </p:tgtEl>
                                        <p:attrNameLst>
                                          <p:attrName>style.visibility</p:attrName>
                                        </p:attrNameLst>
                                      </p:cBhvr>
                                      <p:to>
                                        <p:strVal val="visible"/>
                                      </p:to>
                                    </p:set>
                                    <p:anim calcmode="lin" valueType="num">
                                      <p:cBhvr>
                                        <p:cTn id="17" dur="1000" fill="hold"/>
                                        <p:tgtEl>
                                          <p:spTgt spid="239622"/>
                                        </p:tgtEl>
                                        <p:attrNameLst>
                                          <p:attrName>ppt_w</p:attrName>
                                        </p:attrNameLst>
                                      </p:cBhvr>
                                      <p:tavLst>
                                        <p:tav tm="0">
                                          <p:val>
                                            <p:fltVal val="0"/>
                                          </p:val>
                                        </p:tav>
                                        <p:tav tm="100000">
                                          <p:val>
                                            <p:strVal val="#ppt_w"/>
                                          </p:val>
                                        </p:tav>
                                      </p:tavLst>
                                    </p:anim>
                                    <p:anim calcmode="lin" valueType="num">
                                      <p:cBhvr>
                                        <p:cTn id="18" dur="1000" fill="hold"/>
                                        <p:tgtEl>
                                          <p:spTgt spid="239622"/>
                                        </p:tgtEl>
                                        <p:attrNameLst>
                                          <p:attrName>ppt_h</p:attrName>
                                        </p:attrNameLst>
                                      </p:cBhvr>
                                      <p:tavLst>
                                        <p:tav tm="0">
                                          <p:val>
                                            <p:fltVal val="0"/>
                                          </p:val>
                                        </p:tav>
                                        <p:tav tm="100000">
                                          <p:val>
                                            <p:strVal val="#ppt_h"/>
                                          </p:val>
                                        </p:tav>
                                      </p:tavLst>
                                    </p:anim>
                                    <p:anim calcmode="lin" valueType="num">
                                      <p:cBhvr>
                                        <p:cTn id="19" dur="1000" fill="hold"/>
                                        <p:tgtEl>
                                          <p:spTgt spid="239622"/>
                                        </p:tgtEl>
                                        <p:attrNameLst>
                                          <p:attrName>style.rotation</p:attrName>
                                        </p:attrNameLst>
                                      </p:cBhvr>
                                      <p:tavLst>
                                        <p:tav tm="0">
                                          <p:val>
                                            <p:fltVal val="90"/>
                                          </p:val>
                                        </p:tav>
                                        <p:tav tm="100000">
                                          <p:val>
                                            <p:fltVal val="0"/>
                                          </p:val>
                                        </p:tav>
                                      </p:tavLst>
                                    </p:anim>
                                    <p:animEffect transition="in" filter="fade">
                                      <p:cBhvr>
                                        <p:cTn id="20" dur="1000"/>
                                        <p:tgtEl>
                                          <p:spTgt spid="239622"/>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39621">
                                            <p:txEl>
                                              <p:pRg st="4" end="4"/>
                                            </p:txEl>
                                          </p:spTgt>
                                        </p:tgtEl>
                                        <p:attrNameLst>
                                          <p:attrName>style.visibility</p:attrName>
                                        </p:attrNameLst>
                                      </p:cBhvr>
                                      <p:to>
                                        <p:strVal val="visible"/>
                                      </p:to>
                                    </p:set>
                                    <p:animEffect transition="in" filter="fade">
                                      <p:cBhvr>
                                        <p:cTn id="24" dur="2000"/>
                                        <p:tgtEl>
                                          <p:spTgt spid="23962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9621">
                                            <p:txEl>
                                              <p:pRg st="5" end="5"/>
                                            </p:txEl>
                                          </p:spTgt>
                                        </p:tgtEl>
                                        <p:attrNameLst>
                                          <p:attrName>style.visibility</p:attrName>
                                        </p:attrNameLst>
                                      </p:cBhvr>
                                      <p:to>
                                        <p:strVal val="visible"/>
                                      </p:to>
                                    </p:set>
                                    <p:animEffect transition="in" filter="fade">
                                      <p:cBhvr>
                                        <p:cTn id="27" dur="2000"/>
                                        <p:tgtEl>
                                          <p:spTgt spid="239621">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9621">
                                            <p:txEl>
                                              <p:pRg st="6" end="6"/>
                                            </p:txEl>
                                          </p:spTgt>
                                        </p:tgtEl>
                                        <p:attrNameLst>
                                          <p:attrName>style.visibility</p:attrName>
                                        </p:attrNameLst>
                                      </p:cBhvr>
                                      <p:to>
                                        <p:strVal val="visible"/>
                                      </p:to>
                                    </p:set>
                                    <p:animEffect transition="in" filter="fade">
                                      <p:cBhvr>
                                        <p:cTn id="30" dur="2000"/>
                                        <p:tgtEl>
                                          <p:spTgt spid="239621">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9621">
                                            <p:txEl>
                                              <p:pRg st="7" end="7"/>
                                            </p:txEl>
                                          </p:spTgt>
                                        </p:tgtEl>
                                        <p:attrNameLst>
                                          <p:attrName>style.visibility</p:attrName>
                                        </p:attrNameLst>
                                      </p:cBhvr>
                                      <p:to>
                                        <p:strVal val="visible"/>
                                      </p:to>
                                    </p:set>
                                    <p:animEffect transition="in" filter="fade">
                                      <p:cBhvr>
                                        <p:cTn id="33" dur="2000"/>
                                        <p:tgtEl>
                                          <p:spTgt spid="2396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algn="r" eaLnBrk="1" hangingPunct="1"/>
            <a:r>
              <a:rPr lang="he-IL" smtClean="0"/>
              <a:t>ציוני </a:t>
            </a:r>
            <a:r>
              <a:rPr lang="en-US" smtClean="0"/>
              <a:t>Z</a:t>
            </a:r>
            <a:r>
              <a:rPr lang="he-IL" smtClean="0"/>
              <a:t> – טרנספורמציה ליניארית (2)</a:t>
            </a:r>
            <a:endParaRPr lang="en-US" smtClean="0"/>
          </a:p>
        </p:txBody>
      </p:sp>
      <p:sp>
        <p:nvSpPr>
          <p:cNvPr id="241668" name="Rectangle 4"/>
          <p:cNvSpPr>
            <a:spLocks noChangeArrowheads="1"/>
          </p:cNvSpPr>
          <p:nvPr/>
        </p:nvSpPr>
        <p:spPr bwMode="auto">
          <a:xfrm>
            <a:off x="539750" y="1773238"/>
            <a:ext cx="8275638" cy="4114800"/>
          </a:xfrm>
          <a:prstGeom prst="rect">
            <a:avLst/>
          </a:prstGeom>
          <a:noFill/>
          <a:ln w="9525">
            <a:noFill/>
            <a:miter lim="800000"/>
            <a:headEnd/>
            <a:tailEnd/>
          </a:ln>
        </p:spPr>
        <p:txBody>
          <a:bodyPr/>
          <a:lstStyle/>
          <a:p>
            <a:pPr marL="342900" indent="-342900">
              <a:lnSpc>
                <a:spcPct val="90000"/>
              </a:lnSpc>
              <a:spcBef>
                <a:spcPct val="20000"/>
              </a:spcBef>
              <a:buClr>
                <a:schemeClr val="folHlink"/>
              </a:buClr>
              <a:buSzPct val="60000"/>
              <a:buFont typeface="Wingdings" pitchFamily="2" charset="2"/>
              <a:buChar char="n"/>
            </a:pPr>
            <a:r>
              <a:rPr lang="he-IL" sz="2800">
                <a:latin typeface="Times New Roman" pitchFamily="18" charset="0"/>
              </a:rPr>
              <a:t>נתון: שכר ממוצע 6000 עם סטית תקן 1000. </a:t>
            </a:r>
          </a:p>
          <a:p>
            <a:pPr marL="742950" lvl="1" indent="-285750" algn="just">
              <a:lnSpc>
                <a:spcPct val="90000"/>
              </a:lnSpc>
              <a:spcBef>
                <a:spcPct val="20000"/>
              </a:spcBef>
              <a:buClr>
                <a:schemeClr val="hlink"/>
              </a:buClr>
              <a:buSzPct val="55000"/>
              <a:buFont typeface="Wingdings" pitchFamily="2" charset="2"/>
              <a:buChar char="n"/>
            </a:pPr>
            <a:r>
              <a:rPr lang="he-IL" sz="2400">
                <a:latin typeface="Times New Roman" pitchFamily="18" charset="0"/>
              </a:rPr>
              <a:t>מהו ציון התקן של מי שמקבל שכר של 8000? </a:t>
            </a:r>
          </a:p>
          <a:p>
            <a:pPr marL="742950" lvl="1" indent="-285750" algn="just">
              <a:lnSpc>
                <a:spcPct val="90000"/>
              </a:lnSpc>
              <a:spcBef>
                <a:spcPct val="20000"/>
              </a:spcBef>
              <a:buClr>
                <a:schemeClr val="hlink"/>
              </a:buClr>
              <a:buSzPct val="55000"/>
              <a:buFont typeface="Wingdings" pitchFamily="2" charset="2"/>
              <a:buChar char="n"/>
            </a:pPr>
            <a:r>
              <a:rPr lang="he-IL" sz="2400">
                <a:latin typeface="Times New Roman" pitchFamily="18" charset="0"/>
              </a:rPr>
              <a:t>מה יהיה ציון התקן שלו לאחר תוספת של 10% (הכפלה ב 1.1) לכולם?</a:t>
            </a:r>
            <a:endParaRPr lang="en-US" sz="2400">
              <a:latin typeface="Times New Roman" pitchFamily="18" charset="0"/>
            </a:endParaRPr>
          </a:p>
          <a:p>
            <a:pPr marL="342900" indent="-342900">
              <a:lnSpc>
                <a:spcPct val="90000"/>
              </a:lnSpc>
              <a:spcBef>
                <a:spcPct val="20000"/>
              </a:spcBef>
              <a:buClr>
                <a:schemeClr val="folHlink"/>
              </a:buClr>
              <a:buSzPct val="60000"/>
              <a:buFont typeface="Wingdings" pitchFamily="2" charset="2"/>
              <a:buChar char="n"/>
            </a:pPr>
            <a:r>
              <a:rPr lang="he-IL" sz="2800" b="1">
                <a:latin typeface="Times New Roman" pitchFamily="18" charset="0"/>
              </a:rPr>
              <a:t>הכפלה</a:t>
            </a:r>
            <a:r>
              <a:rPr lang="he-IL" sz="2800">
                <a:latin typeface="Times New Roman" pitchFamily="18" charset="0"/>
              </a:rPr>
              <a:t> (או חילוק) בקבוע של ערכי הסדרה </a:t>
            </a:r>
            <a:r>
              <a:rPr lang="en-US" sz="2800">
                <a:latin typeface="Times New Roman" pitchFamily="18" charset="0"/>
              </a:rPr>
              <a:t>(a)</a:t>
            </a:r>
            <a:r>
              <a:rPr lang="he-IL" sz="2800">
                <a:latin typeface="Times New Roman" pitchFamily="18" charset="0"/>
              </a:rPr>
              <a:t>:</a:t>
            </a:r>
          </a:p>
          <a:p>
            <a:pPr marL="742950" lvl="1" indent="-285750">
              <a:lnSpc>
                <a:spcPct val="90000"/>
              </a:lnSpc>
              <a:spcBef>
                <a:spcPct val="20000"/>
              </a:spcBef>
              <a:buClr>
                <a:schemeClr val="hlink"/>
              </a:buClr>
              <a:buSzPct val="55000"/>
              <a:buFont typeface="Wingdings" pitchFamily="2" charset="2"/>
              <a:buChar char="n"/>
            </a:pPr>
            <a:r>
              <a:rPr lang="he-IL" sz="2400">
                <a:latin typeface="Times New Roman" pitchFamily="18" charset="0"/>
              </a:rPr>
              <a:t>סטיית התקן תוכפל (או תחולק) בקבוע.</a:t>
            </a:r>
          </a:p>
          <a:p>
            <a:pPr marL="742950" lvl="1" indent="-285750">
              <a:lnSpc>
                <a:spcPct val="90000"/>
              </a:lnSpc>
              <a:spcBef>
                <a:spcPct val="20000"/>
              </a:spcBef>
              <a:buClr>
                <a:schemeClr val="hlink"/>
              </a:buClr>
              <a:buSzPct val="55000"/>
              <a:buFont typeface="Wingdings" pitchFamily="2" charset="2"/>
              <a:buChar char="n"/>
            </a:pPr>
            <a:r>
              <a:rPr lang="he-IL" sz="2400">
                <a:latin typeface="Times New Roman" pitchFamily="18" charset="0"/>
              </a:rPr>
              <a:t>המרחק בין הממוצע לתצפית יוכפל (או יחולק) בקבוע.</a:t>
            </a:r>
          </a:p>
          <a:p>
            <a:pPr marL="742950" lvl="1" indent="-285750">
              <a:lnSpc>
                <a:spcPct val="90000"/>
              </a:lnSpc>
              <a:spcBef>
                <a:spcPct val="20000"/>
              </a:spcBef>
              <a:buClr>
                <a:schemeClr val="hlink"/>
              </a:buClr>
              <a:buSzPct val="55000"/>
              <a:buFont typeface="Wingdings" pitchFamily="2" charset="2"/>
              <a:buChar char="n"/>
            </a:pPr>
            <a:r>
              <a:rPr lang="he-IL" sz="2400" b="1">
                <a:latin typeface="Times New Roman" pitchFamily="18" charset="0"/>
              </a:rPr>
              <a:t>ציון ה </a:t>
            </a:r>
            <a:r>
              <a:rPr lang="en-US" sz="2400" b="1">
                <a:latin typeface="Times New Roman" pitchFamily="18" charset="0"/>
              </a:rPr>
              <a:t>Z </a:t>
            </a:r>
            <a:r>
              <a:rPr lang="he-IL" sz="2400" b="1">
                <a:latin typeface="Times New Roman" pitchFamily="18" charset="0"/>
              </a:rPr>
              <a:t>, המודד את המרחק מהתצפית לממוצע ביחידות של סטיות תקן, לא ישתנה.</a:t>
            </a:r>
          </a:p>
        </p:txBody>
      </p:sp>
      <p:graphicFrame>
        <p:nvGraphicFramePr>
          <p:cNvPr id="241669" name="Object 5"/>
          <p:cNvGraphicFramePr>
            <a:graphicFrameLocks noChangeAspect="1"/>
          </p:cNvGraphicFramePr>
          <p:nvPr/>
        </p:nvGraphicFramePr>
        <p:xfrm>
          <a:off x="142875" y="4714875"/>
          <a:ext cx="3097213" cy="1878013"/>
        </p:xfrm>
        <a:graphic>
          <a:graphicData uri="http://schemas.openxmlformats.org/presentationml/2006/ole">
            <p:oleObj spid="_x0000_s13314" name="משוואה" r:id="rId4" imgW="1460160" imgH="812520" progId="Equation.3">
              <p:embed/>
            </p:oleObj>
          </a:graphicData>
        </a:graphic>
      </p:graphicFrame>
      <p:sp>
        <p:nvSpPr>
          <p:cNvPr id="241671" name="AutoShape 7">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668">
                                            <p:txEl>
                                              <p:pRg st="0" end="0"/>
                                            </p:txEl>
                                          </p:spTgt>
                                        </p:tgtEl>
                                        <p:attrNameLst>
                                          <p:attrName>style.visibility</p:attrName>
                                        </p:attrNameLst>
                                      </p:cBhvr>
                                      <p:to>
                                        <p:strVal val="visible"/>
                                      </p:to>
                                    </p:set>
                                    <p:animEffect transition="in" filter="fade">
                                      <p:cBhvr>
                                        <p:cTn id="7" dur="2000"/>
                                        <p:tgtEl>
                                          <p:spTgt spid="24166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668">
                                            <p:txEl>
                                              <p:pRg st="1" end="1"/>
                                            </p:txEl>
                                          </p:spTgt>
                                        </p:tgtEl>
                                        <p:attrNameLst>
                                          <p:attrName>style.visibility</p:attrName>
                                        </p:attrNameLst>
                                      </p:cBhvr>
                                      <p:to>
                                        <p:strVal val="visible"/>
                                      </p:to>
                                    </p:set>
                                    <p:animEffect transition="in" filter="fade">
                                      <p:cBhvr>
                                        <p:cTn id="10" dur="2000"/>
                                        <p:tgtEl>
                                          <p:spTgt spid="24166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668">
                                            <p:txEl>
                                              <p:pRg st="2" end="2"/>
                                            </p:txEl>
                                          </p:spTgt>
                                        </p:tgtEl>
                                        <p:attrNameLst>
                                          <p:attrName>style.visibility</p:attrName>
                                        </p:attrNameLst>
                                      </p:cBhvr>
                                      <p:to>
                                        <p:strVal val="visible"/>
                                      </p:to>
                                    </p:set>
                                    <p:animEffect transition="in" filter="fade">
                                      <p:cBhvr>
                                        <p:cTn id="13" dur="2000"/>
                                        <p:tgtEl>
                                          <p:spTgt spid="24166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241669"/>
                                        </p:tgtEl>
                                        <p:attrNameLst>
                                          <p:attrName>style.visibility</p:attrName>
                                        </p:attrNameLst>
                                      </p:cBhvr>
                                      <p:to>
                                        <p:strVal val="visible"/>
                                      </p:to>
                                    </p:set>
                                    <p:anim calcmode="lin" valueType="num">
                                      <p:cBhvr>
                                        <p:cTn id="18" dur="1000" fill="hold"/>
                                        <p:tgtEl>
                                          <p:spTgt spid="241669"/>
                                        </p:tgtEl>
                                        <p:attrNameLst>
                                          <p:attrName>ppt_w</p:attrName>
                                        </p:attrNameLst>
                                      </p:cBhvr>
                                      <p:tavLst>
                                        <p:tav tm="0">
                                          <p:val>
                                            <p:fltVal val="0"/>
                                          </p:val>
                                        </p:tav>
                                        <p:tav tm="100000">
                                          <p:val>
                                            <p:strVal val="#ppt_w"/>
                                          </p:val>
                                        </p:tav>
                                      </p:tavLst>
                                    </p:anim>
                                    <p:anim calcmode="lin" valueType="num">
                                      <p:cBhvr>
                                        <p:cTn id="19" dur="1000" fill="hold"/>
                                        <p:tgtEl>
                                          <p:spTgt spid="241669"/>
                                        </p:tgtEl>
                                        <p:attrNameLst>
                                          <p:attrName>ppt_h</p:attrName>
                                        </p:attrNameLst>
                                      </p:cBhvr>
                                      <p:tavLst>
                                        <p:tav tm="0">
                                          <p:val>
                                            <p:fltVal val="0"/>
                                          </p:val>
                                        </p:tav>
                                        <p:tav tm="100000">
                                          <p:val>
                                            <p:strVal val="#ppt_h"/>
                                          </p:val>
                                        </p:tav>
                                      </p:tavLst>
                                    </p:anim>
                                    <p:anim calcmode="lin" valueType="num">
                                      <p:cBhvr>
                                        <p:cTn id="20" dur="1000" fill="hold"/>
                                        <p:tgtEl>
                                          <p:spTgt spid="241669"/>
                                        </p:tgtEl>
                                        <p:attrNameLst>
                                          <p:attrName>style.rotation</p:attrName>
                                        </p:attrNameLst>
                                      </p:cBhvr>
                                      <p:tavLst>
                                        <p:tav tm="0">
                                          <p:val>
                                            <p:fltVal val="90"/>
                                          </p:val>
                                        </p:tav>
                                        <p:tav tm="100000">
                                          <p:val>
                                            <p:fltVal val="0"/>
                                          </p:val>
                                        </p:tav>
                                      </p:tavLst>
                                    </p:anim>
                                    <p:animEffect transition="in" filter="fade">
                                      <p:cBhvr>
                                        <p:cTn id="21" dur="1000"/>
                                        <p:tgtEl>
                                          <p:spTgt spid="24166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1668">
                                            <p:txEl>
                                              <p:pRg st="3" end="3"/>
                                            </p:txEl>
                                          </p:spTgt>
                                        </p:tgtEl>
                                        <p:attrNameLst>
                                          <p:attrName>style.visibility</p:attrName>
                                        </p:attrNameLst>
                                      </p:cBhvr>
                                      <p:to>
                                        <p:strVal val="visible"/>
                                      </p:to>
                                    </p:set>
                                    <p:animEffect transition="in" filter="fade">
                                      <p:cBhvr>
                                        <p:cTn id="25" dur="2000"/>
                                        <p:tgtEl>
                                          <p:spTgt spid="241668">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1668">
                                            <p:txEl>
                                              <p:pRg st="4" end="4"/>
                                            </p:txEl>
                                          </p:spTgt>
                                        </p:tgtEl>
                                        <p:attrNameLst>
                                          <p:attrName>style.visibility</p:attrName>
                                        </p:attrNameLst>
                                      </p:cBhvr>
                                      <p:to>
                                        <p:strVal val="visible"/>
                                      </p:to>
                                    </p:set>
                                    <p:animEffect transition="in" filter="fade">
                                      <p:cBhvr>
                                        <p:cTn id="28" dur="2000"/>
                                        <p:tgtEl>
                                          <p:spTgt spid="241668">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1668">
                                            <p:txEl>
                                              <p:pRg st="5" end="5"/>
                                            </p:txEl>
                                          </p:spTgt>
                                        </p:tgtEl>
                                        <p:attrNameLst>
                                          <p:attrName>style.visibility</p:attrName>
                                        </p:attrNameLst>
                                      </p:cBhvr>
                                      <p:to>
                                        <p:strVal val="visible"/>
                                      </p:to>
                                    </p:set>
                                    <p:animEffect transition="in" filter="fade">
                                      <p:cBhvr>
                                        <p:cTn id="31" dur="2000"/>
                                        <p:tgtEl>
                                          <p:spTgt spid="241668">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1668">
                                            <p:txEl>
                                              <p:pRg st="6" end="6"/>
                                            </p:txEl>
                                          </p:spTgt>
                                        </p:tgtEl>
                                        <p:attrNameLst>
                                          <p:attrName>style.visibility</p:attrName>
                                        </p:attrNameLst>
                                      </p:cBhvr>
                                      <p:to>
                                        <p:strVal val="visible"/>
                                      </p:to>
                                    </p:set>
                                    <p:animEffect transition="in" filter="fade">
                                      <p:cBhvr>
                                        <p:cTn id="34" dur="2000"/>
                                        <p:tgtEl>
                                          <p:spTgt spid="2416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algn="r" eaLnBrk="1" hangingPunct="1"/>
            <a:r>
              <a:rPr lang="he-IL" smtClean="0">
                <a:solidFill>
                  <a:schemeClr val="hlink"/>
                </a:solidFill>
              </a:rPr>
              <a:t>תרגיל 1</a:t>
            </a:r>
            <a:endParaRPr lang="en-US" sz="2800" smtClean="0">
              <a:solidFill>
                <a:schemeClr val="hlink"/>
              </a:solidFill>
            </a:endParaRPr>
          </a:p>
        </p:txBody>
      </p:sp>
      <p:sp>
        <p:nvSpPr>
          <p:cNvPr id="230403" name="Rectangle 3"/>
          <p:cNvSpPr>
            <a:spLocks noGrp="1" noChangeArrowheads="1"/>
          </p:cNvSpPr>
          <p:nvPr>
            <p:ph type="body" idx="1"/>
          </p:nvPr>
        </p:nvSpPr>
        <p:spPr/>
        <p:txBody>
          <a:bodyPr/>
          <a:lstStyle/>
          <a:p>
            <a:pPr algn="just" eaLnBrk="1" hangingPunct="1"/>
            <a:r>
              <a:rPr lang="he-IL" sz="2400" smtClean="0"/>
              <a:t>מכונית מוגדרת כקטנה אם אורכה הוא פחות מ 4 מטר, בינונית אם אורכה הוא בין 4 ל 6 מטר וגדולה אם אורכה גדול מ 6 מטר. ידוע שאורך ממוצע של מכונית הוא 4 מטר עם סטיית תקן 1 מטר. איזה</a:t>
            </a:r>
            <a:r>
              <a:rPr lang="he-IL" sz="2400" u="sng" smtClean="0"/>
              <a:t> אחוז</a:t>
            </a:r>
            <a:r>
              <a:rPr lang="he-IL" sz="2400" smtClean="0"/>
              <a:t> מהמכוניות </a:t>
            </a:r>
            <a:r>
              <a:rPr lang="he-IL" sz="2400" u="sng" smtClean="0"/>
              <a:t>אורכן בין 3 ל 5 מטר</a:t>
            </a:r>
            <a:r>
              <a:rPr lang="he-IL" sz="2400" smtClean="0"/>
              <a:t>?</a:t>
            </a:r>
          </a:p>
          <a:p>
            <a:pPr algn="just" eaLnBrk="1" hangingPunct="1"/>
            <a:r>
              <a:rPr lang="he-IL" sz="2400" smtClean="0"/>
              <a:t>ע"פ הנוסחה לראות מה חסר: </a:t>
            </a:r>
          </a:p>
          <a:p>
            <a:pPr lvl="1" algn="just" eaLnBrk="1" hangingPunct="1">
              <a:lnSpc>
                <a:spcPct val="110000"/>
              </a:lnSpc>
            </a:pPr>
            <a:r>
              <a:rPr lang="en-US" sz="2000" smtClean="0"/>
              <a:t>X=4, </a:t>
            </a:r>
            <a:r>
              <a:rPr lang="el-GR" sz="2000" smtClean="0"/>
              <a:t>σ</a:t>
            </a:r>
            <a:r>
              <a:rPr lang="en-US" sz="2000" smtClean="0"/>
              <a:t>=1, Xi=3,5, Z=?</a:t>
            </a:r>
          </a:p>
          <a:p>
            <a:pPr lvl="1" algn="just" eaLnBrk="1" hangingPunct="1">
              <a:lnSpc>
                <a:spcPct val="110000"/>
              </a:lnSpc>
            </a:pPr>
            <a:r>
              <a:rPr lang="he-IL" sz="2000" smtClean="0"/>
              <a:t>להציב בנוסחה</a:t>
            </a:r>
          </a:p>
          <a:p>
            <a:pPr lvl="1" algn="just" eaLnBrk="1" hangingPunct="1">
              <a:lnSpc>
                <a:spcPct val="110000"/>
              </a:lnSpc>
            </a:pPr>
            <a:r>
              <a:rPr lang="he-IL" sz="2000" smtClean="0"/>
              <a:t>להציב בנוסחה</a:t>
            </a:r>
          </a:p>
          <a:p>
            <a:pPr lvl="1" algn="just" eaLnBrk="1" hangingPunct="1">
              <a:lnSpc>
                <a:spcPct val="110000"/>
              </a:lnSpc>
            </a:pPr>
            <a:r>
              <a:rPr lang="he-IL" sz="2000" smtClean="0"/>
              <a:t>68.26% = 15.87% - 84.13%</a:t>
            </a:r>
          </a:p>
          <a:p>
            <a:pPr algn="just" eaLnBrk="1" hangingPunct="1">
              <a:lnSpc>
                <a:spcPct val="110000"/>
              </a:lnSpc>
              <a:buFont typeface="Wingdings" pitchFamily="2" charset="2"/>
              <a:buNone/>
            </a:pPr>
            <a:endParaRPr lang="en-US" sz="2400" smtClean="0"/>
          </a:p>
        </p:txBody>
      </p:sp>
      <p:grpSp>
        <p:nvGrpSpPr>
          <p:cNvPr id="2" name="Group 23"/>
          <p:cNvGrpSpPr>
            <a:grpSpLocks/>
          </p:cNvGrpSpPr>
          <p:nvPr/>
        </p:nvGrpSpPr>
        <p:grpSpPr bwMode="auto">
          <a:xfrm>
            <a:off x="1835150" y="4076700"/>
            <a:ext cx="4968875" cy="1454150"/>
            <a:chOff x="1156" y="2568"/>
            <a:chExt cx="3130" cy="916"/>
          </a:xfrm>
        </p:grpSpPr>
        <p:sp>
          <p:nvSpPr>
            <p:cNvPr id="14344" name="Line 15"/>
            <p:cNvSpPr>
              <a:spLocks noChangeShapeType="1"/>
            </p:cNvSpPr>
            <p:nvPr/>
          </p:nvSpPr>
          <p:spPr bwMode="auto">
            <a:xfrm flipH="1">
              <a:off x="3107" y="2886"/>
              <a:ext cx="1134" cy="0"/>
            </a:xfrm>
            <a:prstGeom prst="line">
              <a:avLst/>
            </a:prstGeom>
            <a:noFill/>
            <a:ln w="25400">
              <a:solidFill>
                <a:schemeClr val="tx1"/>
              </a:solidFill>
              <a:miter lim="800000"/>
              <a:headEnd type="oval" w="med" len="med"/>
              <a:tailEnd type="triangle" w="lg" len="lg"/>
            </a:ln>
          </p:spPr>
          <p:txBody>
            <a:bodyPr wrap="none"/>
            <a:lstStyle/>
            <a:p>
              <a:endParaRPr lang="he-IL"/>
            </a:p>
          </p:txBody>
        </p:sp>
        <p:grpSp>
          <p:nvGrpSpPr>
            <p:cNvPr id="14345" name="Group 21"/>
            <p:cNvGrpSpPr>
              <a:grpSpLocks/>
            </p:cNvGrpSpPr>
            <p:nvPr/>
          </p:nvGrpSpPr>
          <p:grpSpPr bwMode="auto">
            <a:xfrm>
              <a:off x="1156" y="2568"/>
              <a:ext cx="2541" cy="916"/>
              <a:chOff x="1156" y="2568"/>
              <a:chExt cx="2541" cy="916"/>
            </a:xfrm>
          </p:grpSpPr>
          <p:sp>
            <p:nvSpPr>
              <p:cNvPr id="14347" name="Line 5"/>
              <p:cNvSpPr>
                <a:spLocks noChangeShapeType="1"/>
              </p:cNvSpPr>
              <p:nvPr/>
            </p:nvSpPr>
            <p:spPr bwMode="auto">
              <a:xfrm>
                <a:off x="3606" y="2568"/>
                <a:ext cx="91" cy="0"/>
              </a:xfrm>
              <a:prstGeom prst="line">
                <a:avLst/>
              </a:prstGeom>
              <a:noFill/>
              <a:ln w="25400">
                <a:solidFill>
                  <a:schemeClr val="tx1"/>
                </a:solidFill>
                <a:miter lim="800000"/>
                <a:headEnd/>
                <a:tailEnd/>
              </a:ln>
            </p:spPr>
            <p:txBody>
              <a:bodyPr wrap="none"/>
              <a:lstStyle/>
              <a:p>
                <a:endParaRPr lang="he-IL"/>
              </a:p>
            </p:txBody>
          </p:sp>
          <p:graphicFrame>
            <p:nvGraphicFramePr>
              <p:cNvPr id="14339" name="Object 14"/>
              <p:cNvGraphicFramePr>
                <a:graphicFrameLocks noChangeAspect="1"/>
              </p:cNvGraphicFramePr>
              <p:nvPr/>
            </p:nvGraphicFramePr>
            <p:xfrm>
              <a:off x="1156" y="2659"/>
              <a:ext cx="1809" cy="371"/>
            </p:xfrm>
            <a:graphic>
              <a:graphicData uri="http://schemas.openxmlformats.org/presentationml/2006/ole">
                <p:oleObj spid="_x0000_s14339" name="משוואה" r:id="rId4" imgW="1917360" imgH="393480" progId="Equation.3">
                  <p:embed/>
                </p:oleObj>
              </a:graphicData>
            </a:graphic>
          </p:graphicFrame>
          <p:graphicFrame>
            <p:nvGraphicFramePr>
              <p:cNvPr id="14340" name="Object 16"/>
              <p:cNvGraphicFramePr>
                <a:graphicFrameLocks noChangeAspect="1"/>
              </p:cNvGraphicFramePr>
              <p:nvPr/>
            </p:nvGraphicFramePr>
            <p:xfrm>
              <a:off x="1247" y="3113"/>
              <a:ext cx="1726" cy="371"/>
            </p:xfrm>
            <a:graphic>
              <a:graphicData uri="http://schemas.openxmlformats.org/presentationml/2006/ole">
                <p:oleObj spid="_x0000_s14340" name="משוואה" r:id="rId5" imgW="1828800" imgH="393480" progId="Equation.3">
                  <p:embed/>
                </p:oleObj>
              </a:graphicData>
            </a:graphic>
          </p:graphicFrame>
        </p:grpSp>
        <p:sp>
          <p:nvSpPr>
            <p:cNvPr id="14346" name="Line 17"/>
            <p:cNvSpPr>
              <a:spLocks noChangeShapeType="1"/>
            </p:cNvSpPr>
            <p:nvPr/>
          </p:nvSpPr>
          <p:spPr bwMode="auto">
            <a:xfrm flipH="1">
              <a:off x="3152" y="3158"/>
              <a:ext cx="1134" cy="0"/>
            </a:xfrm>
            <a:prstGeom prst="line">
              <a:avLst/>
            </a:prstGeom>
            <a:noFill/>
            <a:ln w="25400">
              <a:solidFill>
                <a:schemeClr val="tx1"/>
              </a:solidFill>
              <a:miter lim="800000"/>
              <a:headEnd type="oval" w="med" len="med"/>
              <a:tailEnd type="triangle" w="lg" len="lg"/>
            </a:ln>
          </p:spPr>
          <p:txBody>
            <a:bodyPr wrap="none"/>
            <a:lstStyle/>
            <a:p>
              <a:endParaRPr lang="he-IL"/>
            </a:p>
          </p:txBody>
        </p:sp>
      </p:grpSp>
      <p:graphicFrame>
        <p:nvGraphicFramePr>
          <p:cNvPr id="230422" name="Object 22"/>
          <p:cNvGraphicFramePr>
            <a:graphicFrameLocks noChangeAspect="1"/>
          </p:cNvGraphicFramePr>
          <p:nvPr/>
        </p:nvGraphicFramePr>
        <p:xfrm>
          <a:off x="1258888" y="3357563"/>
          <a:ext cx="1211262" cy="628650"/>
        </p:xfrm>
        <a:graphic>
          <a:graphicData uri="http://schemas.openxmlformats.org/presentationml/2006/ole">
            <p:oleObj spid="_x0000_s14338" name="משוואה" r:id="rId6" imgW="647640" imgH="380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30403">
                                            <p:txEl>
                                              <p:pRg st="0" end="0"/>
                                            </p:txEl>
                                          </p:spTgt>
                                        </p:tgtEl>
                                        <p:attrNameLst>
                                          <p:attrName>ppt_x</p:attrName>
                                        </p:attrNameLst>
                                      </p:cBhvr>
                                    </p:anim>
                                    <p:anim from="0" to="-1.0" calcmode="lin" valueType="num">
                                      <p:cBhvr>
                                        <p:cTn id="8" dur="200" decel="50000" autoRev="1" fill="hold">
                                          <p:stCondLst>
                                            <p:cond delay="600"/>
                                          </p:stCondLst>
                                        </p:cTn>
                                        <p:tgtEl>
                                          <p:spTgt spid="230403">
                                            <p:txEl>
                                              <p:pRg st="0" end="0"/>
                                            </p:txEl>
                                          </p:spTgt>
                                        </p:tgtEl>
                                        <p:attrNameLst>
                                          <p:attrName>xshear</p:attrName>
                                        </p:attrNameLst>
                                      </p:cBhvr>
                                    </p:anim>
                                    <p:animScale>
                                      <p:cBhvr>
                                        <p:cTn id="9" dur="200" decel="100000" autoRev="1" fill="hold">
                                          <p:stCondLst>
                                            <p:cond delay="600"/>
                                          </p:stCondLst>
                                        </p:cTn>
                                        <p:tgtEl>
                                          <p:spTgt spid="230403">
                                            <p:txEl>
                                              <p:pRg st="0" end="0"/>
                                            </p:txEl>
                                          </p:spTgt>
                                        </p:tgtEl>
                                      </p:cBhvr>
                                      <p:from x="100000" y="100000"/>
                                      <p:to x="80000" y="100000"/>
                                    </p:animScale>
                                    <p:anim by="(#ppt_h/3+#ppt_w*0.1)" calcmode="lin" valueType="num">
                                      <p:cBhvr additive="sum">
                                        <p:cTn id="10" dur="200" decel="100000" autoRev="1" fill="hold">
                                          <p:stCondLst>
                                            <p:cond delay="600"/>
                                          </p:stCondLst>
                                        </p:cTn>
                                        <p:tgtEl>
                                          <p:spTgt spid="230403">
                                            <p:txEl>
                                              <p:pRg st="0" end="0"/>
                                            </p:txEl>
                                          </p:spTgt>
                                        </p:tgtEl>
                                        <p:attrNameLst>
                                          <p:attrName>ppt_x</p:attrName>
                                        </p:attrNameLst>
                                      </p:cBhvr>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30422"/>
                                        </p:tgtEl>
                                        <p:attrNameLst>
                                          <p:attrName>style.visibility</p:attrName>
                                        </p:attrNameLst>
                                      </p:cBhvr>
                                      <p:to>
                                        <p:strVal val="visible"/>
                                      </p:to>
                                    </p:set>
                                    <p:anim calcmode="lin" valueType="num">
                                      <p:cBhvr>
                                        <p:cTn id="14" dur="1000" fill="hold"/>
                                        <p:tgtEl>
                                          <p:spTgt spid="230422"/>
                                        </p:tgtEl>
                                        <p:attrNameLst>
                                          <p:attrName>ppt_w</p:attrName>
                                        </p:attrNameLst>
                                      </p:cBhvr>
                                      <p:tavLst>
                                        <p:tav tm="0">
                                          <p:val>
                                            <p:fltVal val="0"/>
                                          </p:val>
                                        </p:tav>
                                        <p:tav tm="100000">
                                          <p:val>
                                            <p:strVal val="#ppt_w"/>
                                          </p:val>
                                        </p:tav>
                                      </p:tavLst>
                                    </p:anim>
                                    <p:anim calcmode="lin" valueType="num">
                                      <p:cBhvr>
                                        <p:cTn id="15" dur="1000" fill="hold"/>
                                        <p:tgtEl>
                                          <p:spTgt spid="230422"/>
                                        </p:tgtEl>
                                        <p:attrNameLst>
                                          <p:attrName>ppt_h</p:attrName>
                                        </p:attrNameLst>
                                      </p:cBhvr>
                                      <p:tavLst>
                                        <p:tav tm="0">
                                          <p:val>
                                            <p:fltVal val="0"/>
                                          </p:val>
                                        </p:tav>
                                        <p:tav tm="100000">
                                          <p:val>
                                            <p:strVal val="#ppt_h"/>
                                          </p:val>
                                        </p:tav>
                                      </p:tavLst>
                                    </p:anim>
                                    <p:anim calcmode="lin" valueType="num">
                                      <p:cBhvr>
                                        <p:cTn id="16" dur="1000" fill="hold"/>
                                        <p:tgtEl>
                                          <p:spTgt spid="230422"/>
                                        </p:tgtEl>
                                        <p:attrNameLst>
                                          <p:attrName>style.rotation</p:attrName>
                                        </p:attrNameLst>
                                      </p:cBhvr>
                                      <p:tavLst>
                                        <p:tav tm="0">
                                          <p:val>
                                            <p:fltVal val="90"/>
                                          </p:val>
                                        </p:tav>
                                        <p:tav tm="100000">
                                          <p:val>
                                            <p:fltVal val="0"/>
                                          </p:val>
                                        </p:tav>
                                      </p:tavLst>
                                    </p:anim>
                                    <p:animEffect transition="in" filter="fade">
                                      <p:cBhvr>
                                        <p:cTn id="17" dur="1000"/>
                                        <p:tgtEl>
                                          <p:spTgt spid="230422"/>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230403">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230403">
                                            <p:txEl>
                                              <p:pRg st="1" end="1"/>
                                            </p:txEl>
                                          </p:spTgt>
                                        </p:tgtEl>
                                        <p:attrNameLst>
                                          <p:attrName>ppt_x</p:attrName>
                                        </p:attrNameLst>
                                      </p:cBhvr>
                                    </p:anim>
                                    <p:anim from="0" to="-1.0" calcmode="lin" valueType="num">
                                      <p:cBhvr>
                                        <p:cTn id="23" dur="200" decel="50000" autoRev="1" fill="hold">
                                          <p:stCondLst>
                                            <p:cond delay="600"/>
                                          </p:stCondLst>
                                        </p:cTn>
                                        <p:tgtEl>
                                          <p:spTgt spid="230403">
                                            <p:txEl>
                                              <p:pRg st="1" end="1"/>
                                            </p:txEl>
                                          </p:spTgt>
                                        </p:tgtEl>
                                        <p:attrNameLst>
                                          <p:attrName>xshear</p:attrName>
                                        </p:attrNameLst>
                                      </p:cBhvr>
                                    </p:anim>
                                    <p:animScale>
                                      <p:cBhvr>
                                        <p:cTn id="24" dur="200" decel="100000" autoRev="1" fill="hold">
                                          <p:stCondLst>
                                            <p:cond delay="600"/>
                                          </p:stCondLst>
                                        </p:cTn>
                                        <p:tgtEl>
                                          <p:spTgt spid="230403">
                                            <p:txEl>
                                              <p:pRg st="1" end="1"/>
                                            </p:txEl>
                                          </p:spTgt>
                                        </p:tgtEl>
                                      </p:cBhvr>
                                      <p:from x="100000" y="100000"/>
                                      <p:to x="80000" y="100000"/>
                                    </p:animScale>
                                    <p:anim by="(#ppt_h/3+#ppt_w*0.1)" calcmode="lin" valueType="num">
                                      <p:cBhvr additive="sum">
                                        <p:cTn id="25" dur="200" decel="100000" autoRev="1" fill="hold">
                                          <p:stCondLst>
                                            <p:cond delay="600"/>
                                          </p:stCondLst>
                                        </p:cTn>
                                        <p:tgtEl>
                                          <p:spTgt spid="230403">
                                            <p:txEl>
                                              <p:pRg st="1" end="1"/>
                                            </p:txEl>
                                          </p:spTgt>
                                        </p:tgtEl>
                                        <p:attrNameLst>
                                          <p:attrName>ppt_x</p:attrName>
                                        </p:attrNameLst>
                                      </p:cBhvr>
                                    </p:anim>
                                  </p:childTnLst>
                                </p:cTn>
                              </p:par>
                              <p:par>
                                <p:cTn id="26" presetID="34" presetClass="entr" presetSubtype="0" fill="hold" grpId="0" nodeType="withEffect">
                                  <p:stCondLst>
                                    <p:cond delay="0"/>
                                  </p:stCondLst>
                                  <p:childTnLst>
                                    <p:set>
                                      <p:cBhvr>
                                        <p:cTn id="27" dur="1" fill="hold">
                                          <p:stCondLst>
                                            <p:cond delay="0"/>
                                          </p:stCondLst>
                                        </p:cTn>
                                        <p:tgtEl>
                                          <p:spTgt spid="23040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230403">
                                            <p:txEl>
                                              <p:pRg st="2" end="2"/>
                                            </p:txEl>
                                          </p:spTgt>
                                        </p:tgtEl>
                                        <p:attrNameLst>
                                          <p:attrName>ppt_x</p:attrName>
                                        </p:attrNameLst>
                                      </p:cBhvr>
                                    </p:anim>
                                    <p:anim from="0" to="-1.0" calcmode="lin" valueType="num">
                                      <p:cBhvr>
                                        <p:cTn id="29" dur="200" decel="50000" autoRev="1" fill="hold">
                                          <p:stCondLst>
                                            <p:cond delay="600"/>
                                          </p:stCondLst>
                                        </p:cTn>
                                        <p:tgtEl>
                                          <p:spTgt spid="230403">
                                            <p:txEl>
                                              <p:pRg st="2" end="2"/>
                                            </p:txEl>
                                          </p:spTgt>
                                        </p:tgtEl>
                                        <p:attrNameLst>
                                          <p:attrName>xshear</p:attrName>
                                        </p:attrNameLst>
                                      </p:cBhvr>
                                    </p:anim>
                                    <p:animScale>
                                      <p:cBhvr>
                                        <p:cTn id="30" dur="200" decel="100000" autoRev="1" fill="hold">
                                          <p:stCondLst>
                                            <p:cond delay="600"/>
                                          </p:stCondLst>
                                        </p:cTn>
                                        <p:tgtEl>
                                          <p:spTgt spid="230403">
                                            <p:txEl>
                                              <p:pRg st="2" end="2"/>
                                            </p:txEl>
                                          </p:spTgt>
                                        </p:tgtEl>
                                      </p:cBhvr>
                                      <p:from x="100000" y="100000"/>
                                      <p:to x="80000" y="100000"/>
                                    </p:animScale>
                                    <p:anim by="(#ppt_h/3+#ppt_w*0.1)" calcmode="lin" valueType="num">
                                      <p:cBhvr additive="sum">
                                        <p:cTn id="31" dur="200" decel="100000" autoRev="1" fill="hold">
                                          <p:stCondLst>
                                            <p:cond delay="600"/>
                                          </p:stCondLst>
                                        </p:cTn>
                                        <p:tgtEl>
                                          <p:spTgt spid="230403">
                                            <p:txEl>
                                              <p:pRg st="2" end="2"/>
                                            </p:txEl>
                                          </p:spTgt>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230403">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230403">
                                            <p:txEl>
                                              <p:pRg st="3" end="3"/>
                                            </p:txEl>
                                          </p:spTgt>
                                        </p:tgtEl>
                                        <p:attrNameLst>
                                          <p:attrName>ppt_x</p:attrName>
                                        </p:attrNameLst>
                                      </p:cBhvr>
                                    </p:anim>
                                    <p:anim from="0" to="-1.0" calcmode="lin" valueType="num">
                                      <p:cBhvr>
                                        <p:cTn id="35" dur="200" decel="50000" autoRev="1" fill="hold">
                                          <p:stCondLst>
                                            <p:cond delay="600"/>
                                          </p:stCondLst>
                                        </p:cTn>
                                        <p:tgtEl>
                                          <p:spTgt spid="230403">
                                            <p:txEl>
                                              <p:pRg st="3" end="3"/>
                                            </p:txEl>
                                          </p:spTgt>
                                        </p:tgtEl>
                                        <p:attrNameLst>
                                          <p:attrName>xshear</p:attrName>
                                        </p:attrNameLst>
                                      </p:cBhvr>
                                    </p:anim>
                                    <p:animScale>
                                      <p:cBhvr>
                                        <p:cTn id="36" dur="200" decel="100000" autoRev="1" fill="hold">
                                          <p:stCondLst>
                                            <p:cond delay="600"/>
                                          </p:stCondLst>
                                        </p:cTn>
                                        <p:tgtEl>
                                          <p:spTgt spid="230403">
                                            <p:txEl>
                                              <p:pRg st="3" end="3"/>
                                            </p:txEl>
                                          </p:spTgt>
                                        </p:tgtEl>
                                      </p:cBhvr>
                                      <p:from x="100000" y="100000"/>
                                      <p:to x="80000" y="100000"/>
                                    </p:animScale>
                                    <p:anim by="(#ppt_h/3+#ppt_w*0.1)" calcmode="lin" valueType="num">
                                      <p:cBhvr additive="sum">
                                        <p:cTn id="37" dur="200" decel="100000" autoRev="1" fill="hold">
                                          <p:stCondLst>
                                            <p:cond delay="600"/>
                                          </p:stCondLst>
                                        </p:cTn>
                                        <p:tgtEl>
                                          <p:spTgt spid="230403">
                                            <p:txEl>
                                              <p:pRg st="3" end="3"/>
                                            </p:txEl>
                                          </p:spTgt>
                                        </p:tgtEl>
                                        <p:attrNameLst>
                                          <p:attrName>ppt_x</p:attrName>
                                        </p:attrNameLst>
                                      </p:cBhvr>
                                    </p:anim>
                                  </p:childTnLst>
                                </p:cTn>
                              </p:par>
                              <p:par>
                                <p:cTn id="38" presetID="34" presetClass="entr" presetSubtype="0" fill="hold" grpId="0" nodeType="withEffect">
                                  <p:stCondLst>
                                    <p:cond delay="0"/>
                                  </p:stCondLst>
                                  <p:childTnLst>
                                    <p:set>
                                      <p:cBhvr>
                                        <p:cTn id="39" dur="1" fill="hold">
                                          <p:stCondLst>
                                            <p:cond delay="0"/>
                                          </p:stCondLst>
                                        </p:cTn>
                                        <p:tgtEl>
                                          <p:spTgt spid="230403">
                                            <p:txEl>
                                              <p:pRg st="4" end="4"/>
                                            </p:txEl>
                                          </p:spTgt>
                                        </p:tgtEl>
                                        <p:attrNameLst>
                                          <p:attrName>style.visibility</p:attrName>
                                        </p:attrNameLst>
                                      </p:cBhvr>
                                      <p:to>
                                        <p:strVal val="visible"/>
                                      </p:to>
                                    </p:set>
                                    <p:anim from="(-#ppt_w/2)" to="(#ppt_x)" calcmode="lin" valueType="num">
                                      <p:cBhvr>
                                        <p:cTn id="40" dur="600" fill="hold">
                                          <p:stCondLst>
                                            <p:cond delay="0"/>
                                          </p:stCondLst>
                                        </p:cTn>
                                        <p:tgtEl>
                                          <p:spTgt spid="230403">
                                            <p:txEl>
                                              <p:pRg st="4" end="4"/>
                                            </p:txEl>
                                          </p:spTgt>
                                        </p:tgtEl>
                                        <p:attrNameLst>
                                          <p:attrName>ppt_x</p:attrName>
                                        </p:attrNameLst>
                                      </p:cBhvr>
                                    </p:anim>
                                    <p:anim from="0" to="-1.0" calcmode="lin" valueType="num">
                                      <p:cBhvr>
                                        <p:cTn id="41" dur="200" decel="50000" autoRev="1" fill="hold">
                                          <p:stCondLst>
                                            <p:cond delay="600"/>
                                          </p:stCondLst>
                                        </p:cTn>
                                        <p:tgtEl>
                                          <p:spTgt spid="230403">
                                            <p:txEl>
                                              <p:pRg st="4" end="4"/>
                                            </p:txEl>
                                          </p:spTgt>
                                        </p:tgtEl>
                                        <p:attrNameLst>
                                          <p:attrName>xshear</p:attrName>
                                        </p:attrNameLst>
                                      </p:cBhvr>
                                    </p:anim>
                                    <p:animScale>
                                      <p:cBhvr>
                                        <p:cTn id="42" dur="200" decel="100000" autoRev="1" fill="hold">
                                          <p:stCondLst>
                                            <p:cond delay="600"/>
                                          </p:stCondLst>
                                        </p:cTn>
                                        <p:tgtEl>
                                          <p:spTgt spid="230403">
                                            <p:txEl>
                                              <p:pRg st="4" end="4"/>
                                            </p:txEl>
                                          </p:spTgt>
                                        </p:tgtEl>
                                      </p:cBhvr>
                                      <p:from x="100000" y="100000"/>
                                      <p:to x="80000" y="100000"/>
                                    </p:animScale>
                                    <p:anim by="(#ppt_h/3+#ppt_w*0.1)" calcmode="lin" valueType="num">
                                      <p:cBhvr additive="sum">
                                        <p:cTn id="43" dur="200" decel="100000" autoRev="1" fill="hold">
                                          <p:stCondLst>
                                            <p:cond delay="600"/>
                                          </p:stCondLst>
                                        </p:cTn>
                                        <p:tgtEl>
                                          <p:spTgt spid="230403">
                                            <p:txEl>
                                              <p:pRg st="4" end="4"/>
                                            </p:txEl>
                                          </p:spTgt>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par>
                                <p:cTn id="49" presetID="34" presetClass="entr" presetSubtype="0" fill="hold" grpId="0" nodeType="withEffect">
                                  <p:stCondLst>
                                    <p:cond delay="0"/>
                                  </p:stCondLst>
                                  <p:childTnLst>
                                    <p:set>
                                      <p:cBhvr>
                                        <p:cTn id="50" dur="1" fill="hold">
                                          <p:stCondLst>
                                            <p:cond delay="0"/>
                                          </p:stCondLst>
                                        </p:cTn>
                                        <p:tgtEl>
                                          <p:spTgt spid="230403">
                                            <p:txEl>
                                              <p:pRg st="5" end="5"/>
                                            </p:txEl>
                                          </p:spTgt>
                                        </p:tgtEl>
                                        <p:attrNameLst>
                                          <p:attrName>style.visibility</p:attrName>
                                        </p:attrNameLst>
                                      </p:cBhvr>
                                      <p:to>
                                        <p:strVal val="visible"/>
                                      </p:to>
                                    </p:set>
                                    <p:anim from="(-#ppt_w/2)" to="(#ppt_x)" calcmode="lin" valueType="num">
                                      <p:cBhvr>
                                        <p:cTn id="51" dur="600" fill="hold">
                                          <p:stCondLst>
                                            <p:cond delay="0"/>
                                          </p:stCondLst>
                                        </p:cTn>
                                        <p:tgtEl>
                                          <p:spTgt spid="230403">
                                            <p:txEl>
                                              <p:pRg st="5" end="5"/>
                                            </p:txEl>
                                          </p:spTgt>
                                        </p:tgtEl>
                                        <p:attrNameLst>
                                          <p:attrName>ppt_x</p:attrName>
                                        </p:attrNameLst>
                                      </p:cBhvr>
                                    </p:anim>
                                    <p:anim from="0" to="-1.0" calcmode="lin" valueType="num">
                                      <p:cBhvr>
                                        <p:cTn id="52" dur="200" decel="50000" autoRev="1" fill="hold">
                                          <p:stCondLst>
                                            <p:cond delay="600"/>
                                          </p:stCondLst>
                                        </p:cTn>
                                        <p:tgtEl>
                                          <p:spTgt spid="230403">
                                            <p:txEl>
                                              <p:pRg st="5" end="5"/>
                                            </p:txEl>
                                          </p:spTgt>
                                        </p:tgtEl>
                                        <p:attrNameLst>
                                          <p:attrName>xshear</p:attrName>
                                        </p:attrNameLst>
                                      </p:cBhvr>
                                    </p:anim>
                                    <p:animScale>
                                      <p:cBhvr>
                                        <p:cTn id="53" dur="200" decel="100000" autoRev="1" fill="hold">
                                          <p:stCondLst>
                                            <p:cond delay="600"/>
                                          </p:stCondLst>
                                        </p:cTn>
                                        <p:tgtEl>
                                          <p:spTgt spid="230403">
                                            <p:txEl>
                                              <p:pRg st="5" end="5"/>
                                            </p:txEl>
                                          </p:spTgt>
                                        </p:tgtEl>
                                      </p:cBhvr>
                                      <p:from x="100000" y="100000"/>
                                      <p:to x="80000" y="100000"/>
                                    </p:animScale>
                                    <p:anim by="(#ppt_h/3+#ppt_w*0.1)" calcmode="lin" valueType="num">
                                      <p:cBhvr additive="sum">
                                        <p:cTn id="54" dur="200" decel="100000" autoRev="1" fill="hold">
                                          <p:stCondLst>
                                            <p:cond delay="600"/>
                                          </p:stCondLst>
                                        </p:cTn>
                                        <p:tgtEl>
                                          <p:spTgt spid="23040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0938" y="1143000"/>
            <a:ext cx="7612062" cy="617538"/>
          </a:xfrm>
        </p:spPr>
        <p:txBody>
          <a:bodyPr/>
          <a:lstStyle/>
          <a:p>
            <a:pPr algn="r" eaLnBrk="1" hangingPunct="1"/>
            <a:r>
              <a:rPr lang="he-IL" altLang="en-US" smtClean="0"/>
              <a:t>מרכיבים מרכזיים במחקר (5)</a:t>
            </a:r>
            <a:endParaRPr lang="en-US" smtClean="0"/>
          </a:p>
        </p:txBody>
      </p:sp>
      <p:sp>
        <p:nvSpPr>
          <p:cNvPr id="47107" name="Rectangle 3"/>
          <p:cNvSpPr>
            <a:spLocks noGrp="1" noChangeArrowheads="1"/>
          </p:cNvSpPr>
          <p:nvPr>
            <p:ph type="body" idx="1"/>
          </p:nvPr>
        </p:nvSpPr>
        <p:spPr>
          <a:xfrm>
            <a:off x="1182688" y="2017713"/>
            <a:ext cx="7772400" cy="4383087"/>
          </a:xfrm>
        </p:spPr>
        <p:txBody>
          <a:bodyPr/>
          <a:lstStyle/>
          <a:p>
            <a:pPr algn="just" eaLnBrk="1" hangingPunct="1"/>
            <a:r>
              <a:rPr lang="he-IL" altLang="en-US" b="1" smtClean="0"/>
              <a:t>משתנה</a:t>
            </a:r>
            <a:r>
              <a:rPr lang="he-IL" altLang="en-US" smtClean="0"/>
              <a:t> – הוא גורם שנמדד במחקר ומקבל ערכים שונים במחקר.</a:t>
            </a:r>
          </a:p>
          <a:p>
            <a:pPr algn="just" eaLnBrk="1" hangingPunct="1"/>
            <a:endParaRPr lang="en-US" altLang="en-US" smtClean="0"/>
          </a:p>
          <a:p>
            <a:pPr algn="just" eaLnBrk="1" hangingPunct="1"/>
            <a:r>
              <a:rPr lang="he-IL" altLang="en-US" i="1" smtClean="0">
                <a:solidFill>
                  <a:srgbClr val="008080"/>
                </a:solidFill>
              </a:rPr>
              <a:t>דוגמא: במחקר שבודק את הקשר בין גובה ומשקל לכאבי גב בקרב סטודנטים המקרה הוא הסטודנט הבודד, התצפית היא הגובה שלו והמשקל שלו. </a:t>
            </a:r>
            <a:r>
              <a:rPr lang="he-IL" altLang="en-US" smtClean="0">
                <a:solidFill>
                  <a:srgbClr val="008080"/>
                </a:solidFill>
              </a:rPr>
              <a:t>האוכלוסייה הסטטיסטית היא אוסף התצפיות של הגובה. </a:t>
            </a:r>
            <a:r>
              <a:rPr lang="he-IL" altLang="en-US" b="1" smtClean="0">
                <a:solidFill>
                  <a:srgbClr val="008080"/>
                </a:solidFill>
              </a:rPr>
              <a:t>הגובה והמשקל הם משתני המחקר.</a:t>
            </a:r>
            <a:endParaRPr lang="en-US" altLang="en-US" b="1" smtClean="0">
              <a:solidFill>
                <a:srgbClr val="008080"/>
              </a:solidFill>
            </a:endParaRPr>
          </a:p>
        </p:txBody>
      </p:sp>
      <p:sp>
        <p:nvSpPr>
          <p:cNvPr id="47108"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1000" fill="hold"/>
                                        <p:tgtEl>
                                          <p:spTgt spid="47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Effect transition="in" filter="fade">
                                      <p:cBhvr>
                                        <p:cTn id="13" dur="2000"/>
                                        <p:tgtEl>
                                          <p:spTgt spid="47107">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20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r" eaLnBrk="1" hangingPunct="1"/>
            <a:r>
              <a:rPr lang="he-IL" smtClean="0">
                <a:solidFill>
                  <a:schemeClr val="hlink"/>
                </a:solidFill>
              </a:rPr>
              <a:t>תרגיל 2</a:t>
            </a:r>
            <a:endParaRPr lang="en-US" smtClean="0">
              <a:solidFill>
                <a:schemeClr val="hlink"/>
              </a:solidFill>
            </a:endParaRPr>
          </a:p>
        </p:txBody>
      </p:sp>
      <p:sp>
        <p:nvSpPr>
          <p:cNvPr id="228355" name="Rectangle 3"/>
          <p:cNvSpPr>
            <a:spLocks noGrp="1" noChangeArrowheads="1"/>
          </p:cNvSpPr>
          <p:nvPr>
            <p:ph type="body" idx="1"/>
          </p:nvPr>
        </p:nvSpPr>
        <p:spPr>
          <a:xfrm>
            <a:off x="684213" y="2017713"/>
            <a:ext cx="8270875" cy="4114800"/>
          </a:xfrm>
        </p:spPr>
        <p:txBody>
          <a:bodyPr/>
          <a:lstStyle/>
          <a:p>
            <a:pPr algn="just" eaLnBrk="1" hangingPunct="1"/>
            <a:r>
              <a:rPr lang="he-IL" sz="2400" smtClean="0"/>
              <a:t>נתונים היקפים של כדורים פורחים במטרים: א. 29 ב. 30 ג. 33 ד. 33 ה. 36 ו. 37. מצאו את ציון התקן של כל אחד מהכדורים?</a:t>
            </a:r>
          </a:p>
          <a:p>
            <a:pPr lvl="1" algn="just" eaLnBrk="1" hangingPunct="1"/>
            <a:r>
              <a:rPr lang="he-IL" sz="2000" smtClean="0"/>
              <a:t>מתוך הנתונים הגולמיים ניתן לחשב ממוצע סטיית תקן ולמצוא את ציון התקן של כל כדור.</a:t>
            </a:r>
          </a:p>
          <a:p>
            <a:pPr lvl="1" algn="just" eaLnBrk="1" hangingPunct="1">
              <a:lnSpc>
                <a:spcPct val="110000"/>
              </a:lnSpc>
            </a:pPr>
            <a:r>
              <a:rPr lang="en-US" sz="2000" smtClean="0"/>
              <a:t>X=33, </a:t>
            </a:r>
            <a:r>
              <a:rPr lang="el-GR" sz="2000" smtClean="0"/>
              <a:t>σ</a:t>
            </a:r>
            <a:r>
              <a:rPr lang="en-US" sz="2000" smtClean="0"/>
              <a:t>=2.89, Xi=29,30,33,36,37, Z=?</a:t>
            </a:r>
          </a:p>
          <a:p>
            <a:pPr lvl="1" algn="just" eaLnBrk="1" hangingPunct="1">
              <a:lnSpc>
                <a:spcPct val="110000"/>
              </a:lnSpc>
            </a:pPr>
            <a:r>
              <a:rPr lang="he-IL" sz="2000" smtClean="0"/>
              <a:t>להציב בנוסחה עבור כל אחד מהכדורים.</a:t>
            </a:r>
          </a:p>
          <a:p>
            <a:pPr lvl="1" algn="just" eaLnBrk="1" hangingPunct="1"/>
            <a:endParaRPr lang="he-IL" sz="2000" smtClean="0"/>
          </a:p>
        </p:txBody>
      </p:sp>
      <p:grpSp>
        <p:nvGrpSpPr>
          <p:cNvPr id="2" name="Group 44"/>
          <p:cNvGrpSpPr>
            <a:grpSpLocks/>
          </p:cNvGrpSpPr>
          <p:nvPr/>
        </p:nvGrpSpPr>
        <p:grpSpPr bwMode="auto">
          <a:xfrm>
            <a:off x="838200" y="6248400"/>
            <a:ext cx="4343400" cy="381000"/>
            <a:chOff x="528" y="3936"/>
            <a:chExt cx="2736" cy="240"/>
          </a:xfrm>
        </p:grpSpPr>
        <p:sp>
          <p:nvSpPr>
            <p:cNvPr id="152619" name="Rectangle 45"/>
            <p:cNvSpPr>
              <a:spLocks noChangeArrowheads="1"/>
            </p:cNvSpPr>
            <p:nvPr/>
          </p:nvSpPr>
          <p:spPr bwMode="auto">
            <a:xfrm>
              <a:off x="528" y="3936"/>
              <a:ext cx="2736" cy="240"/>
            </a:xfrm>
            <a:prstGeom prst="rect">
              <a:avLst/>
            </a:prstGeom>
            <a:noFill/>
            <a:ln w="25400">
              <a:solidFill>
                <a:schemeClr val="tx1"/>
              </a:solidFill>
              <a:miter lim="800000"/>
              <a:headEnd/>
              <a:tailEnd/>
            </a:ln>
          </p:spPr>
          <p:txBody>
            <a:bodyPr wrap="none" anchor="ctr"/>
            <a:lstStyle/>
            <a:p>
              <a:pPr algn="l"/>
              <a:r>
                <a:rPr lang="en-US" sz="3200">
                  <a:sym typeface="Symbol" pitchFamily="18" charset="2"/>
                </a:rPr>
                <a:t></a:t>
              </a:r>
              <a:r>
                <a:rPr lang="en-US" sz="2000" baseline="30000">
                  <a:sym typeface="Symbol" pitchFamily="18" charset="2"/>
                </a:rPr>
                <a:t>2 </a:t>
              </a:r>
              <a:r>
                <a:rPr lang="en-US" sz="2000">
                  <a:sym typeface="Symbol" pitchFamily="18" charset="2"/>
                </a:rPr>
                <a:t>=</a:t>
              </a:r>
              <a:r>
                <a:rPr lang="en-US" sz="2000" baseline="30000">
                  <a:sym typeface="Symbol" pitchFamily="18" charset="2"/>
                </a:rPr>
                <a:t> </a:t>
              </a:r>
              <a:r>
                <a:rPr lang="en-US" sz="2000">
                  <a:sym typeface="Symbol" pitchFamily="18" charset="2"/>
                </a:rPr>
                <a:t>50/6=8.33   </a:t>
              </a:r>
              <a:r>
                <a:rPr lang="en-US" sz="3200">
                  <a:sym typeface="Symbol" pitchFamily="18" charset="2"/>
                </a:rPr>
                <a:t> </a:t>
              </a:r>
              <a:r>
                <a:rPr lang="en-US" sz="2000">
                  <a:sym typeface="Symbol" pitchFamily="18" charset="2"/>
                </a:rPr>
                <a:t>=   8.33 = 2.89</a:t>
              </a:r>
            </a:p>
          </p:txBody>
        </p:sp>
        <p:grpSp>
          <p:nvGrpSpPr>
            <p:cNvPr id="152620" name="Group 46"/>
            <p:cNvGrpSpPr>
              <a:grpSpLocks/>
            </p:cNvGrpSpPr>
            <p:nvPr/>
          </p:nvGrpSpPr>
          <p:grpSpPr bwMode="auto">
            <a:xfrm>
              <a:off x="2256" y="3984"/>
              <a:ext cx="240" cy="192"/>
              <a:chOff x="336" y="1872"/>
              <a:chExt cx="240" cy="192"/>
            </a:xfrm>
          </p:grpSpPr>
          <p:sp>
            <p:nvSpPr>
              <p:cNvPr id="152621" name="Line 47"/>
              <p:cNvSpPr>
                <a:spLocks noChangeShapeType="1"/>
              </p:cNvSpPr>
              <p:nvPr/>
            </p:nvSpPr>
            <p:spPr bwMode="auto">
              <a:xfrm>
                <a:off x="336" y="1872"/>
                <a:ext cx="48" cy="192"/>
              </a:xfrm>
              <a:prstGeom prst="line">
                <a:avLst/>
              </a:prstGeom>
              <a:noFill/>
              <a:ln w="25400">
                <a:solidFill>
                  <a:schemeClr val="tx1"/>
                </a:solidFill>
                <a:miter lim="800000"/>
                <a:headEnd/>
                <a:tailEnd/>
              </a:ln>
            </p:spPr>
            <p:txBody>
              <a:bodyPr wrap="none"/>
              <a:lstStyle/>
              <a:p>
                <a:endParaRPr lang="he-IL"/>
              </a:p>
            </p:txBody>
          </p:sp>
          <p:sp>
            <p:nvSpPr>
              <p:cNvPr id="152622" name="Line 48"/>
              <p:cNvSpPr>
                <a:spLocks noChangeShapeType="1"/>
              </p:cNvSpPr>
              <p:nvPr/>
            </p:nvSpPr>
            <p:spPr bwMode="auto">
              <a:xfrm flipV="1">
                <a:off x="384" y="1872"/>
                <a:ext cx="48" cy="192"/>
              </a:xfrm>
              <a:prstGeom prst="line">
                <a:avLst/>
              </a:prstGeom>
              <a:noFill/>
              <a:ln w="25400">
                <a:solidFill>
                  <a:schemeClr val="tx1"/>
                </a:solidFill>
                <a:miter lim="800000"/>
                <a:headEnd/>
                <a:tailEnd/>
              </a:ln>
            </p:spPr>
            <p:txBody>
              <a:bodyPr wrap="none"/>
              <a:lstStyle/>
              <a:p>
                <a:endParaRPr lang="he-IL"/>
              </a:p>
            </p:txBody>
          </p:sp>
          <p:sp>
            <p:nvSpPr>
              <p:cNvPr id="152623" name="Line 49"/>
              <p:cNvSpPr>
                <a:spLocks noChangeShapeType="1"/>
              </p:cNvSpPr>
              <p:nvPr/>
            </p:nvSpPr>
            <p:spPr bwMode="auto">
              <a:xfrm>
                <a:off x="432" y="1872"/>
                <a:ext cx="144" cy="0"/>
              </a:xfrm>
              <a:prstGeom prst="line">
                <a:avLst/>
              </a:prstGeom>
              <a:noFill/>
              <a:ln w="25400">
                <a:solidFill>
                  <a:schemeClr val="tx1"/>
                </a:solidFill>
                <a:miter lim="800000"/>
                <a:headEnd/>
                <a:tailEnd/>
              </a:ln>
            </p:spPr>
            <p:txBody>
              <a:bodyPr wrap="none"/>
              <a:lstStyle/>
              <a:p>
                <a:endParaRPr lang="he-IL"/>
              </a:p>
            </p:txBody>
          </p:sp>
        </p:grpSp>
      </p:grpSp>
      <p:graphicFrame>
        <p:nvGraphicFramePr>
          <p:cNvPr id="228462" name="Group 110"/>
          <p:cNvGraphicFramePr>
            <a:graphicFrameLocks noGrp="1"/>
          </p:cNvGraphicFramePr>
          <p:nvPr/>
        </p:nvGraphicFramePr>
        <p:xfrm>
          <a:off x="900113" y="4581525"/>
          <a:ext cx="7775575" cy="1512888"/>
        </p:xfrm>
        <a:graphic>
          <a:graphicData uri="http://schemas.openxmlformats.org/drawingml/2006/table">
            <a:tbl>
              <a:tblPr rtl="1"/>
              <a:tblGrid>
                <a:gridCol w="1290638"/>
                <a:gridCol w="762000"/>
                <a:gridCol w="762000"/>
                <a:gridCol w="762000"/>
                <a:gridCol w="762000"/>
                <a:gridCol w="762000"/>
                <a:gridCol w="762000"/>
                <a:gridCol w="1912937"/>
              </a:tblGrid>
              <a:tr h="5095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היקף כדור</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 = 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הפרש ממוצע</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953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הפרש ברבוע</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Ʃ</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(Xi – X)</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2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8355">
                                            <p:txEl>
                                              <p:pRg st="0" end="0"/>
                                            </p:txEl>
                                          </p:spTgt>
                                        </p:tgtEl>
                                        <p:attrNameLst>
                                          <p:attrName>ppt_x</p:attrName>
                                        </p:attrNameLst>
                                      </p:cBhvr>
                                    </p:anim>
                                    <p:anim from="0" to="-1.0" calcmode="lin" valueType="num">
                                      <p:cBhvr>
                                        <p:cTn id="8" dur="200" decel="50000" autoRev="1" fill="hold">
                                          <p:stCondLst>
                                            <p:cond delay="600"/>
                                          </p:stCondLst>
                                        </p:cTn>
                                        <p:tgtEl>
                                          <p:spTgt spid="228355">
                                            <p:txEl>
                                              <p:pRg st="0" end="0"/>
                                            </p:txEl>
                                          </p:spTgt>
                                        </p:tgtEl>
                                        <p:attrNameLst>
                                          <p:attrName>xshear</p:attrName>
                                        </p:attrNameLst>
                                      </p:cBhvr>
                                    </p:anim>
                                    <p:animScale>
                                      <p:cBhvr>
                                        <p:cTn id="9" dur="200" decel="100000" autoRev="1" fill="hold">
                                          <p:stCondLst>
                                            <p:cond delay="600"/>
                                          </p:stCondLst>
                                        </p:cTn>
                                        <p:tgtEl>
                                          <p:spTgt spid="228355">
                                            <p:txEl>
                                              <p:pRg st="0" end="0"/>
                                            </p:txEl>
                                          </p:spTgt>
                                        </p:tgtEl>
                                      </p:cBhvr>
                                      <p:from x="100000" y="100000"/>
                                      <p:to x="80000" y="100000"/>
                                    </p:animScale>
                                    <p:anim by="(#ppt_h/3+#ppt_w*0.1)" calcmode="lin" valueType="num">
                                      <p:cBhvr additive="sum">
                                        <p:cTn id="10" dur="200" decel="100000" autoRev="1" fill="hold">
                                          <p:stCondLst>
                                            <p:cond delay="600"/>
                                          </p:stCondLst>
                                        </p:cTn>
                                        <p:tgtEl>
                                          <p:spTgt spid="228355">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2835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28355">
                                            <p:txEl>
                                              <p:pRg st="1" end="1"/>
                                            </p:txEl>
                                          </p:spTgt>
                                        </p:tgtEl>
                                        <p:attrNameLst>
                                          <p:attrName>ppt_x</p:attrName>
                                        </p:attrNameLst>
                                      </p:cBhvr>
                                    </p:anim>
                                    <p:anim from="0" to="-1.0" calcmode="lin" valueType="num">
                                      <p:cBhvr>
                                        <p:cTn id="16" dur="200" decel="50000" autoRev="1" fill="hold">
                                          <p:stCondLst>
                                            <p:cond delay="600"/>
                                          </p:stCondLst>
                                        </p:cTn>
                                        <p:tgtEl>
                                          <p:spTgt spid="228355">
                                            <p:txEl>
                                              <p:pRg st="1" end="1"/>
                                            </p:txEl>
                                          </p:spTgt>
                                        </p:tgtEl>
                                        <p:attrNameLst>
                                          <p:attrName>xshear</p:attrName>
                                        </p:attrNameLst>
                                      </p:cBhvr>
                                    </p:anim>
                                    <p:animScale>
                                      <p:cBhvr>
                                        <p:cTn id="17" dur="200" decel="100000" autoRev="1" fill="hold">
                                          <p:stCondLst>
                                            <p:cond delay="600"/>
                                          </p:stCondLst>
                                        </p:cTn>
                                        <p:tgtEl>
                                          <p:spTgt spid="228355">
                                            <p:txEl>
                                              <p:pRg st="1" end="1"/>
                                            </p:txEl>
                                          </p:spTgt>
                                        </p:tgtEl>
                                      </p:cBhvr>
                                      <p:from x="100000" y="100000"/>
                                      <p:to x="80000" y="100000"/>
                                    </p:animScale>
                                    <p:anim by="(#ppt_h/3+#ppt_w*0.1)" calcmode="lin" valueType="num">
                                      <p:cBhvr additive="sum">
                                        <p:cTn id="18" dur="200" decel="100000" autoRev="1" fill="hold">
                                          <p:stCondLst>
                                            <p:cond delay="600"/>
                                          </p:stCondLst>
                                        </p:cTn>
                                        <p:tgtEl>
                                          <p:spTgt spid="228355">
                                            <p:txEl>
                                              <p:pRg st="1" end="1"/>
                                            </p:txEl>
                                          </p:spTgt>
                                        </p:tgtEl>
                                        <p:attrNameLst>
                                          <p:attrName>ppt_x</p:attrName>
                                        </p:attrNameLst>
                                      </p:cBhvr>
                                    </p:anim>
                                  </p:childTnLst>
                                </p:cTn>
                              </p:par>
                            </p:childTnLst>
                          </p:cTn>
                        </p:par>
                        <p:par>
                          <p:cTn id="19" fill="hold">
                            <p:stCondLst>
                              <p:cond delay="1000"/>
                            </p:stCondLst>
                            <p:childTnLst>
                              <p:par>
                                <p:cTn id="20" presetID="55" presetClass="entr" presetSubtype="0" fill="hold" nodeType="afterEffect">
                                  <p:stCondLst>
                                    <p:cond delay="0"/>
                                  </p:stCondLst>
                                  <p:childTnLst>
                                    <p:set>
                                      <p:cBhvr>
                                        <p:cTn id="21" dur="1" fill="hold">
                                          <p:stCondLst>
                                            <p:cond delay="0"/>
                                          </p:stCondLst>
                                        </p:cTn>
                                        <p:tgtEl>
                                          <p:spTgt spid="228462"/>
                                        </p:tgtEl>
                                        <p:attrNameLst>
                                          <p:attrName>style.visibility</p:attrName>
                                        </p:attrNameLst>
                                      </p:cBhvr>
                                      <p:to>
                                        <p:strVal val="visible"/>
                                      </p:to>
                                    </p:set>
                                    <p:anim calcmode="lin" valueType="num">
                                      <p:cBhvr>
                                        <p:cTn id="22" dur="1000" fill="hold"/>
                                        <p:tgtEl>
                                          <p:spTgt spid="228462"/>
                                        </p:tgtEl>
                                        <p:attrNameLst>
                                          <p:attrName>ppt_w</p:attrName>
                                        </p:attrNameLst>
                                      </p:cBhvr>
                                      <p:tavLst>
                                        <p:tav tm="0">
                                          <p:val>
                                            <p:strVal val="#ppt_w*0.70"/>
                                          </p:val>
                                        </p:tav>
                                        <p:tav tm="100000">
                                          <p:val>
                                            <p:strVal val="#ppt_w"/>
                                          </p:val>
                                        </p:tav>
                                      </p:tavLst>
                                    </p:anim>
                                    <p:anim calcmode="lin" valueType="num">
                                      <p:cBhvr>
                                        <p:cTn id="23" dur="1000" fill="hold"/>
                                        <p:tgtEl>
                                          <p:spTgt spid="228462"/>
                                        </p:tgtEl>
                                        <p:attrNameLst>
                                          <p:attrName>ppt_h</p:attrName>
                                        </p:attrNameLst>
                                      </p:cBhvr>
                                      <p:tavLst>
                                        <p:tav tm="0">
                                          <p:val>
                                            <p:strVal val="#ppt_h"/>
                                          </p:val>
                                        </p:tav>
                                        <p:tav tm="100000">
                                          <p:val>
                                            <p:strVal val="#ppt_h"/>
                                          </p:val>
                                        </p:tav>
                                      </p:tavLst>
                                    </p:anim>
                                    <p:animEffect transition="in" filter="fade">
                                      <p:cBhvr>
                                        <p:cTn id="24" dur="1000"/>
                                        <p:tgtEl>
                                          <p:spTgt spid="228462"/>
                                        </p:tgtEl>
                                      </p:cBhvr>
                                    </p:animEffect>
                                  </p:childTnLst>
                                </p:cTn>
                              </p:par>
                              <p:par>
                                <p:cTn id="25" presetID="34" presetClass="entr" presetSubtype="0" fill="hold" grpId="0" nodeType="withEffect">
                                  <p:stCondLst>
                                    <p:cond delay="0"/>
                                  </p:stCondLst>
                                  <p:childTnLst>
                                    <p:set>
                                      <p:cBhvr>
                                        <p:cTn id="26" dur="1" fill="hold">
                                          <p:stCondLst>
                                            <p:cond delay="0"/>
                                          </p:stCondLst>
                                        </p:cTn>
                                        <p:tgtEl>
                                          <p:spTgt spid="228355">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228355">
                                            <p:txEl>
                                              <p:pRg st="2" end="2"/>
                                            </p:txEl>
                                          </p:spTgt>
                                        </p:tgtEl>
                                        <p:attrNameLst>
                                          <p:attrName>ppt_x</p:attrName>
                                        </p:attrNameLst>
                                      </p:cBhvr>
                                    </p:anim>
                                    <p:anim from="0" to="-1.0" calcmode="lin" valueType="num">
                                      <p:cBhvr>
                                        <p:cTn id="28" dur="200" decel="50000" autoRev="1" fill="hold">
                                          <p:stCondLst>
                                            <p:cond delay="600"/>
                                          </p:stCondLst>
                                        </p:cTn>
                                        <p:tgtEl>
                                          <p:spTgt spid="228355">
                                            <p:txEl>
                                              <p:pRg st="2" end="2"/>
                                            </p:txEl>
                                          </p:spTgt>
                                        </p:tgtEl>
                                        <p:attrNameLst>
                                          <p:attrName>xshear</p:attrName>
                                        </p:attrNameLst>
                                      </p:cBhvr>
                                    </p:anim>
                                    <p:animScale>
                                      <p:cBhvr>
                                        <p:cTn id="29" dur="200" decel="100000" autoRev="1" fill="hold">
                                          <p:stCondLst>
                                            <p:cond delay="600"/>
                                          </p:stCondLst>
                                        </p:cTn>
                                        <p:tgtEl>
                                          <p:spTgt spid="228355">
                                            <p:txEl>
                                              <p:pRg st="2" end="2"/>
                                            </p:txEl>
                                          </p:spTgt>
                                        </p:tgtEl>
                                      </p:cBhvr>
                                      <p:from x="100000" y="100000"/>
                                      <p:to x="80000" y="100000"/>
                                    </p:animScale>
                                    <p:anim by="(#ppt_h/3+#ppt_w*0.1)" calcmode="lin" valueType="num">
                                      <p:cBhvr additive="sum">
                                        <p:cTn id="30" dur="200" decel="100000" autoRev="1" fill="hold">
                                          <p:stCondLst>
                                            <p:cond delay="600"/>
                                          </p:stCondLst>
                                        </p:cTn>
                                        <p:tgtEl>
                                          <p:spTgt spid="228355">
                                            <p:txEl>
                                              <p:pRg st="2" end="2"/>
                                            </p:txEl>
                                          </p:spTgt>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228355">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228355">
                                            <p:txEl>
                                              <p:pRg st="3" end="3"/>
                                            </p:txEl>
                                          </p:spTgt>
                                        </p:tgtEl>
                                        <p:attrNameLst>
                                          <p:attrName>ppt_x</p:attrName>
                                        </p:attrNameLst>
                                      </p:cBhvr>
                                    </p:anim>
                                    <p:anim from="0" to="-1.0" calcmode="lin" valueType="num">
                                      <p:cBhvr>
                                        <p:cTn id="34" dur="200" decel="50000" autoRev="1" fill="hold">
                                          <p:stCondLst>
                                            <p:cond delay="600"/>
                                          </p:stCondLst>
                                        </p:cTn>
                                        <p:tgtEl>
                                          <p:spTgt spid="228355">
                                            <p:txEl>
                                              <p:pRg st="3" end="3"/>
                                            </p:txEl>
                                          </p:spTgt>
                                        </p:tgtEl>
                                        <p:attrNameLst>
                                          <p:attrName>xshear</p:attrName>
                                        </p:attrNameLst>
                                      </p:cBhvr>
                                    </p:anim>
                                    <p:animScale>
                                      <p:cBhvr>
                                        <p:cTn id="35" dur="200" decel="100000" autoRev="1" fill="hold">
                                          <p:stCondLst>
                                            <p:cond delay="600"/>
                                          </p:stCondLst>
                                        </p:cTn>
                                        <p:tgtEl>
                                          <p:spTgt spid="228355">
                                            <p:txEl>
                                              <p:pRg st="3" end="3"/>
                                            </p:txEl>
                                          </p:spTgt>
                                        </p:tgtEl>
                                      </p:cBhvr>
                                      <p:from x="100000" y="100000"/>
                                      <p:to x="80000" y="100000"/>
                                    </p:animScale>
                                    <p:anim by="(#ppt_h/3+#ppt_w*0.1)" calcmode="lin" valueType="num">
                                      <p:cBhvr additive="sum">
                                        <p:cTn id="36" dur="200" decel="100000" autoRev="1" fill="hold">
                                          <p:stCondLst>
                                            <p:cond delay="600"/>
                                          </p:stCondLst>
                                        </p:cTn>
                                        <p:tgtEl>
                                          <p:spTgt spid="228355">
                                            <p:txEl>
                                              <p:pRg st="3" end="3"/>
                                            </p:txEl>
                                          </p:spTgt>
                                        </p:tgtEl>
                                        <p:attrNameLst>
                                          <p:attrName>ppt_x</p:attrName>
                                        </p:attrNameLst>
                                      </p:cBhvr>
                                    </p:anim>
                                  </p:childTnLst>
                                </p:cTn>
                              </p:par>
                            </p:childTnLst>
                          </p:cTn>
                        </p:par>
                        <p:par>
                          <p:cTn id="37" fill="hold">
                            <p:stCondLst>
                              <p:cond delay="20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algn="r" eaLnBrk="1" hangingPunct="1"/>
            <a:r>
              <a:rPr lang="he-IL" smtClean="0">
                <a:solidFill>
                  <a:schemeClr val="hlink"/>
                </a:solidFill>
              </a:rPr>
              <a:t>תרגיל 3</a:t>
            </a:r>
            <a:endParaRPr lang="en-US" smtClean="0">
              <a:solidFill>
                <a:schemeClr val="hlink"/>
              </a:solidFill>
            </a:endParaRPr>
          </a:p>
        </p:txBody>
      </p:sp>
      <p:sp>
        <p:nvSpPr>
          <p:cNvPr id="235523" name="Rectangle 3"/>
          <p:cNvSpPr>
            <a:spLocks noGrp="1" noChangeArrowheads="1"/>
          </p:cNvSpPr>
          <p:nvPr>
            <p:ph type="body" idx="1"/>
          </p:nvPr>
        </p:nvSpPr>
        <p:spPr>
          <a:xfrm>
            <a:off x="827088" y="2017713"/>
            <a:ext cx="8128000" cy="4114800"/>
          </a:xfrm>
        </p:spPr>
        <p:txBody>
          <a:bodyPr/>
          <a:lstStyle/>
          <a:p>
            <a:pPr algn="just" eaLnBrk="1" hangingPunct="1">
              <a:lnSpc>
                <a:spcPct val="80000"/>
              </a:lnSpc>
              <a:buFont typeface="Wingdings" pitchFamily="2" charset="2"/>
              <a:buNone/>
            </a:pPr>
            <a:r>
              <a:rPr lang="he-IL" sz="2000" smtClean="0"/>
              <a:t>שי קיבל במכינה 85 ובפסיכומטרי 575. הממוצע במכינה הוא 81 עם סטיית תקן 2 ובפסיכומטרי הממוצע הוא 500 עם סטיית תקן 50. </a:t>
            </a:r>
          </a:p>
          <a:p>
            <a:pPr algn="just" eaLnBrk="1" hangingPunct="1">
              <a:lnSpc>
                <a:spcPct val="80000"/>
              </a:lnSpc>
            </a:pPr>
            <a:r>
              <a:rPr lang="he-IL" sz="2000" smtClean="0"/>
              <a:t>איזה מהציונים הבאים היית ממליץ לשי להציג לפני האוניברסיטה בהנחה ששי רוצה להגדיל את סיכוייו להתקבל? </a:t>
            </a:r>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r>
              <a:rPr lang="he-IL" sz="2000" smtClean="0"/>
              <a:t>בהנחה שישנם 300 איש שנגשו לפסיכומטרי כמה אנשים קיבלו ציון נמוך מ 478? </a:t>
            </a:r>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r>
              <a:rPr lang="he-IL" sz="2000" smtClean="0"/>
              <a:t>כמה אנשים קיבלו ציון בין 600 ל 650?</a:t>
            </a:r>
          </a:p>
          <a:p>
            <a:pPr algn="just" eaLnBrk="1" hangingPunct="1">
              <a:lnSpc>
                <a:spcPct val="80000"/>
              </a:lnSpc>
            </a:pPr>
            <a:endParaRPr lang="he-IL" sz="1800" smtClean="0"/>
          </a:p>
        </p:txBody>
      </p:sp>
      <p:graphicFrame>
        <p:nvGraphicFramePr>
          <p:cNvPr id="235533" name="Object 13"/>
          <p:cNvGraphicFramePr>
            <a:graphicFrameLocks noChangeAspect="1"/>
          </p:cNvGraphicFramePr>
          <p:nvPr/>
        </p:nvGraphicFramePr>
        <p:xfrm>
          <a:off x="4716463" y="3141663"/>
          <a:ext cx="3816350" cy="590550"/>
        </p:xfrm>
        <a:graphic>
          <a:graphicData uri="http://schemas.openxmlformats.org/presentationml/2006/ole">
            <p:oleObj spid="_x0000_s15362" name="משוואה" r:id="rId4" imgW="2438280" imgH="393480" progId="Equation.3">
              <p:embed/>
            </p:oleObj>
          </a:graphicData>
        </a:graphic>
      </p:graphicFrame>
      <p:graphicFrame>
        <p:nvGraphicFramePr>
          <p:cNvPr id="235537" name="Object 17"/>
          <p:cNvGraphicFramePr>
            <a:graphicFrameLocks noChangeAspect="1"/>
          </p:cNvGraphicFramePr>
          <p:nvPr/>
        </p:nvGraphicFramePr>
        <p:xfrm>
          <a:off x="4356100" y="4437063"/>
          <a:ext cx="4156075" cy="588962"/>
        </p:xfrm>
        <a:graphic>
          <a:graphicData uri="http://schemas.openxmlformats.org/presentationml/2006/ole">
            <p:oleObj spid="_x0000_s15363" name="משוואה" r:id="rId5" imgW="2781000" imgH="393480" progId="Equation.3">
              <p:embed/>
            </p:oleObj>
          </a:graphicData>
        </a:graphic>
      </p:graphicFrame>
      <p:graphicFrame>
        <p:nvGraphicFramePr>
          <p:cNvPr id="235538" name="Object 18"/>
          <p:cNvGraphicFramePr>
            <a:graphicFrameLocks noChangeAspect="1"/>
          </p:cNvGraphicFramePr>
          <p:nvPr/>
        </p:nvGraphicFramePr>
        <p:xfrm>
          <a:off x="725488" y="5300663"/>
          <a:ext cx="4202112" cy="1335087"/>
        </p:xfrm>
        <a:graphic>
          <a:graphicData uri="http://schemas.openxmlformats.org/presentationml/2006/ole">
            <p:oleObj spid="_x0000_s15364" name="משוואה" r:id="rId6" imgW="3276360" imgH="10411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35523">
                                            <p:txEl>
                                              <p:pRg st="0" end="0"/>
                                            </p:txEl>
                                          </p:spTgt>
                                        </p:tgtEl>
                                        <p:attrNameLst>
                                          <p:attrName>ppt_x</p:attrName>
                                        </p:attrNameLst>
                                      </p:cBhvr>
                                    </p:anim>
                                    <p:anim from="0" to="-1.0" calcmode="lin" valueType="num">
                                      <p:cBhvr>
                                        <p:cTn id="8" dur="200" decel="50000" autoRev="1" fill="hold">
                                          <p:stCondLst>
                                            <p:cond delay="600"/>
                                          </p:stCondLst>
                                        </p:cTn>
                                        <p:tgtEl>
                                          <p:spTgt spid="235523">
                                            <p:txEl>
                                              <p:pRg st="0" end="0"/>
                                            </p:txEl>
                                          </p:spTgt>
                                        </p:tgtEl>
                                        <p:attrNameLst>
                                          <p:attrName>xshear</p:attrName>
                                        </p:attrNameLst>
                                      </p:cBhvr>
                                    </p:anim>
                                    <p:animScale>
                                      <p:cBhvr>
                                        <p:cTn id="9" dur="200" decel="100000" autoRev="1" fill="hold">
                                          <p:stCondLst>
                                            <p:cond delay="600"/>
                                          </p:stCondLst>
                                        </p:cTn>
                                        <p:tgtEl>
                                          <p:spTgt spid="235523">
                                            <p:txEl>
                                              <p:pRg st="0" end="0"/>
                                            </p:txEl>
                                          </p:spTgt>
                                        </p:tgtEl>
                                      </p:cBhvr>
                                      <p:from x="100000" y="100000"/>
                                      <p:to x="80000" y="100000"/>
                                    </p:animScale>
                                    <p:anim by="(#ppt_h/3+#ppt_w*0.1)" calcmode="lin" valueType="num">
                                      <p:cBhvr additive="sum">
                                        <p:cTn id="10" dur="200" decel="100000" autoRev="1" fill="hold">
                                          <p:stCondLst>
                                            <p:cond delay="600"/>
                                          </p:stCondLst>
                                        </p:cTn>
                                        <p:tgtEl>
                                          <p:spTgt spid="235523">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3552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35523">
                                            <p:txEl>
                                              <p:pRg st="1" end="1"/>
                                            </p:txEl>
                                          </p:spTgt>
                                        </p:tgtEl>
                                        <p:attrNameLst>
                                          <p:attrName>ppt_x</p:attrName>
                                        </p:attrNameLst>
                                      </p:cBhvr>
                                    </p:anim>
                                    <p:anim from="0" to="-1.0" calcmode="lin" valueType="num">
                                      <p:cBhvr>
                                        <p:cTn id="15" dur="200" decel="50000" autoRev="1" fill="hold">
                                          <p:stCondLst>
                                            <p:cond delay="600"/>
                                          </p:stCondLst>
                                        </p:cTn>
                                        <p:tgtEl>
                                          <p:spTgt spid="235523">
                                            <p:txEl>
                                              <p:pRg st="1" end="1"/>
                                            </p:txEl>
                                          </p:spTgt>
                                        </p:tgtEl>
                                        <p:attrNameLst>
                                          <p:attrName>xshear</p:attrName>
                                        </p:attrNameLst>
                                      </p:cBhvr>
                                    </p:anim>
                                    <p:animScale>
                                      <p:cBhvr>
                                        <p:cTn id="16" dur="200" decel="100000" autoRev="1" fill="hold">
                                          <p:stCondLst>
                                            <p:cond delay="600"/>
                                          </p:stCondLst>
                                        </p:cTn>
                                        <p:tgtEl>
                                          <p:spTgt spid="235523">
                                            <p:txEl>
                                              <p:pRg st="1" end="1"/>
                                            </p:txEl>
                                          </p:spTgt>
                                        </p:tgtEl>
                                      </p:cBhvr>
                                      <p:from x="100000" y="100000"/>
                                      <p:to x="80000" y="100000"/>
                                    </p:animScale>
                                    <p:anim by="(#ppt_h/3+#ppt_w*0.1)" calcmode="lin" valueType="num">
                                      <p:cBhvr additive="sum">
                                        <p:cTn id="17" dur="200" decel="100000" autoRev="1" fill="hold">
                                          <p:stCondLst>
                                            <p:cond delay="600"/>
                                          </p:stCondLst>
                                        </p:cTn>
                                        <p:tgtEl>
                                          <p:spTgt spid="235523">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35533"/>
                                        </p:tgtEl>
                                        <p:attrNameLst>
                                          <p:attrName>style.visibility</p:attrName>
                                        </p:attrNameLst>
                                      </p:cBhvr>
                                      <p:to>
                                        <p:strVal val="visible"/>
                                      </p:to>
                                    </p:set>
                                    <p:anim calcmode="lin" valueType="num">
                                      <p:cBhvr>
                                        <p:cTn id="22" dur="1000" fill="hold"/>
                                        <p:tgtEl>
                                          <p:spTgt spid="235533"/>
                                        </p:tgtEl>
                                        <p:attrNameLst>
                                          <p:attrName>ppt_w</p:attrName>
                                        </p:attrNameLst>
                                      </p:cBhvr>
                                      <p:tavLst>
                                        <p:tav tm="0">
                                          <p:val>
                                            <p:fltVal val="0"/>
                                          </p:val>
                                        </p:tav>
                                        <p:tav tm="100000">
                                          <p:val>
                                            <p:strVal val="#ppt_w"/>
                                          </p:val>
                                        </p:tav>
                                      </p:tavLst>
                                    </p:anim>
                                    <p:anim calcmode="lin" valueType="num">
                                      <p:cBhvr>
                                        <p:cTn id="23" dur="1000" fill="hold"/>
                                        <p:tgtEl>
                                          <p:spTgt spid="235533"/>
                                        </p:tgtEl>
                                        <p:attrNameLst>
                                          <p:attrName>ppt_h</p:attrName>
                                        </p:attrNameLst>
                                      </p:cBhvr>
                                      <p:tavLst>
                                        <p:tav tm="0">
                                          <p:val>
                                            <p:fltVal val="0"/>
                                          </p:val>
                                        </p:tav>
                                        <p:tav tm="100000">
                                          <p:val>
                                            <p:strVal val="#ppt_h"/>
                                          </p:val>
                                        </p:tav>
                                      </p:tavLst>
                                    </p:anim>
                                    <p:anim calcmode="lin" valueType="num">
                                      <p:cBhvr>
                                        <p:cTn id="24" dur="1000" fill="hold"/>
                                        <p:tgtEl>
                                          <p:spTgt spid="235533"/>
                                        </p:tgtEl>
                                        <p:attrNameLst>
                                          <p:attrName>style.rotation</p:attrName>
                                        </p:attrNameLst>
                                      </p:cBhvr>
                                      <p:tavLst>
                                        <p:tav tm="0">
                                          <p:val>
                                            <p:fltVal val="90"/>
                                          </p:val>
                                        </p:tav>
                                        <p:tav tm="100000">
                                          <p:val>
                                            <p:fltVal val="0"/>
                                          </p:val>
                                        </p:tav>
                                      </p:tavLst>
                                    </p:anim>
                                    <p:animEffect transition="in" filter="fade">
                                      <p:cBhvr>
                                        <p:cTn id="25" dur="1000"/>
                                        <p:tgtEl>
                                          <p:spTgt spid="235533"/>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235523">
                                            <p:txEl>
                                              <p:pRg st="5" end="5"/>
                                            </p:txEl>
                                          </p:spTgt>
                                        </p:tgtEl>
                                        <p:attrNameLst>
                                          <p:attrName>style.visibility</p:attrName>
                                        </p:attrNameLst>
                                      </p:cBhvr>
                                      <p:to>
                                        <p:strVal val="visible"/>
                                      </p:to>
                                    </p:set>
                                    <p:anim from="(-#ppt_w/2)" to="(#ppt_x)" calcmode="lin" valueType="num">
                                      <p:cBhvr>
                                        <p:cTn id="30" dur="600" fill="hold">
                                          <p:stCondLst>
                                            <p:cond delay="0"/>
                                          </p:stCondLst>
                                        </p:cTn>
                                        <p:tgtEl>
                                          <p:spTgt spid="235523">
                                            <p:txEl>
                                              <p:pRg st="5" end="5"/>
                                            </p:txEl>
                                          </p:spTgt>
                                        </p:tgtEl>
                                        <p:attrNameLst>
                                          <p:attrName>ppt_x</p:attrName>
                                        </p:attrNameLst>
                                      </p:cBhvr>
                                    </p:anim>
                                    <p:anim from="0" to="-1.0" calcmode="lin" valueType="num">
                                      <p:cBhvr>
                                        <p:cTn id="31" dur="200" decel="50000" autoRev="1" fill="hold">
                                          <p:stCondLst>
                                            <p:cond delay="600"/>
                                          </p:stCondLst>
                                        </p:cTn>
                                        <p:tgtEl>
                                          <p:spTgt spid="235523">
                                            <p:txEl>
                                              <p:pRg st="5" end="5"/>
                                            </p:txEl>
                                          </p:spTgt>
                                        </p:tgtEl>
                                        <p:attrNameLst>
                                          <p:attrName>xshear</p:attrName>
                                        </p:attrNameLst>
                                      </p:cBhvr>
                                    </p:anim>
                                    <p:animScale>
                                      <p:cBhvr>
                                        <p:cTn id="32" dur="200" decel="100000" autoRev="1" fill="hold">
                                          <p:stCondLst>
                                            <p:cond delay="600"/>
                                          </p:stCondLst>
                                        </p:cTn>
                                        <p:tgtEl>
                                          <p:spTgt spid="235523">
                                            <p:txEl>
                                              <p:pRg st="5" end="5"/>
                                            </p:txEl>
                                          </p:spTgt>
                                        </p:tgtEl>
                                      </p:cBhvr>
                                      <p:from x="100000" y="100000"/>
                                      <p:to x="80000" y="100000"/>
                                    </p:animScale>
                                    <p:anim by="(#ppt_h/3+#ppt_w*0.1)" calcmode="lin" valueType="num">
                                      <p:cBhvr additive="sum">
                                        <p:cTn id="33" dur="200" decel="100000" autoRev="1" fill="hold">
                                          <p:stCondLst>
                                            <p:cond delay="600"/>
                                          </p:stCondLst>
                                        </p:cTn>
                                        <p:tgtEl>
                                          <p:spTgt spid="235523">
                                            <p:txEl>
                                              <p:pRg st="5" end="5"/>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iterate type="lt">
                                    <p:tmPct val="5000"/>
                                  </p:iterate>
                                  <p:childTnLst>
                                    <p:set>
                                      <p:cBhvr>
                                        <p:cTn id="37" dur="1" fill="hold">
                                          <p:stCondLst>
                                            <p:cond delay="0"/>
                                          </p:stCondLst>
                                        </p:cTn>
                                        <p:tgtEl>
                                          <p:spTgt spid="235537"/>
                                        </p:tgtEl>
                                        <p:attrNameLst>
                                          <p:attrName>style.visibility</p:attrName>
                                        </p:attrNameLst>
                                      </p:cBhvr>
                                      <p:to>
                                        <p:strVal val="visible"/>
                                      </p:to>
                                    </p:set>
                                    <p:anim calcmode="lin" valueType="num">
                                      <p:cBhvr>
                                        <p:cTn id="38" dur="1000" fill="hold"/>
                                        <p:tgtEl>
                                          <p:spTgt spid="235537"/>
                                        </p:tgtEl>
                                        <p:attrNameLst>
                                          <p:attrName>ppt_w</p:attrName>
                                        </p:attrNameLst>
                                      </p:cBhvr>
                                      <p:tavLst>
                                        <p:tav tm="0">
                                          <p:val>
                                            <p:fltVal val="0"/>
                                          </p:val>
                                        </p:tav>
                                        <p:tav tm="100000">
                                          <p:val>
                                            <p:strVal val="#ppt_w"/>
                                          </p:val>
                                        </p:tav>
                                      </p:tavLst>
                                    </p:anim>
                                    <p:anim calcmode="lin" valueType="num">
                                      <p:cBhvr>
                                        <p:cTn id="39" dur="1000" fill="hold"/>
                                        <p:tgtEl>
                                          <p:spTgt spid="235537"/>
                                        </p:tgtEl>
                                        <p:attrNameLst>
                                          <p:attrName>ppt_h</p:attrName>
                                        </p:attrNameLst>
                                      </p:cBhvr>
                                      <p:tavLst>
                                        <p:tav tm="0">
                                          <p:val>
                                            <p:fltVal val="0"/>
                                          </p:val>
                                        </p:tav>
                                        <p:tav tm="100000">
                                          <p:val>
                                            <p:strVal val="#ppt_h"/>
                                          </p:val>
                                        </p:tav>
                                      </p:tavLst>
                                    </p:anim>
                                    <p:anim calcmode="lin" valueType="num">
                                      <p:cBhvr>
                                        <p:cTn id="40" dur="1000" fill="hold"/>
                                        <p:tgtEl>
                                          <p:spTgt spid="235537"/>
                                        </p:tgtEl>
                                        <p:attrNameLst>
                                          <p:attrName>style.rotation</p:attrName>
                                        </p:attrNameLst>
                                      </p:cBhvr>
                                      <p:tavLst>
                                        <p:tav tm="0">
                                          <p:val>
                                            <p:fltVal val="90"/>
                                          </p:val>
                                        </p:tav>
                                        <p:tav tm="100000">
                                          <p:val>
                                            <p:fltVal val="0"/>
                                          </p:val>
                                        </p:tav>
                                      </p:tavLst>
                                    </p:anim>
                                    <p:animEffect transition="in" filter="fade">
                                      <p:cBhvr>
                                        <p:cTn id="41" dur="1000"/>
                                        <p:tgtEl>
                                          <p:spTgt spid="235537"/>
                                        </p:tgtEl>
                                      </p:cBhvr>
                                    </p:animEffec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235523">
                                            <p:txEl>
                                              <p:pRg st="9" end="9"/>
                                            </p:txEl>
                                          </p:spTgt>
                                        </p:tgtEl>
                                        <p:attrNameLst>
                                          <p:attrName>style.visibility</p:attrName>
                                        </p:attrNameLst>
                                      </p:cBhvr>
                                      <p:to>
                                        <p:strVal val="visible"/>
                                      </p:to>
                                    </p:set>
                                    <p:anim from="(-#ppt_w/2)" to="(#ppt_x)" calcmode="lin" valueType="num">
                                      <p:cBhvr>
                                        <p:cTn id="46" dur="600" fill="hold">
                                          <p:stCondLst>
                                            <p:cond delay="0"/>
                                          </p:stCondLst>
                                        </p:cTn>
                                        <p:tgtEl>
                                          <p:spTgt spid="235523">
                                            <p:txEl>
                                              <p:pRg st="9" end="9"/>
                                            </p:txEl>
                                          </p:spTgt>
                                        </p:tgtEl>
                                        <p:attrNameLst>
                                          <p:attrName>ppt_x</p:attrName>
                                        </p:attrNameLst>
                                      </p:cBhvr>
                                    </p:anim>
                                    <p:anim from="0" to="-1.0" calcmode="lin" valueType="num">
                                      <p:cBhvr>
                                        <p:cTn id="47" dur="200" decel="50000" autoRev="1" fill="hold">
                                          <p:stCondLst>
                                            <p:cond delay="600"/>
                                          </p:stCondLst>
                                        </p:cTn>
                                        <p:tgtEl>
                                          <p:spTgt spid="235523">
                                            <p:txEl>
                                              <p:pRg st="9" end="9"/>
                                            </p:txEl>
                                          </p:spTgt>
                                        </p:tgtEl>
                                        <p:attrNameLst>
                                          <p:attrName>xshear</p:attrName>
                                        </p:attrNameLst>
                                      </p:cBhvr>
                                    </p:anim>
                                    <p:animScale>
                                      <p:cBhvr>
                                        <p:cTn id="48" dur="200" decel="100000" autoRev="1" fill="hold">
                                          <p:stCondLst>
                                            <p:cond delay="600"/>
                                          </p:stCondLst>
                                        </p:cTn>
                                        <p:tgtEl>
                                          <p:spTgt spid="235523">
                                            <p:txEl>
                                              <p:pRg st="9" end="9"/>
                                            </p:txEl>
                                          </p:spTgt>
                                        </p:tgtEl>
                                      </p:cBhvr>
                                      <p:from x="100000" y="100000"/>
                                      <p:to x="80000" y="100000"/>
                                    </p:animScale>
                                    <p:anim by="(#ppt_h/3+#ppt_w*0.1)" calcmode="lin" valueType="num">
                                      <p:cBhvr additive="sum">
                                        <p:cTn id="49" dur="200" decel="100000" autoRev="1" fill="hold">
                                          <p:stCondLst>
                                            <p:cond delay="600"/>
                                          </p:stCondLst>
                                        </p:cTn>
                                        <p:tgtEl>
                                          <p:spTgt spid="235523">
                                            <p:txEl>
                                              <p:pRg st="9" end="9"/>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235538"/>
                                        </p:tgtEl>
                                        <p:attrNameLst>
                                          <p:attrName>style.visibility</p:attrName>
                                        </p:attrNameLst>
                                      </p:cBhvr>
                                      <p:to>
                                        <p:strVal val="visible"/>
                                      </p:to>
                                    </p:set>
                                    <p:anim calcmode="lin" valueType="num">
                                      <p:cBhvr>
                                        <p:cTn id="54" dur="1000" fill="hold"/>
                                        <p:tgtEl>
                                          <p:spTgt spid="235538"/>
                                        </p:tgtEl>
                                        <p:attrNameLst>
                                          <p:attrName>ppt_w</p:attrName>
                                        </p:attrNameLst>
                                      </p:cBhvr>
                                      <p:tavLst>
                                        <p:tav tm="0">
                                          <p:val>
                                            <p:fltVal val="0"/>
                                          </p:val>
                                        </p:tav>
                                        <p:tav tm="100000">
                                          <p:val>
                                            <p:strVal val="#ppt_w"/>
                                          </p:val>
                                        </p:tav>
                                      </p:tavLst>
                                    </p:anim>
                                    <p:anim calcmode="lin" valueType="num">
                                      <p:cBhvr>
                                        <p:cTn id="55" dur="1000" fill="hold"/>
                                        <p:tgtEl>
                                          <p:spTgt spid="235538"/>
                                        </p:tgtEl>
                                        <p:attrNameLst>
                                          <p:attrName>ppt_h</p:attrName>
                                        </p:attrNameLst>
                                      </p:cBhvr>
                                      <p:tavLst>
                                        <p:tav tm="0">
                                          <p:val>
                                            <p:fltVal val="0"/>
                                          </p:val>
                                        </p:tav>
                                        <p:tav tm="100000">
                                          <p:val>
                                            <p:strVal val="#ppt_h"/>
                                          </p:val>
                                        </p:tav>
                                      </p:tavLst>
                                    </p:anim>
                                    <p:anim calcmode="lin" valueType="num">
                                      <p:cBhvr>
                                        <p:cTn id="56" dur="1000" fill="hold"/>
                                        <p:tgtEl>
                                          <p:spTgt spid="235538"/>
                                        </p:tgtEl>
                                        <p:attrNameLst>
                                          <p:attrName>style.rotation</p:attrName>
                                        </p:attrNameLst>
                                      </p:cBhvr>
                                      <p:tavLst>
                                        <p:tav tm="0">
                                          <p:val>
                                            <p:fltVal val="90"/>
                                          </p:val>
                                        </p:tav>
                                        <p:tav tm="100000">
                                          <p:val>
                                            <p:fltVal val="0"/>
                                          </p:val>
                                        </p:tav>
                                      </p:tavLst>
                                    </p:anim>
                                    <p:animEffect transition="in" filter="fade">
                                      <p:cBhvr>
                                        <p:cTn id="57" dur="10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algn="r" eaLnBrk="1" hangingPunct="1"/>
            <a:r>
              <a:rPr lang="he-IL" smtClean="0">
                <a:solidFill>
                  <a:schemeClr val="hlink"/>
                </a:solidFill>
              </a:rPr>
              <a:t>תרגיל 4</a:t>
            </a:r>
            <a:endParaRPr lang="en-US" smtClean="0">
              <a:solidFill>
                <a:schemeClr val="hlink"/>
              </a:solidFill>
            </a:endParaRPr>
          </a:p>
        </p:txBody>
      </p:sp>
      <p:sp>
        <p:nvSpPr>
          <p:cNvPr id="236547" name="Rectangle 3"/>
          <p:cNvSpPr>
            <a:spLocks noGrp="1" noChangeArrowheads="1"/>
          </p:cNvSpPr>
          <p:nvPr>
            <p:ph type="body" idx="1"/>
          </p:nvPr>
        </p:nvSpPr>
        <p:spPr>
          <a:xfrm>
            <a:off x="684213" y="2017713"/>
            <a:ext cx="8270875" cy="4651375"/>
          </a:xfrm>
        </p:spPr>
        <p:txBody>
          <a:bodyPr/>
          <a:lstStyle/>
          <a:p>
            <a:pPr algn="just" eaLnBrk="1" hangingPunct="1">
              <a:lnSpc>
                <a:spcPct val="80000"/>
              </a:lnSpc>
              <a:buFont typeface="Wingdings" pitchFamily="2" charset="2"/>
              <a:buNone/>
            </a:pPr>
            <a:r>
              <a:rPr lang="he-IL" sz="2400" smtClean="0"/>
              <a:t>השכר הממוצע במשק במדינת ישראל הוא 6000 ₪ עם סטיית תקן 1000. בהנחה שיש 1,000,000 מקבלי שכר במדינת ישראל. </a:t>
            </a:r>
          </a:p>
          <a:p>
            <a:pPr algn="just" eaLnBrk="1" hangingPunct="1">
              <a:lnSpc>
                <a:spcPct val="80000"/>
              </a:lnSpc>
            </a:pPr>
            <a:r>
              <a:rPr lang="he-IL" sz="2400" b="1" u="sng" smtClean="0"/>
              <a:t>כמה אנשים</a:t>
            </a:r>
            <a:r>
              <a:rPr lang="he-IL" sz="2400" smtClean="0"/>
              <a:t> משתכרים בין 3000 ₪ ל 4000 ₪? </a:t>
            </a:r>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endParaRPr lang="he-IL" sz="2400" smtClean="0"/>
          </a:p>
          <a:p>
            <a:pPr algn="just" eaLnBrk="1" hangingPunct="1">
              <a:lnSpc>
                <a:spcPct val="80000"/>
              </a:lnSpc>
            </a:pPr>
            <a:r>
              <a:rPr lang="he-IL" sz="2400" smtClean="0"/>
              <a:t>לאחר תוספת שכר לכולם של 100 ₪ כמה אנשים ישתכרו בין 3000 ל 4000? (מספר האנשים לא ישתנה / פחות / יותר). </a:t>
            </a:r>
            <a:endParaRPr lang="he-IL" sz="2000" smtClean="0"/>
          </a:p>
        </p:txBody>
      </p:sp>
      <p:graphicFrame>
        <p:nvGraphicFramePr>
          <p:cNvPr id="236548" name="Object 4"/>
          <p:cNvGraphicFramePr>
            <a:graphicFrameLocks noChangeAspect="1"/>
          </p:cNvGraphicFramePr>
          <p:nvPr/>
        </p:nvGraphicFramePr>
        <p:xfrm>
          <a:off x="635000" y="3068638"/>
          <a:ext cx="4692650" cy="590550"/>
        </p:xfrm>
        <a:graphic>
          <a:graphicData uri="http://schemas.openxmlformats.org/presentationml/2006/ole">
            <p:oleObj spid="_x0000_s16386" name="משוואה" r:id="rId4" imgW="2997000" imgH="393480" progId="Equation.3">
              <p:embed/>
            </p:oleObj>
          </a:graphicData>
        </a:graphic>
      </p:graphicFrame>
      <p:graphicFrame>
        <p:nvGraphicFramePr>
          <p:cNvPr id="236550" name="Object 6"/>
          <p:cNvGraphicFramePr>
            <a:graphicFrameLocks noChangeAspect="1"/>
          </p:cNvGraphicFramePr>
          <p:nvPr/>
        </p:nvGraphicFramePr>
        <p:xfrm>
          <a:off x="992188" y="3924300"/>
          <a:ext cx="3343275" cy="1385888"/>
        </p:xfrm>
        <a:graphic>
          <a:graphicData uri="http://schemas.openxmlformats.org/presentationml/2006/ole">
            <p:oleObj spid="_x0000_s16387" name="משוואה" r:id="rId5" imgW="1714320" imgH="711000" progId="Equation.3">
              <p:embed/>
            </p:oleObj>
          </a:graphicData>
        </a:graphic>
      </p:graphicFrame>
      <p:sp>
        <p:nvSpPr>
          <p:cNvPr id="16390" name="Oval 7"/>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36547">
                                            <p:txEl>
                                              <p:pRg st="0" end="0"/>
                                            </p:txEl>
                                          </p:spTgt>
                                        </p:tgtEl>
                                        <p:attrNameLst>
                                          <p:attrName>ppt_x</p:attrName>
                                        </p:attrNameLst>
                                      </p:cBhvr>
                                    </p:anim>
                                    <p:anim from="0" to="-1.0" calcmode="lin" valueType="num">
                                      <p:cBhvr>
                                        <p:cTn id="8" dur="200" decel="50000" autoRev="1" fill="hold">
                                          <p:stCondLst>
                                            <p:cond delay="600"/>
                                          </p:stCondLst>
                                        </p:cTn>
                                        <p:tgtEl>
                                          <p:spTgt spid="236547">
                                            <p:txEl>
                                              <p:pRg st="0" end="0"/>
                                            </p:txEl>
                                          </p:spTgt>
                                        </p:tgtEl>
                                        <p:attrNameLst>
                                          <p:attrName>xshear</p:attrName>
                                        </p:attrNameLst>
                                      </p:cBhvr>
                                    </p:anim>
                                    <p:animScale>
                                      <p:cBhvr>
                                        <p:cTn id="9" dur="200" decel="100000" autoRev="1" fill="hold">
                                          <p:stCondLst>
                                            <p:cond delay="600"/>
                                          </p:stCondLst>
                                        </p:cTn>
                                        <p:tgtEl>
                                          <p:spTgt spid="236547">
                                            <p:txEl>
                                              <p:pRg st="0" end="0"/>
                                            </p:txEl>
                                          </p:spTgt>
                                        </p:tgtEl>
                                      </p:cBhvr>
                                      <p:from x="100000" y="100000"/>
                                      <p:to x="80000" y="100000"/>
                                    </p:animScale>
                                    <p:anim by="(#ppt_h/3+#ppt_w*0.1)" calcmode="lin" valueType="num">
                                      <p:cBhvr additive="sum">
                                        <p:cTn id="10" dur="200" decel="100000" autoRev="1" fill="hold">
                                          <p:stCondLst>
                                            <p:cond delay="600"/>
                                          </p:stCondLst>
                                        </p:cTn>
                                        <p:tgtEl>
                                          <p:spTgt spid="236547">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36547">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236547">
                                            <p:txEl>
                                              <p:pRg st="1" end="1"/>
                                            </p:txEl>
                                          </p:spTgt>
                                        </p:tgtEl>
                                        <p:attrNameLst>
                                          <p:attrName>ppt_x</p:attrName>
                                        </p:attrNameLst>
                                      </p:cBhvr>
                                    </p:anim>
                                    <p:anim from="0" to="-1.0" calcmode="lin" valueType="num">
                                      <p:cBhvr>
                                        <p:cTn id="14" dur="200" decel="50000" autoRev="1" fill="hold">
                                          <p:stCondLst>
                                            <p:cond delay="600"/>
                                          </p:stCondLst>
                                        </p:cTn>
                                        <p:tgtEl>
                                          <p:spTgt spid="236547">
                                            <p:txEl>
                                              <p:pRg st="1" end="1"/>
                                            </p:txEl>
                                          </p:spTgt>
                                        </p:tgtEl>
                                        <p:attrNameLst>
                                          <p:attrName>xshear</p:attrName>
                                        </p:attrNameLst>
                                      </p:cBhvr>
                                    </p:anim>
                                    <p:animScale>
                                      <p:cBhvr>
                                        <p:cTn id="15" dur="200" decel="100000" autoRev="1" fill="hold">
                                          <p:stCondLst>
                                            <p:cond delay="600"/>
                                          </p:stCondLst>
                                        </p:cTn>
                                        <p:tgtEl>
                                          <p:spTgt spid="236547">
                                            <p:txEl>
                                              <p:pRg st="1" end="1"/>
                                            </p:txEl>
                                          </p:spTgt>
                                        </p:tgtEl>
                                      </p:cBhvr>
                                      <p:from x="100000" y="100000"/>
                                      <p:to x="80000" y="100000"/>
                                    </p:animScale>
                                    <p:anim by="(#ppt_h/3+#ppt_w*0.1)" calcmode="lin" valueType="num">
                                      <p:cBhvr additive="sum">
                                        <p:cTn id="16" dur="200" decel="100000" autoRev="1" fill="hold">
                                          <p:stCondLst>
                                            <p:cond delay="600"/>
                                          </p:stCondLst>
                                        </p:cTn>
                                        <p:tgtEl>
                                          <p:spTgt spid="236547">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36548"/>
                                        </p:tgtEl>
                                        <p:attrNameLst>
                                          <p:attrName>style.visibility</p:attrName>
                                        </p:attrNameLst>
                                      </p:cBhvr>
                                      <p:to>
                                        <p:strVal val="visible"/>
                                      </p:to>
                                    </p:set>
                                    <p:anim calcmode="lin" valueType="num">
                                      <p:cBhvr>
                                        <p:cTn id="21" dur="1000" fill="hold"/>
                                        <p:tgtEl>
                                          <p:spTgt spid="236548"/>
                                        </p:tgtEl>
                                        <p:attrNameLst>
                                          <p:attrName>ppt_w</p:attrName>
                                        </p:attrNameLst>
                                      </p:cBhvr>
                                      <p:tavLst>
                                        <p:tav tm="0">
                                          <p:val>
                                            <p:fltVal val="0"/>
                                          </p:val>
                                        </p:tav>
                                        <p:tav tm="100000">
                                          <p:val>
                                            <p:strVal val="#ppt_w"/>
                                          </p:val>
                                        </p:tav>
                                      </p:tavLst>
                                    </p:anim>
                                    <p:anim calcmode="lin" valueType="num">
                                      <p:cBhvr>
                                        <p:cTn id="22" dur="1000" fill="hold"/>
                                        <p:tgtEl>
                                          <p:spTgt spid="236548"/>
                                        </p:tgtEl>
                                        <p:attrNameLst>
                                          <p:attrName>ppt_h</p:attrName>
                                        </p:attrNameLst>
                                      </p:cBhvr>
                                      <p:tavLst>
                                        <p:tav tm="0">
                                          <p:val>
                                            <p:fltVal val="0"/>
                                          </p:val>
                                        </p:tav>
                                        <p:tav tm="100000">
                                          <p:val>
                                            <p:strVal val="#ppt_h"/>
                                          </p:val>
                                        </p:tav>
                                      </p:tavLst>
                                    </p:anim>
                                    <p:anim calcmode="lin" valueType="num">
                                      <p:cBhvr>
                                        <p:cTn id="23" dur="1000" fill="hold"/>
                                        <p:tgtEl>
                                          <p:spTgt spid="236548"/>
                                        </p:tgtEl>
                                        <p:attrNameLst>
                                          <p:attrName>style.rotation</p:attrName>
                                        </p:attrNameLst>
                                      </p:cBhvr>
                                      <p:tavLst>
                                        <p:tav tm="0">
                                          <p:val>
                                            <p:fltVal val="90"/>
                                          </p:val>
                                        </p:tav>
                                        <p:tav tm="100000">
                                          <p:val>
                                            <p:fltVal val="0"/>
                                          </p:val>
                                        </p:tav>
                                      </p:tavLst>
                                    </p:anim>
                                    <p:animEffect transition="in" filter="fade">
                                      <p:cBhvr>
                                        <p:cTn id="24" dur="1000"/>
                                        <p:tgtEl>
                                          <p:spTgt spid="23654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36550"/>
                                        </p:tgtEl>
                                        <p:attrNameLst>
                                          <p:attrName>style.visibility</p:attrName>
                                        </p:attrNameLst>
                                      </p:cBhvr>
                                      <p:to>
                                        <p:strVal val="visible"/>
                                      </p:to>
                                    </p:set>
                                    <p:anim calcmode="lin" valueType="num">
                                      <p:cBhvr>
                                        <p:cTn id="29" dur="1000" fill="hold"/>
                                        <p:tgtEl>
                                          <p:spTgt spid="236550"/>
                                        </p:tgtEl>
                                        <p:attrNameLst>
                                          <p:attrName>ppt_w</p:attrName>
                                        </p:attrNameLst>
                                      </p:cBhvr>
                                      <p:tavLst>
                                        <p:tav tm="0">
                                          <p:val>
                                            <p:fltVal val="0"/>
                                          </p:val>
                                        </p:tav>
                                        <p:tav tm="100000">
                                          <p:val>
                                            <p:strVal val="#ppt_w"/>
                                          </p:val>
                                        </p:tav>
                                      </p:tavLst>
                                    </p:anim>
                                    <p:anim calcmode="lin" valueType="num">
                                      <p:cBhvr>
                                        <p:cTn id="30" dur="1000" fill="hold"/>
                                        <p:tgtEl>
                                          <p:spTgt spid="236550"/>
                                        </p:tgtEl>
                                        <p:attrNameLst>
                                          <p:attrName>ppt_h</p:attrName>
                                        </p:attrNameLst>
                                      </p:cBhvr>
                                      <p:tavLst>
                                        <p:tav tm="0">
                                          <p:val>
                                            <p:fltVal val="0"/>
                                          </p:val>
                                        </p:tav>
                                        <p:tav tm="100000">
                                          <p:val>
                                            <p:strVal val="#ppt_h"/>
                                          </p:val>
                                        </p:tav>
                                      </p:tavLst>
                                    </p:anim>
                                    <p:anim calcmode="lin" valueType="num">
                                      <p:cBhvr>
                                        <p:cTn id="31" dur="1000" fill="hold"/>
                                        <p:tgtEl>
                                          <p:spTgt spid="236550"/>
                                        </p:tgtEl>
                                        <p:attrNameLst>
                                          <p:attrName>style.rotation</p:attrName>
                                        </p:attrNameLst>
                                      </p:cBhvr>
                                      <p:tavLst>
                                        <p:tav tm="0">
                                          <p:val>
                                            <p:fltVal val="90"/>
                                          </p:val>
                                        </p:tav>
                                        <p:tav tm="100000">
                                          <p:val>
                                            <p:fltVal val="0"/>
                                          </p:val>
                                        </p:tav>
                                      </p:tavLst>
                                    </p:anim>
                                    <p:animEffect transition="in" filter="fade">
                                      <p:cBhvr>
                                        <p:cTn id="32" dur="1000"/>
                                        <p:tgtEl>
                                          <p:spTgt spid="236550"/>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236547">
                                            <p:txEl>
                                              <p:pRg st="9" end="9"/>
                                            </p:txEl>
                                          </p:spTgt>
                                        </p:tgtEl>
                                        <p:attrNameLst>
                                          <p:attrName>style.visibility</p:attrName>
                                        </p:attrNameLst>
                                      </p:cBhvr>
                                      <p:to>
                                        <p:strVal val="visible"/>
                                      </p:to>
                                    </p:set>
                                    <p:anim from="(-#ppt_w/2)" to="(#ppt_x)" calcmode="lin" valueType="num">
                                      <p:cBhvr>
                                        <p:cTn id="37" dur="600" fill="hold">
                                          <p:stCondLst>
                                            <p:cond delay="0"/>
                                          </p:stCondLst>
                                        </p:cTn>
                                        <p:tgtEl>
                                          <p:spTgt spid="236547">
                                            <p:txEl>
                                              <p:pRg st="9" end="9"/>
                                            </p:txEl>
                                          </p:spTgt>
                                        </p:tgtEl>
                                        <p:attrNameLst>
                                          <p:attrName>ppt_x</p:attrName>
                                        </p:attrNameLst>
                                      </p:cBhvr>
                                    </p:anim>
                                    <p:anim from="0" to="-1.0" calcmode="lin" valueType="num">
                                      <p:cBhvr>
                                        <p:cTn id="38" dur="200" decel="50000" autoRev="1" fill="hold">
                                          <p:stCondLst>
                                            <p:cond delay="600"/>
                                          </p:stCondLst>
                                        </p:cTn>
                                        <p:tgtEl>
                                          <p:spTgt spid="236547">
                                            <p:txEl>
                                              <p:pRg st="9" end="9"/>
                                            </p:txEl>
                                          </p:spTgt>
                                        </p:tgtEl>
                                        <p:attrNameLst>
                                          <p:attrName>xshear</p:attrName>
                                        </p:attrNameLst>
                                      </p:cBhvr>
                                    </p:anim>
                                    <p:animScale>
                                      <p:cBhvr>
                                        <p:cTn id="39" dur="200" decel="100000" autoRev="1" fill="hold">
                                          <p:stCondLst>
                                            <p:cond delay="600"/>
                                          </p:stCondLst>
                                        </p:cTn>
                                        <p:tgtEl>
                                          <p:spTgt spid="236547">
                                            <p:txEl>
                                              <p:pRg st="9" end="9"/>
                                            </p:txEl>
                                          </p:spTgt>
                                        </p:tgtEl>
                                      </p:cBhvr>
                                      <p:from x="100000" y="100000"/>
                                      <p:to x="80000" y="100000"/>
                                    </p:animScale>
                                    <p:anim by="(#ppt_h/3+#ppt_w*0.1)" calcmode="lin" valueType="num">
                                      <p:cBhvr additive="sum">
                                        <p:cTn id="40" dur="200" decel="100000" autoRev="1" fill="hold">
                                          <p:stCondLst>
                                            <p:cond delay="600"/>
                                          </p:stCondLst>
                                        </p:cTn>
                                        <p:tgtEl>
                                          <p:spTgt spid="236547">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algn="r" eaLnBrk="1" hangingPunct="1"/>
            <a:r>
              <a:rPr lang="he-IL" smtClean="0">
                <a:solidFill>
                  <a:schemeClr val="hlink"/>
                </a:solidFill>
              </a:rPr>
              <a:t>תרגיל 5</a:t>
            </a:r>
            <a:endParaRPr lang="en-US" smtClean="0">
              <a:solidFill>
                <a:schemeClr val="hlink"/>
              </a:solidFill>
            </a:endParaRPr>
          </a:p>
        </p:txBody>
      </p:sp>
      <p:sp>
        <p:nvSpPr>
          <p:cNvPr id="238595" name="Rectangle 3"/>
          <p:cNvSpPr>
            <a:spLocks noGrp="1" noChangeArrowheads="1"/>
          </p:cNvSpPr>
          <p:nvPr>
            <p:ph type="body" idx="1"/>
          </p:nvPr>
        </p:nvSpPr>
        <p:spPr>
          <a:xfrm>
            <a:off x="684213" y="2017713"/>
            <a:ext cx="8270875" cy="4114800"/>
          </a:xfrm>
        </p:spPr>
        <p:txBody>
          <a:bodyPr/>
          <a:lstStyle/>
          <a:p>
            <a:pPr algn="just" eaLnBrk="1" hangingPunct="1">
              <a:buFont typeface="Wingdings" pitchFamily="2" charset="2"/>
              <a:buNone/>
            </a:pPr>
            <a:r>
              <a:rPr lang="he-IL" sz="2800" smtClean="0"/>
              <a:t>הציון הממוצע במכינה הוא 80 עם סטייה תקן 5. 95% הציונים הגבוהים מתקבלים ללימודי תואר </a:t>
            </a:r>
            <a:r>
              <a:rPr lang="en-US" sz="2800" smtClean="0"/>
              <a:t>I</a:t>
            </a:r>
            <a:r>
              <a:rPr lang="he-IL" sz="2800" smtClean="0"/>
              <a:t>. </a:t>
            </a:r>
          </a:p>
          <a:p>
            <a:pPr algn="just" eaLnBrk="1" hangingPunct="1"/>
            <a:r>
              <a:rPr lang="he-IL" sz="2800" smtClean="0"/>
              <a:t>איזה </a:t>
            </a:r>
            <a:r>
              <a:rPr lang="he-IL" sz="2800" u="sng" smtClean="0"/>
              <a:t>ציון מינימום</a:t>
            </a:r>
            <a:r>
              <a:rPr lang="he-IL" sz="2800" smtClean="0"/>
              <a:t> צריך על מנת להתקבל ללימודי תואר </a:t>
            </a:r>
            <a:r>
              <a:rPr lang="en-US" sz="2800" smtClean="0"/>
              <a:t>I</a:t>
            </a:r>
            <a:r>
              <a:rPr lang="he-IL" sz="2800" smtClean="0"/>
              <a:t>?</a:t>
            </a:r>
            <a:r>
              <a:rPr lang="he-IL" sz="2800" b="1" smtClean="0"/>
              <a:t> </a:t>
            </a:r>
            <a:r>
              <a:rPr lang="he-IL" sz="2800" smtClean="0"/>
              <a:t> </a:t>
            </a:r>
          </a:p>
          <a:p>
            <a:pPr algn="just" eaLnBrk="1" hangingPunct="1"/>
            <a:endParaRPr lang="he-IL" sz="2800" smtClean="0"/>
          </a:p>
          <a:p>
            <a:pPr algn="just" eaLnBrk="1" hangingPunct="1"/>
            <a:endParaRPr lang="he-IL" sz="2800" smtClean="0"/>
          </a:p>
          <a:p>
            <a:pPr algn="just" eaLnBrk="1" hangingPunct="1"/>
            <a:endParaRPr lang="he-IL" sz="2800" smtClean="0"/>
          </a:p>
          <a:p>
            <a:pPr algn="just" eaLnBrk="1" hangingPunct="1"/>
            <a:endParaRPr lang="he-IL" sz="2800" smtClean="0"/>
          </a:p>
        </p:txBody>
      </p:sp>
      <p:graphicFrame>
        <p:nvGraphicFramePr>
          <p:cNvPr id="238597" name="Object 5"/>
          <p:cNvGraphicFramePr>
            <a:graphicFrameLocks noChangeAspect="1"/>
          </p:cNvGraphicFramePr>
          <p:nvPr/>
        </p:nvGraphicFramePr>
        <p:xfrm>
          <a:off x="971550" y="3573463"/>
          <a:ext cx="2630488" cy="2630487"/>
        </p:xfrm>
        <a:graphic>
          <a:graphicData uri="http://schemas.openxmlformats.org/presentationml/2006/ole">
            <p:oleObj spid="_x0000_s17410" name="משוואה" r:id="rId4" imgW="1041120" imgH="1041120" progId="Equation.3">
              <p:embed/>
            </p:oleObj>
          </a:graphicData>
        </a:graphic>
      </p:graphicFrame>
      <p:sp>
        <p:nvSpPr>
          <p:cNvPr id="17413" name="Oval 6"/>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38595">
                                            <p:txEl>
                                              <p:pRg st="0" end="0"/>
                                            </p:txEl>
                                          </p:spTgt>
                                        </p:tgtEl>
                                        <p:attrNameLst>
                                          <p:attrName>ppt_x</p:attrName>
                                        </p:attrNameLst>
                                      </p:cBhvr>
                                    </p:anim>
                                    <p:anim from="0" to="-1.0" calcmode="lin" valueType="num">
                                      <p:cBhvr>
                                        <p:cTn id="8" dur="200" decel="50000" autoRev="1" fill="hold">
                                          <p:stCondLst>
                                            <p:cond delay="600"/>
                                          </p:stCondLst>
                                        </p:cTn>
                                        <p:tgtEl>
                                          <p:spTgt spid="238595">
                                            <p:txEl>
                                              <p:pRg st="0" end="0"/>
                                            </p:txEl>
                                          </p:spTgt>
                                        </p:tgtEl>
                                        <p:attrNameLst>
                                          <p:attrName>xshear</p:attrName>
                                        </p:attrNameLst>
                                      </p:cBhvr>
                                    </p:anim>
                                    <p:animScale>
                                      <p:cBhvr>
                                        <p:cTn id="9" dur="200" decel="100000" autoRev="1" fill="hold">
                                          <p:stCondLst>
                                            <p:cond delay="600"/>
                                          </p:stCondLst>
                                        </p:cTn>
                                        <p:tgtEl>
                                          <p:spTgt spid="238595">
                                            <p:txEl>
                                              <p:pRg st="0" end="0"/>
                                            </p:txEl>
                                          </p:spTgt>
                                        </p:tgtEl>
                                      </p:cBhvr>
                                      <p:from x="100000" y="100000"/>
                                      <p:to x="80000" y="100000"/>
                                    </p:animScale>
                                    <p:anim by="(#ppt_h/3+#ppt_w*0.1)" calcmode="lin" valueType="num">
                                      <p:cBhvr additive="sum">
                                        <p:cTn id="10" dur="200" decel="100000" autoRev="1" fill="hold">
                                          <p:stCondLst>
                                            <p:cond delay="600"/>
                                          </p:stCondLst>
                                        </p:cTn>
                                        <p:tgtEl>
                                          <p:spTgt spid="238595">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38595">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38595">
                                            <p:txEl>
                                              <p:pRg st="1" end="1"/>
                                            </p:txEl>
                                          </p:spTgt>
                                        </p:tgtEl>
                                        <p:attrNameLst>
                                          <p:attrName>ppt_x</p:attrName>
                                        </p:attrNameLst>
                                      </p:cBhvr>
                                    </p:anim>
                                    <p:anim from="0" to="-1.0" calcmode="lin" valueType="num">
                                      <p:cBhvr>
                                        <p:cTn id="15" dur="200" decel="50000" autoRev="1" fill="hold">
                                          <p:stCondLst>
                                            <p:cond delay="600"/>
                                          </p:stCondLst>
                                        </p:cTn>
                                        <p:tgtEl>
                                          <p:spTgt spid="238595">
                                            <p:txEl>
                                              <p:pRg st="1" end="1"/>
                                            </p:txEl>
                                          </p:spTgt>
                                        </p:tgtEl>
                                        <p:attrNameLst>
                                          <p:attrName>xshear</p:attrName>
                                        </p:attrNameLst>
                                      </p:cBhvr>
                                    </p:anim>
                                    <p:animScale>
                                      <p:cBhvr>
                                        <p:cTn id="16" dur="200" decel="100000" autoRev="1" fill="hold">
                                          <p:stCondLst>
                                            <p:cond delay="600"/>
                                          </p:stCondLst>
                                        </p:cTn>
                                        <p:tgtEl>
                                          <p:spTgt spid="238595">
                                            <p:txEl>
                                              <p:pRg st="1" end="1"/>
                                            </p:txEl>
                                          </p:spTgt>
                                        </p:tgtEl>
                                      </p:cBhvr>
                                      <p:from x="100000" y="100000"/>
                                      <p:to x="80000" y="100000"/>
                                    </p:animScale>
                                    <p:anim by="(#ppt_h/3+#ppt_w*0.1)" calcmode="lin" valueType="num">
                                      <p:cBhvr additive="sum">
                                        <p:cTn id="17" dur="200" decel="100000" autoRev="1" fill="hold">
                                          <p:stCondLst>
                                            <p:cond delay="600"/>
                                          </p:stCondLst>
                                        </p:cTn>
                                        <p:tgtEl>
                                          <p:spTgt spid="238595">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38597"/>
                                        </p:tgtEl>
                                        <p:attrNameLst>
                                          <p:attrName>style.visibility</p:attrName>
                                        </p:attrNameLst>
                                      </p:cBhvr>
                                      <p:to>
                                        <p:strVal val="visible"/>
                                      </p:to>
                                    </p:set>
                                    <p:anim calcmode="lin" valueType="num">
                                      <p:cBhvr>
                                        <p:cTn id="22" dur="1000" fill="hold"/>
                                        <p:tgtEl>
                                          <p:spTgt spid="238597"/>
                                        </p:tgtEl>
                                        <p:attrNameLst>
                                          <p:attrName>ppt_w</p:attrName>
                                        </p:attrNameLst>
                                      </p:cBhvr>
                                      <p:tavLst>
                                        <p:tav tm="0">
                                          <p:val>
                                            <p:fltVal val="0"/>
                                          </p:val>
                                        </p:tav>
                                        <p:tav tm="100000">
                                          <p:val>
                                            <p:strVal val="#ppt_w"/>
                                          </p:val>
                                        </p:tav>
                                      </p:tavLst>
                                    </p:anim>
                                    <p:anim calcmode="lin" valueType="num">
                                      <p:cBhvr>
                                        <p:cTn id="23" dur="1000" fill="hold"/>
                                        <p:tgtEl>
                                          <p:spTgt spid="238597"/>
                                        </p:tgtEl>
                                        <p:attrNameLst>
                                          <p:attrName>ppt_h</p:attrName>
                                        </p:attrNameLst>
                                      </p:cBhvr>
                                      <p:tavLst>
                                        <p:tav tm="0">
                                          <p:val>
                                            <p:fltVal val="0"/>
                                          </p:val>
                                        </p:tav>
                                        <p:tav tm="100000">
                                          <p:val>
                                            <p:strVal val="#ppt_h"/>
                                          </p:val>
                                        </p:tav>
                                      </p:tavLst>
                                    </p:anim>
                                    <p:anim calcmode="lin" valueType="num">
                                      <p:cBhvr>
                                        <p:cTn id="24" dur="1000" fill="hold"/>
                                        <p:tgtEl>
                                          <p:spTgt spid="238597"/>
                                        </p:tgtEl>
                                        <p:attrNameLst>
                                          <p:attrName>style.rotation</p:attrName>
                                        </p:attrNameLst>
                                      </p:cBhvr>
                                      <p:tavLst>
                                        <p:tav tm="0">
                                          <p:val>
                                            <p:fltVal val="90"/>
                                          </p:val>
                                        </p:tav>
                                        <p:tav tm="100000">
                                          <p:val>
                                            <p:fltVal val="0"/>
                                          </p:val>
                                        </p:tav>
                                      </p:tavLst>
                                    </p:anim>
                                    <p:animEffect transition="in" filter="fade">
                                      <p:cBhvr>
                                        <p:cTn id="25" dur="10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algn="r" eaLnBrk="1" hangingPunct="1"/>
            <a:r>
              <a:rPr lang="he-IL" smtClean="0">
                <a:solidFill>
                  <a:schemeClr val="hlink"/>
                </a:solidFill>
              </a:rPr>
              <a:t>תרגיל 6</a:t>
            </a:r>
            <a:endParaRPr lang="en-US" smtClean="0">
              <a:solidFill>
                <a:schemeClr val="hlink"/>
              </a:solidFill>
            </a:endParaRPr>
          </a:p>
        </p:txBody>
      </p:sp>
      <p:sp>
        <p:nvSpPr>
          <p:cNvPr id="243715" name="Rectangle 3"/>
          <p:cNvSpPr>
            <a:spLocks noGrp="1" noChangeArrowheads="1"/>
          </p:cNvSpPr>
          <p:nvPr>
            <p:ph type="body" idx="1"/>
          </p:nvPr>
        </p:nvSpPr>
        <p:spPr>
          <a:xfrm>
            <a:off x="684213" y="2017713"/>
            <a:ext cx="8270875" cy="4114800"/>
          </a:xfrm>
        </p:spPr>
        <p:txBody>
          <a:bodyPr/>
          <a:lstStyle/>
          <a:p>
            <a:pPr algn="just" eaLnBrk="1" hangingPunct="1">
              <a:lnSpc>
                <a:spcPct val="80000"/>
              </a:lnSpc>
              <a:buFont typeface="Wingdings" pitchFamily="2" charset="2"/>
              <a:buNone/>
            </a:pPr>
            <a:r>
              <a:rPr lang="he-IL" sz="2000" smtClean="0"/>
              <a:t>המשקל הממוצע של פיתה הוא 80 גרם עם סטיית תקן 10. המשקל הממוצע של לחם הוא 100 גרם עם סטיית תקן 5. בכל יום נאפים כ 50 פיתות ו 160 לחמים.</a:t>
            </a:r>
          </a:p>
          <a:p>
            <a:pPr algn="just" eaLnBrk="1" hangingPunct="1">
              <a:lnSpc>
                <a:spcPct val="80000"/>
              </a:lnSpc>
            </a:pPr>
            <a:r>
              <a:rPr lang="he-IL" sz="2000" smtClean="0"/>
              <a:t>אלי תורם את 10 הפיתות ו 20 הלחמים הכבדים ביותר ואת השאר מוכר, מה יעשה אלי עם פיתה במשקל 86 גרם?</a:t>
            </a:r>
            <a:r>
              <a:rPr lang="he-IL" sz="2000" b="1" smtClean="0"/>
              <a:t> </a:t>
            </a:r>
            <a:r>
              <a:rPr lang="he-IL" sz="2000" smtClean="0"/>
              <a:t> מה יעשה אלי עם לחם במשקל 115 גרם?</a:t>
            </a:r>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endParaRPr lang="he-IL" sz="2000" smtClean="0"/>
          </a:p>
          <a:p>
            <a:pPr algn="just" eaLnBrk="1" hangingPunct="1">
              <a:lnSpc>
                <a:spcPct val="80000"/>
              </a:lnSpc>
            </a:pPr>
            <a:r>
              <a:rPr lang="he-IL" sz="2000" smtClean="0"/>
              <a:t>לאחרונה חלה עליה של 10% במשקל הפיתות והלחמים, בהנחה שאלי רוצה להמשיך לתרום את 10 הפיתות הכבדות ביותר מהו המשקל החדש שהחל ממנו אלי תורם את הפיתה? ומהו ציון התקן החדש של אותו המשקל?</a:t>
            </a:r>
          </a:p>
        </p:txBody>
      </p:sp>
      <p:graphicFrame>
        <p:nvGraphicFramePr>
          <p:cNvPr id="243717" name="Object 5"/>
          <p:cNvGraphicFramePr>
            <a:graphicFrameLocks noChangeAspect="1"/>
          </p:cNvGraphicFramePr>
          <p:nvPr/>
        </p:nvGraphicFramePr>
        <p:xfrm>
          <a:off x="611188" y="3357563"/>
          <a:ext cx="3321050" cy="1863725"/>
        </p:xfrm>
        <a:graphic>
          <a:graphicData uri="http://schemas.openxmlformats.org/presentationml/2006/ole">
            <p:oleObj spid="_x0000_s18434" name="משוואה" r:id="rId4" imgW="2171520" imgH="1218960" progId="Equation.3">
              <p:embed/>
            </p:oleObj>
          </a:graphicData>
        </a:graphic>
      </p:graphicFrame>
      <p:graphicFrame>
        <p:nvGraphicFramePr>
          <p:cNvPr id="243718" name="Object 6"/>
          <p:cNvGraphicFramePr>
            <a:graphicFrameLocks noChangeAspect="1"/>
          </p:cNvGraphicFramePr>
          <p:nvPr/>
        </p:nvGraphicFramePr>
        <p:xfrm>
          <a:off x="4356100" y="3357563"/>
          <a:ext cx="3652838" cy="1863725"/>
        </p:xfrm>
        <a:graphic>
          <a:graphicData uri="http://schemas.openxmlformats.org/presentationml/2006/ole">
            <p:oleObj spid="_x0000_s18435" name="משוואה" r:id="rId5" imgW="2387520" imgH="1218960" progId="Equation.3">
              <p:embed/>
            </p:oleObj>
          </a:graphicData>
        </a:graphic>
      </p:graphicFrame>
      <p:graphicFrame>
        <p:nvGraphicFramePr>
          <p:cNvPr id="243719" name="Object 7"/>
          <p:cNvGraphicFramePr>
            <a:graphicFrameLocks noChangeAspect="1"/>
          </p:cNvGraphicFramePr>
          <p:nvPr/>
        </p:nvGraphicFramePr>
        <p:xfrm>
          <a:off x="584200" y="6021388"/>
          <a:ext cx="2136775" cy="271462"/>
        </p:xfrm>
        <a:graphic>
          <a:graphicData uri="http://schemas.openxmlformats.org/presentationml/2006/ole">
            <p:oleObj spid="_x0000_s18436" name="משוואה" r:id="rId6" imgW="1396800" imgH="177480" progId="Equation.3">
              <p:embed/>
            </p:oleObj>
          </a:graphicData>
        </a:graphic>
      </p:graphicFrame>
      <p:sp>
        <p:nvSpPr>
          <p:cNvPr id="18439" name="Oval 8"/>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3715">
                                            <p:txEl>
                                              <p:pRg st="0" end="0"/>
                                            </p:txEl>
                                          </p:spTgt>
                                        </p:tgtEl>
                                        <p:attrNameLst>
                                          <p:attrName>ppt_x</p:attrName>
                                        </p:attrNameLst>
                                      </p:cBhvr>
                                    </p:anim>
                                    <p:anim from="0" to="-1.0" calcmode="lin" valueType="num">
                                      <p:cBhvr>
                                        <p:cTn id="8" dur="200" decel="50000" autoRev="1" fill="hold">
                                          <p:stCondLst>
                                            <p:cond delay="600"/>
                                          </p:stCondLst>
                                        </p:cTn>
                                        <p:tgtEl>
                                          <p:spTgt spid="243715">
                                            <p:txEl>
                                              <p:pRg st="0" end="0"/>
                                            </p:txEl>
                                          </p:spTgt>
                                        </p:tgtEl>
                                        <p:attrNameLst>
                                          <p:attrName>xshear</p:attrName>
                                        </p:attrNameLst>
                                      </p:cBhvr>
                                    </p:anim>
                                    <p:animScale>
                                      <p:cBhvr>
                                        <p:cTn id="9" dur="200" decel="100000" autoRev="1" fill="hold">
                                          <p:stCondLst>
                                            <p:cond delay="600"/>
                                          </p:stCondLst>
                                        </p:cTn>
                                        <p:tgtEl>
                                          <p:spTgt spid="243715">
                                            <p:txEl>
                                              <p:pRg st="0" end="0"/>
                                            </p:txEl>
                                          </p:spTgt>
                                        </p:tgtEl>
                                      </p:cBhvr>
                                      <p:from x="100000" y="100000"/>
                                      <p:to x="80000" y="100000"/>
                                    </p:animScale>
                                    <p:anim by="(#ppt_h/3+#ppt_w*0.1)" calcmode="lin" valueType="num">
                                      <p:cBhvr additive="sum">
                                        <p:cTn id="10" dur="200" decel="100000" autoRev="1" fill="hold">
                                          <p:stCondLst>
                                            <p:cond delay="600"/>
                                          </p:stCondLst>
                                        </p:cTn>
                                        <p:tgtEl>
                                          <p:spTgt spid="243715">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43715">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43715">
                                            <p:txEl>
                                              <p:pRg st="1" end="1"/>
                                            </p:txEl>
                                          </p:spTgt>
                                        </p:tgtEl>
                                        <p:attrNameLst>
                                          <p:attrName>ppt_x</p:attrName>
                                        </p:attrNameLst>
                                      </p:cBhvr>
                                    </p:anim>
                                    <p:anim from="0" to="-1.0" calcmode="lin" valueType="num">
                                      <p:cBhvr>
                                        <p:cTn id="15" dur="200" decel="50000" autoRev="1" fill="hold">
                                          <p:stCondLst>
                                            <p:cond delay="600"/>
                                          </p:stCondLst>
                                        </p:cTn>
                                        <p:tgtEl>
                                          <p:spTgt spid="243715">
                                            <p:txEl>
                                              <p:pRg st="1" end="1"/>
                                            </p:txEl>
                                          </p:spTgt>
                                        </p:tgtEl>
                                        <p:attrNameLst>
                                          <p:attrName>xshear</p:attrName>
                                        </p:attrNameLst>
                                      </p:cBhvr>
                                    </p:anim>
                                    <p:animScale>
                                      <p:cBhvr>
                                        <p:cTn id="16" dur="200" decel="100000" autoRev="1" fill="hold">
                                          <p:stCondLst>
                                            <p:cond delay="600"/>
                                          </p:stCondLst>
                                        </p:cTn>
                                        <p:tgtEl>
                                          <p:spTgt spid="243715">
                                            <p:txEl>
                                              <p:pRg st="1" end="1"/>
                                            </p:txEl>
                                          </p:spTgt>
                                        </p:tgtEl>
                                      </p:cBhvr>
                                      <p:from x="100000" y="100000"/>
                                      <p:to x="80000" y="100000"/>
                                    </p:animScale>
                                    <p:anim by="(#ppt_h/3+#ppt_w*0.1)" calcmode="lin" valueType="num">
                                      <p:cBhvr additive="sum">
                                        <p:cTn id="17" dur="200" decel="100000" autoRev="1" fill="hold">
                                          <p:stCondLst>
                                            <p:cond delay="600"/>
                                          </p:stCondLst>
                                        </p:cTn>
                                        <p:tgtEl>
                                          <p:spTgt spid="243715">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43717"/>
                                        </p:tgtEl>
                                        <p:attrNameLst>
                                          <p:attrName>style.visibility</p:attrName>
                                        </p:attrNameLst>
                                      </p:cBhvr>
                                      <p:to>
                                        <p:strVal val="visible"/>
                                      </p:to>
                                    </p:set>
                                    <p:anim calcmode="lin" valueType="num">
                                      <p:cBhvr>
                                        <p:cTn id="22" dur="1000" fill="hold"/>
                                        <p:tgtEl>
                                          <p:spTgt spid="243717"/>
                                        </p:tgtEl>
                                        <p:attrNameLst>
                                          <p:attrName>ppt_w</p:attrName>
                                        </p:attrNameLst>
                                      </p:cBhvr>
                                      <p:tavLst>
                                        <p:tav tm="0">
                                          <p:val>
                                            <p:fltVal val="0"/>
                                          </p:val>
                                        </p:tav>
                                        <p:tav tm="100000">
                                          <p:val>
                                            <p:strVal val="#ppt_w"/>
                                          </p:val>
                                        </p:tav>
                                      </p:tavLst>
                                    </p:anim>
                                    <p:anim calcmode="lin" valueType="num">
                                      <p:cBhvr>
                                        <p:cTn id="23" dur="1000" fill="hold"/>
                                        <p:tgtEl>
                                          <p:spTgt spid="243717"/>
                                        </p:tgtEl>
                                        <p:attrNameLst>
                                          <p:attrName>ppt_h</p:attrName>
                                        </p:attrNameLst>
                                      </p:cBhvr>
                                      <p:tavLst>
                                        <p:tav tm="0">
                                          <p:val>
                                            <p:fltVal val="0"/>
                                          </p:val>
                                        </p:tav>
                                        <p:tav tm="100000">
                                          <p:val>
                                            <p:strVal val="#ppt_h"/>
                                          </p:val>
                                        </p:tav>
                                      </p:tavLst>
                                    </p:anim>
                                    <p:anim calcmode="lin" valueType="num">
                                      <p:cBhvr>
                                        <p:cTn id="24" dur="1000" fill="hold"/>
                                        <p:tgtEl>
                                          <p:spTgt spid="243717"/>
                                        </p:tgtEl>
                                        <p:attrNameLst>
                                          <p:attrName>style.rotation</p:attrName>
                                        </p:attrNameLst>
                                      </p:cBhvr>
                                      <p:tavLst>
                                        <p:tav tm="0">
                                          <p:val>
                                            <p:fltVal val="90"/>
                                          </p:val>
                                        </p:tav>
                                        <p:tav tm="100000">
                                          <p:val>
                                            <p:fltVal val="0"/>
                                          </p:val>
                                        </p:tav>
                                      </p:tavLst>
                                    </p:anim>
                                    <p:animEffect transition="in" filter="fade">
                                      <p:cBhvr>
                                        <p:cTn id="25" dur="1000"/>
                                        <p:tgtEl>
                                          <p:spTgt spid="243717"/>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243718"/>
                                        </p:tgtEl>
                                        <p:attrNameLst>
                                          <p:attrName>style.visibility</p:attrName>
                                        </p:attrNameLst>
                                      </p:cBhvr>
                                      <p:to>
                                        <p:strVal val="visible"/>
                                      </p:to>
                                    </p:set>
                                    <p:anim calcmode="lin" valueType="num">
                                      <p:cBhvr>
                                        <p:cTn id="28" dur="1000" fill="hold"/>
                                        <p:tgtEl>
                                          <p:spTgt spid="243718"/>
                                        </p:tgtEl>
                                        <p:attrNameLst>
                                          <p:attrName>ppt_w</p:attrName>
                                        </p:attrNameLst>
                                      </p:cBhvr>
                                      <p:tavLst>
                                        <p:tav tm="0">
                                          <p:val>
                                            <p:fltVal val="0"/>
                                          </p:val>
                                        </p:tav>
                                        <p:tav tm="100000">
                                          <p:val>
                                            <p:strVal val="#ppt_w"/>
                                          </p:val>
                                        </p:tav>
                                      </p:tavLst>
                                    </p:anim>
                                    <p:anim calcmode="lin" valueType="num">
                                      <p:cBhvr>
                                        <p:cTn id="29" dur="1000" fill="hold"/>
                                        <p:tgtEl>
                                          <p:spTgt spid="243718"/>
                                        </p:tgtEl>
                                        <p:attrNameLst>
                                          <p:attrName>ppt_h</p:attrName>
                                        </p:attrNameLst>
                                      </p:cBhvr>
                                      <p:tavLst>
                                        <p:tav tm="0">
                                          <p:val>
                                            <p:fltVal val="0"/>
                                          </p:val>
                                        </p:tav>
                                        <p:tav tm="100000">
                                          <p:val>
                                            <p:strVal val="#ppt_h"/>
                                          </p:val>
                                        </p:tav>
                                      </p:tavLst>
                                    </p:anim>
                                    <p:anim calcmode="lin" valueType="num">
                                      <p:cBhvr>
                                        <p:cTn id="30" dur="1000" fill="hold"/>
                                        <p:tgtEl>
                                          <p:spTgt spid="243718"/>
                                        </p:tgtEl>
                                        <p:attrNameLst>
                                          <p:attrName>style.rotation</p:attrName>
                                        </p:attrNameLst>
                                      </p:cBhvr>
                                      <p:tavLst>
                                        <p:tav tm="0">
                                          <p:val>
                                            <p:fltVal val="90"/>
                                          </p:val>
                                        </p:tav>
                                        <p:tav tm="100000">
                                          <p:val>
                                            <p:fltVal val="0"/>
                                          </p:val>
                                        </p:tav>
                                      </p:tavLst>
                                    </p:anim>
                                    <p:animEffect transition="in" filter="fade">
                                      <p:cBhvr>
                                        <p:cTn id="31" dur="1000"/>
                                        <p:tgtEl>
                                          <p:spTgt spid="243718"/>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243715">
                                            <p:txEl>
                                              <p:pRg st="9" end="9"/>
                                            </p:txEl>
                                          </p:spTgt>
                                        </p:tgtEl>
                                        <p:attrNameLst>
                                          <p:attrName>style.visibility</p:attrName>
                                        </p:attrNameLst>
                                      </p:cBhvr>
                                      <p:to>
                                        <p:strVal val="visible"/>
                                      </p:to>
                                    </p:set>
                                    <p:anim from="(-#ppt_w/2)" to="(#ppt_x)" calcmode="lin" valueType="num">
                                      <p:cBhvr>
                                        <p:cTn id="36" dur="600" fill="hold">
                                          <p:stCondLst>
                                            <p:cond delay="0"/>
                                          </p:stCondLst>
                                        </p:cTn>
                                        <p:tgtEl>
                                          <p:spTgt spid="243715">
                                            <p:txEl>
                                              <p:pRg st="9" end="9"/>
                                            </p:txEl>
                                          </p:spTgt>
                                        </p:tgtEl>
                                        <p:attrNameLst>
                                          <p:attrName>ppt_x</p:attrName>
                                        </p:attrNameLst>
                                      </p:cBhvr>
                                    </p:anim>
                                    <p:anim from="0" to="-1.0" calcmode="lin" valueType="num">
                                      <p:cBhvr>
                                        <p:cTn id="37" dur="200" decel="50000" autoRev="1" fill="hold">
                                          <p:stCondLst>
                                            <p:cond delay="600"/>
                                          </p:stCondLst>
                                        </p:cTn>
                                        <p:tgtEl>
                                          <p:spTgt spid="243715">
                                            <p:txEl>
                                              <p:pRg st="9" end="9"/>
                                            </p:txEl>
                                          </p:spTgt>
                                        </p:tgtEl>
                                        <p:attrNameLst>
                                          <p:attrName>xshear</p:attrName>
                                        </p:attrNameLst>
                                      </p:cBhvr>
                                    </p:anim>
                                    <p:animScale>
                                      <p:cBhvr>
                                        <p:cTn id="38" dur="200" decel="100000" autoRev="1" fill="hold">
                                          <p:stCondLst>
                                            <p:cond delay="600"/>
                                          </p:stCondLst>
                                        </p:cTn>
                                        <p:tgtEl>
                                          <p:spTgt spid="243715">
                                            <p:txEl>
                                              <p:pRg st="9" end="9"/>
                                            </p:txEl>
                                          </p:spTgt>
                                        </p:tgtEl>
                                      </p:cBhvr>
                                      <p:from x="100000" y="100000"/>
                                      <p:to x="80000" y="100000"/>
                                    </p:animScale>
                                    <p:anim by="(#ppt_h/3+#ppt_w*0.1)" calcmode="lin" valueType="num">
                                      <p:cBhvr additive="sum">
                                        <p:cTn id="39" dur="200" decel="100000" autoRev="1" fill="hold">
                                          <p:stCondLst>
                                            <p:cond delay="600"/>
                                          </p:stCondLst>
                                        </p:cTn>
                                        <p:tgtEl>
                                          <p:spTgt spid="243715">
                                            <p:txEl>
                                              <p:pRg st="9" end="9"/>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243719"/>
                                        </p:tgtEl>
                                        <p:attrNameLst>
                                          <p:attrName>style.visibility</p:attrName>
                                        </p:attrNameLst>
                                      </p:cBhvr>
                                      <p:to>
                                        <p:strVal val="visible"/>
                                      </p:to>
                                    </p:set>
                                    <p:anim calcmode="lin" valueType="num">
                                      <p:cBhvr>
                                        <p:cTn id="44" dur="1000" fill="hold"/>
                                        <p:tgtEl>
                                          <p:spTgt spid="243719"/>
                                        </p:tgtEl>
                                        <p:attrNameLst>
                                          <p:attrName>ppt_w</p:attrName>
                                        </p:attrNameLst>
                                      </p:cBhvr>
                                      <p:tavLst>
                                        <p:tav tm="0">
                                          <p:val>
                                            <p:fltVal val="0"/>
                                          </p:val>
                                        </p:tav>
                                        <p:tav tm="100000">
                                          <p:val>
                                            <p:strVal val="#ppt_w"/>
                                          </p:val>
                                        </p:tav>
                                      </p:tavLst>
                                    </p:anim>
                                    <p:anim calcmode="lin" valueType="num">
                                      <p:cBhvr>
                                        <p:cTn id="45" dur="1000" fill="hold"/>
                                        <p:tgtEl>
                                          <p:spTgt spid="243719"/>
                                        </p:tgtEl>
                                        <p:attrNameLst>
                                          <p:attrName>ppt_h</p:attrName>
                                        </p:attrNameLst>
                                      </p:cBhvr>
                                      <p:tavLst>
                                        <p:tav tm="0">
                                          <p:val>
                                            <p:fltVal val="0"/>
                                          </p:val>
                                        </p:tav>
                                        <p:tav tm="100000">
                                          <p:val>
                                            <p:strVal val="#ppt_h"/>
                                          </p:val>
                                        </p:tav>
                                      </p:tavLst>
                                    </p:anim>
                                    <p:anim calcmode="lin" valueType="num">
                                      <p:cBhvr>
                                        <p:cTn id="46" dur="1000" fill="hold"/>
                                        <p:tgtEl>
                                          <p:spTgt spid="243719"/>
                                        </p:tgtEl>
                                        <p:attrNameLst>
                                          <p:attrName>style.rotation</p:attrName>
                                        </p:attrNameLst>
                                      </p:cBhvr>
                                      <p:tavLst>
                                        <p:tav tm="0">
                                          <p:val>
                                            <p:fltVal val="90"/>
                                          </p:val>
                                        </p:tav>
                                        <p:tav tm="100000">
                                          <p:val>
                                            <p:fltVal val="0"/>
                                          </p:val>
                                        </p:tav>
                                      </p:tavLst>
                                    </p:anim>
                                    <p:animEffect transition="in" filter="fade">
                                      <p:cBhvr>
                                        <p:cTn id="47" dur="1000"/>
                                        <p:tgtEl>
                                          <p:spTgt spid="243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r" eaLnBrk="1" hangingPunct="1"/>
            <a:r>
              <a:rPr lang="he-IL" smtClean="0">
                <a:solidFill>
                  <a:schemeClr val="hlink"/>
                </a:solidFill>
              </a:rPr>
              <a:t>תרגיל 7</a:t>
            </a:r>
            <a:endParaRPr lang="en-US" smtClean="0">
              <a:solidFill>
                <a:schemeClr val="hlink"/>
              </a:solidFill>
            </a:endParaRPr>
          </a:p>
        </p:txBody>
      </p:sp>
      <p:sp>
        <p:nvSpPr>
          <p:cNvPr id="246787" name="Rectangle 3"/>
          <p:cNvSpPr>
            <a:spLocks noGrp="1" noChangeArrowheads="1"/>
          </p:cNvSpPr>
          <p:nvPr>
            <p:ph type="body" idx="1"/>
          </p:nvPr>
        </p:nvSpPr>
        <p:spPr>
          <a:xfrm>
            <a:off x="714375" y="1928813"/>
            <a:ext cx="8270875" cy="4651375"/>
          </a:xfrm>
        </p:spPr>
        <p:txBody>
          <a:bodyPr/>
          <a:lstStyle/>
          <a:p>
            <a:pPr algn="just" eaLnBrk="1" hangingPunct="1">
              <a:lnSpc>
                <a:spcPct val="90000"/>
              </a:lnSpc>
              <a:buFont typeface="Wingdings" pitchFamily="2" charset="2"/>
              <a:buNone/>
            </a:pPr>
            <a:r>
              <a:rPr lang="he-IL" sz="2400" smtClean="0"/>
              <a:t>בגן מסוים הגיל מתפלג נורמאלית עם ממוצע 5 סטיית תקן 1. ציין נכון / לא נכון.</a:t>
            </a:r>
          </a:p>
          <a:p>
            <a:pPr algn="just" eaLnBrk="1" hangingPunct="1">
              <a:lnSpc>
                <a:spcPct val="90000"/>
              </a:lnSpc>
            </a:pPr>
            <a:r>
              <a:rPr lang="he-IL" sz="2400" smtClean="0"/>
              <a:t>לא יתכן שיש ילד בגן שגילו מעל גיל 6. </a:t>
            </a:r>
          </a:p>
          <a:p>
            <a:pPr algn="just" eaLnBrk="1" hangingPunct="1">
              <a:lnSpc>
                <a:spcPct val="90000"/>
              </a:lnSpc>
            </a:pPr>
            <a:r>
              <a:rPr lang="he-IL" sz="2400" smtClean="0"/>
              <a:t>50% מהלומדים בגן הינם בגיל 5 ומטה.</a:t>
            </a:r>
          </a:p>
          <a:p>
            <a:pPr algn="just" eaLnBrk="1" hangingPunct="1">
              <a:lnSpc>
                <a:spcPct val="90000"/>
              </a:lnSpc>
            </a:pPr>
            <a:r>
              <a:rPr lang="he-IL" sz="2400" smtClean="0"/>
              <a:t>יש בדיוק אותו מספר ילדים בגיל 4 ו 6.</a:t>
            </a:r>
          </a:p>
          <a:p>
            <a:pPr algn="just" eaLnBrk="1" hangingPunct="1">
              <a:lnSpc>
                <a:spcPct val="90000"/>
              </a:lnSpc>
            </a:pPr>
            <a:r>
              <a:rPr lang="he-IL" sz="2400" smtClean="0"/>
              <a:t>אם נוסיף לגן מספר ילדים בגיל 3 ואף אחד לא יעזוב הפיזור יגדל.</a:t>
            </a:r>
          </a:p>
          <a:p>
            <a:pPr algn="just" eaLnBrk="1" hangingPunct="1">
              <a:lnSpc>
                <a:spcPct val="90000"/>
              </a:lnSpc>
            </a:pPr>
            <a:r>
              <a:rPr lang="he-IL" sz="2400" smtClean="0"/>
              <a:t>אם נוסיף לגן מספר ילדים בגיל 3 ואף אחד לא יעזוב הממוצע יגדל.</a:t>
            </a:r>
          </a:p>
          <a:p>
            <a:pPr algn="just" eaLnBrk="1" hangingPunct="1">
              <a:lnSpc>
                <a:spcPct val="90000"/>
              </a:lnSpc>
              <a:buFont typeface="Wingdings" pitchFamily="2" charset="2"/>
              <a:buNone/>
            </a:pPr>
            <a:endParaRPr lang="he-IL" sz="2400" smtClean="0"/>
          </a:p>
          <a:p>
            <a:pPr algn="just" eaLnBrk="1" hangingPunct="1">
              <a:lnSpc>
                <a:spcPct val="90000"/>
              </a:lnSpc>
              <a:buFont typeface="Wingdings" pitchFamily="2" charset="2"/>
              <a:buNone/>
            </a:pPr>
            <a:r>
              <a:rPr lang="he-IL" sz="2400" smtClean="0"/>
              <a:t>במבחן מועד א' קיבל שי ציון 85 וסטיית התקן הייתה 5 ובמבחן מועד ב ציון 82 וסטיית התקן הייתה 4. ציון התקן שלו במועד א היה 1 ובמועד ב 0.5- באיזה מועד ממוצע הציונים היה גבוה יותר?</a:t>
            </a:r>
          </a:p>
        </p:txBody>
      </p:sp>
      <p:sp>
        <p:nvSpPr>
          <p:cNvPr id="246792" name="Text Box 8"/>
          <p:cNvSpPr txBox="1">
            <a:spLocks noChangeArrowheads="1"/>
          </p:cNvSpPr>
          <p:nvPr/>
        </p:nvSpPr>
        <p:spPr bwMode="auto">
          <a:xfrm>
            <a:off x="1403350" y="2708275"/>
            <a:ext cx="431800"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sym typeface="Wingdings" pitchFamily="2" charset="2"/>
              </a:rPr>
              <a:t></a:t>
            </a:r>
          </a:p>
        </p:txBody>
      </p:sp>
      <p:sp>
        <p:nvSpPr>
          <p:cNvPr id="246793" name="Text Box 9"/>
          <p:cNvSpPr txBox="1">
            <a:spLocks noChangeArrowheads="1"/>
          </p:cNvSpPr>
          <p:nvPr/>
        </p:nvSpPr>
        <p:spPr bwMode="auto">
          <a:xfrm>
            <a:off x="1403350" y="3141663"/>
            <a:ext cx="431800" cy="457200"/>
          </a:xfrm>
          <a:prstGeom prst="rect">
            <a:avLst/>
          </a:prstGeom>
          <a:noFill/>
          <a:ln w="9525">
            <a:noFill/>
            <a:miter lim="800000"/>
            <a:headEnd/>
            <a:tailEnd/>
          </a:ln>
        </p:spPr>
        <p:txBody>
          <a:bodyPr>
            <a:spAutoFit/>
          </a:bodyPr>
          <a:lstStyle/>
          <a:p>
            <a:pPr>
              <a:spcBef>
                <a:spcPct val="50000"/>
              </a:spcBef>
            </a:pPr>
            <a:r>
              <a:rPr lang="en-US" sz="2400">
                <a:solidFill>
                  <a:schemeClr val="folHlink"/>
                </a:solidFill>
                <a:sym typeface="Wingdings" pitchFamily="2" charset="2"/>
              </a:rPr>
              <a:t></a:t>
            </a:r>
          </a:p>
        </p:txBody>
      </p:sp>
      <p:sp>
        <p:nvSpPr>
          <p:cNvPr id="246794" name="Text Box 10"/>
          <p:cNvSpPr txBox="1">
            <a:spLocks noChangeArrowheads="1"/>
          </p:cNvSpPr>
          <p:nvPr/>
        </p:nvSpPr>
        <p:spPr bwMode="auto">
          <a:xfrm>
            <a:off x="1403350" y="3500438"/>
            <a:ext cx="431800" cy="457200"/>
          </a:xfrm>
          <a:prstGeom prst="rect">
            <a:avLst/>
          </a:prstGeom>
          <a:noFill/>
          <a:ln w="9525">
            <a:noFill/>
            <a:miter lim="800000"/>
            <a:headEnd/>
            <a:tailEnd/>
          </a:ln>
        </p:spPr>
        <p:txBody>
          <a:bodyPr>
            <a:spAutoFit/>
          </a:bodyPr>
          <a:lstStyle/>
          <a:p>
            <a:pPr>
              <a:spcBef>
                <a:spcPct val="50000"/>
              </a:spcBef>
            </a:pPr>
            <a:r>
              <a:rPr lang="en-US" sz="2400">
                <a:solidFill>
                  <a:schemeClr val="folHlink"/>
                </a:solidFill>
                <a:sym typeface="Wingdings" pitchFamily="2" charset="2"/>
              </a:rPr>
              <a:t></a:t>
            </a:r>
          </a:p>
        </p:txBody>
      </p:sp>
      <p:sp>
        <p:nvSpPr>
          <p:cNvPr id="246795" name="Text Box 11"/>
          <p:cNvSpPr txBox="1">
            <a:spLocks noChangeArrowheads="1"/>
          </p:cNvSpPr>
          <p:nvPr/>
        </p:nvSpPr>
        <p:spPr bwMode="auto">
          <a:xfrm>
            <a:off x="1403350" y="3933825"/>
            <a:ext cx="431800" cy="457200"/>
          </a:xfrm>
          <a:prstGeom prst="rect">
            <a:avLst/>
          </a:prstGeom>
          <a:noFill/>
          <a:ln w="9525">
            <a:noFill/>
            <a:miter lim="800000"/>
            <a:headEnd/>
            <a:tailEnd/>
          </a:ln>
        </p:spPr>
        <p:txBody>
          <a:bodyPr>
            <a:spAutoFit/>
          </a:bodyPr>
          <a:lstStyle/>
          <a:p>
            <a:pPr>
              <a:spcBef>
                <a:spcPct val="50000"/>
              </a:spcBef>
            </a:pPr>
            <a:r>
              <a:rPr lang="en-US" sz="2400">
                <a:solidFill>
                  <a:schemeClr val="folHlink"/>
                </a:solidFill>
                <a:sym typeface="Wingdings" pitchFamily="2" charset="2"/>
              </a:rPr>
              <a:t></a:t>
            </a:r>
          </a:p>
        </p:txBody>
      </p:sp>
      <p:sp>
        <p:nvSpPr>
          <p:cNvPr id="246796" name="Text Box 12"/>
          <p:cNvSpPr txBox="1">
            <a:spLocks noChangeArrowheads="1"/>
          </p:cNvSpPr>
          <p:nvPr/>
        </p:nvSpPr>
        <p:spPr bwMode="auto">
          <a:xfrm>
            <a:off x="1331913" y="4292600"/>
            <a:ext cx="503237"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sym typeface="Wingdings" pitchFamily="2" charset="2"/>
              </a:rPr>
              <a:t></a:t>
            </a:r>
          </a:p>
        </p:txBody>
      </p:sp>
      <p:graphicFrame>
        <p:nvGraphicFramePr>
          <p:cNvPr id="246797" name="Object 13"/>
          <p:cNvGraphicFramePr>
            <a:graphicFrameLocks noChangeAspect="1"/>
          </p:cNvGraphicFramePr>
          <p:nvPr/>
        </p:nvGraphicFramePr>
        <p:xfrm>
          <a:off x="428625" y="5786438"/>
          <a:ext cx="1150938" cy="841375"/>
        </p:xfrm>
        <a:graphic>
          <a:graphicData uri="http://schemas.openxmlformats.org/presentationml/2006/ole">
            <p:oleObj spid="_x0000_s19458" name="משוואה" r:id="rId4" imgW="901440" imgH="660240" progId="Equation.3">
              <p:embed/>
            </p:oleObj>
          </a:graphicData>
        </a:graphic>
      </p:graphicFrame>
      <p:graphicFrame>
        <p:nvGraphicFramePr>
          <p:cNvPr id="246798" name="Object 14"/>
          <p:cNvGraphicFramePr>
            <a:graphicFrameLocks noChangeAspect="1"/>
          </p:cNvGraphicFramePr>
          <p:nvPr/>
        </p:nvGraphicFramePr>
        <p:xfrm>
          <a:off x="1857375" y="5786438"/>
          <a:ext cx="1250950" cy="831850"/>
        </p:xfrm>
        <a:graphic>
          <a:graphicData uri="http://schemas.openxmlformats.org/presentationml/2006/ole">
            <p:oleObj spid="_x0000_s19459" name="משוואה" r:id="rId5" imgW="952200" imgH="6346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6787">
                                            <p:txEl>
                                              <p:pRg st="0" end="0"/>
                                            </p:txEl>
                                          </p:spTgt>
                                        </p:tgtEl>
                                        <p:attrNameLst>
                                          <p:attrName>ppt_x</p:attrName>
                                        </p:attrNameLst>
                                      </p:cBhvr>
                                    </p:anim>
                                    <p:anim from="0" to="-1.0" calcmode="lin" valueType="num">
                                      <p:cBhvr>
                                        <p:cTn id="8" dur="200" decel="50000" autoRev="1" fill="hold">
                                          <p:stCondLst>
                                            <p:cond delay="600"/>
                                          </p:stCondLst>
                                        </p:cTn>
                                        <p:tgtEl>
                                          <p:spTgt spid="246787">
                                            <p:txEl>
                                              <p:pRg st="0" end="0"/>
                                            </p:txEl>
                                          </p:spTgt>
                                        </p:tgtEl>
                                        <p:attrNameLst>
                                          <p:attrName>xshear</p:attrName>
                                        </p:attrNameLst>
                                      </p:cBhvr>
                                    </p:anim>
                                    <p:animScale>
                                      <p:cBhvr>
                                        <p:cTn id="9" dur="200" decel="100000" autoRev="1" fill="hold">
                                          <p:stCondLst>
                                            <p:cond delay="600"/>
                                          </p:stCondLst>
                                        </p:cTn>
                                        <p:tgtEl>
                                          <p:spTgt spid="246787">
                                            <p:txEl>
                                              <p:pRg st="0" end="0"/>
                                            </p:txEl>
                                          </p:spTgt>
                                        </p:tgtEl>
                                      </p:cBhvr>
                                      <p:from x="100000" y="100000"/>
                                      <p:to x="80000" y="100000"/>
                                    </p:animScale>
                                    <p:anim by="(#ppt_h/3+#ppt_w*0.1)" calcmode="lin" valueType="num">
                                      <p:cBhvr additive="sum">
                                        <p:cTn id="10" dur="200" decel="100000" autoRev="1" fill="hold">
                                          <p:stCondLst>
                                            <p:cond delay="600"/>
                                          </p:stCondLst>
                                        </p:cTn>
                                        <p:tgtEl>
                                          <p:spTgt spid="246787">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46787">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246787">
                                            <p:txEl>
                                              <p:pRg st="1" end="1"/>
                                            </p:txEl>
                                          </p:spTgt>
                                        </p:tgtEl>
                                        <p:attrNameLst>
                                          <p:attrName>ppt_x</p:attrName>
                                        </p:attrNameLst>
                                      </p:cBhvr>
                                    </p:anim>
                                    <p:anim from="0" to="-1.0" calcmode="lin" valueType="num">
                                      <p:cBhvr>
                                        <p:cTn id="15" dur="200" decel="50000" autoRev="1" fill="hold">
                                          <p:stCondLst>
                                            <p:cond delay="600"/>
                                          </p:stCondLst>
                                        </p:cTn>
                                        <p:tgtEl>
                                          <p:spTgt spid="246787">
                                            <p:txEl>
                                              <p:pRg st="1" end="1"/>
                                            </p:txEl>
                                          </p:spTgt>
                                        </p:tgtEl>
                                        <p:attrNameLst>
                                          <p:attrName>xshear</p:attrName>
                                        </p:attrNameLst>
                                      </p:cBhvr>
                                    </p:anim>
                                    <p:animScale>
                                      <p:cBhvr>
                                        <p:cTn id="16" dur="200" decel="100000" autoRev="1" fill="hold">
                                          <p:stCondLst>
                                            <p:cond delay="600"/>
                                          </p:stCondLst>
                                        </p:cTn>
                                        <p:tgtEl>
                                          <p:spTgt spid="246787">
                                            <p:txEl>
                                              <p:pRg st="1" end="1"/>
                                            </p:txEl>
                                          </p:spTgt>
                                        </p:tgtEl>
                                      </p:cBhvr>
                                      <p:from x="100000" y="100000"/>
                                      <p:to x="80000" y="100000"/>
                                    </p:animScale>
                                    <p:anim by="(#ppt_h/3+#ppt_w*0.1)" calcmode="lin" valueType="num">
                                      <p:cBhvr additive="sum">
                                        <p:cTn id="17" dur="200" decel="100000" autoRev="1" fill="hold">
                                          <p:stCondLst>
                                            <p:cond delay="600"/>
                                          </p:stCondLst>
                                        </p:cTn>
                                        <p:tgtEl>
                                          <p:spTgt spid="246787">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246787">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246787">
                                            <p:txEl>
                                              <p:pRg st="2" end="2"/>
                                            </p:txEl>
                                          </p:spTgt>
                                        </p:tgtEl>
                                        <p:attrNameLst>
                                          <p:attrName>ppt_x</p:attrName>
                                        </p:attrNameLst>
                                      </p:cBhvr>
                                    </p:anim>
                                    <p:anim from="0" to="-1.0" calcmode="lin" valueType="num">
                                      <p:cBhvr>
                                        <p:cTn id="22" dur="200" decel="50000" autoRev="1" fill="hold">
                                          <p:stCondLst>
                                            <p:cond delay="600"/>
                                          </p:stCondLst>
                                        </p:cTn>
                                        <p:tgtEl>
                                          <p:spTgt spid="246787">
                                            <p:txEl>
                                              <p:pRg st="2" end="2"/>
                                            </p:txEl>
                                          </p:spTgt>
                                        </p:tgtEl>
                                        <p:attrNameLst>
                                          <p:attrName>xshear</p:attrName>
                                        </p:attrNameLst>
                                      </p:cBhvr>
                                    </p:anim>
                                    <p:animScale>
                                      <p:cBhvr>
                                        <p:cTn id="23" dur="200" decel="100000" autoRev="1" fill="hold">
                                          <p:stCondLst>
                                            <p:cond delay="600"/>
                                          </p:stCondLst>
                                        </p:cTn>
                                        <p:tgtEl>
                                          <p:spTgt spid="246787">
                                            <p:txEl>
                                              <p:pRg st="2" end="2"/>
                                            </p:txEl>
                                          </p:spTgt>
                                        </p:tgtEl>
                                      </p:cBhvr>
                                      <p:from x="100000" y="100000"/>
                                      <p:to x="80000" y="100000"/>
                                    </p:animScale>
                                    <p:anim by="(#ppt_h/3+#ppt_w*0.1)" calcmode="lin" valueType="num">
                                      <p:cBhvr additive="sum">
                                        <p:cTn id="24" dur="200" decel="100000" autoRev="1" fill="hold">
                                          <p:stCondLst>
                                            <p:cond delay="600"/>
                                          </p:stCondLst>
                                        </p:cTn>
                                        <p:tgtEl>
                                          <p:spTgt spid="246787">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246787">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246787">
                                            <p:txEl>
                                              <p:pRg st="3" end="3"/>
                                            </p:txEl>
                                          </p:spTgt>
                                        </p:tgtEl>
                                        <p:attrNameLst>
                                          <p:attrName>ppt_x</p:attrName>
                                        </p:attrNameLst>
                                      </p:cBhvr>
                                    </p:anim>
                                    <p:anim from="0" to="-1.0" calcmode="lin" valueType="num">
                                      <p:cBhvr>
                                        <p:cTn id="29" dur="200" decel="50000" autoRev="1" fill="hold">
                                          <p:stCondLst>
                                            <p:cond delay="600"/>
                                          </p:stCondLst>
                                        </p:cTn>
                                        <p:tgtEl>
                                          <p:spTgt spid="246787">
                                            <p:txEl>
                                              <p:pRg st="3" end="3"/>
                                            </p:txEl>
                                          </p:spTgt>
                                        </p:tgtEl>
                                        <p:attrNameLst>
                                          <p:attrName>xshear</p:attrName>
                                        </p:attrNameLst>
                                      </p:cBhvr>
                                    </p:anim>
                                    <p:animScale>
                                      <p:cBhvr>
                                        <p:cTn id="30" dur="200" decel="100000" autoRev="1" fill="hold">
                                          <p:stCondLst>
                                            <p:cond delay="600"/>
                                          </p:stCondLst>
                                        </p:cTn>
                                        <p:tgtEl>
                                          <p:spTgt spid="246787">
                                            <p:txEl>
                                              <p:pRg st="3" end="3"/>
                                            </p:txEl>
                                          </p:spTgt>
                                        </p:tgtEl>
                                      </p:cBhvr>
                                      <p:from x="100000" y="100000"/>
                                      <p:to x="80000" y="100000"/>
                                    </p:animScale>
                                    <p:anim by="(#ppt_h/3+#ppt_w*0.1)" calcmode="lin" valueType="num">
                                      <p:cBhvr additive="sum">
                                        <p:cTn id="31" dur="200" decel="100000" autoRev="1" fill="hold">
                                          <p:stCondLst>
                                            <p:cond delay="600"/>
                                          </p:stCondLst>
                                        </p:cTn>
                                        <p:tgtEl>
                                          <p:spTgt spid="246787">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246787">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246787">
                                            <p:txEl>
                                              <p:pRg st="4" end="4"/>
                                            </p:txEl>
                                          </p:spTgt>
                                        </p:tgtEl>
                                        <p:attrNameLst>
                                          <p:attrName>ppt_x</p:attrName>
                                        </p:attrNameLst>
                                      </p:cBhvr>
                                    </p:anim>
                                    <p:anim from="0" to="-1.0" calcmode="lin" valueType="num">
                                      <p:cBhvr>
                                        <p:cTn id="36" dur="200" decel="50000" autoRev="1" fill="hold">
                                          <p:stCondLst>
                                            <p:cond delay="600"/>
                                          </p:stCondLst>
                                        </p:cTn>
                                        <p:tgtEl>
                                          <p:spTgt spid="246787">
                                            <p:txEl>
                                              <p:pRg st="4" end="4"/>
                                            </p:txEl>
                                          </p:spTgt>
                                        </p:tgtEl>
                                        <p:attrNameLst>
                                          <p:attrName>xshear</p:attrName>
                                        </p:attrNameLst>
                                      </p:cBhvr>
                                    </p:anim>
                                    <p:animScale>
                                      <p:cBhvr>
                                        <p:cTn id="37" dur="200" decel="100000" autoRev="1" fill="hold">
                                          <p:stCondLst>
                                            <p:cond delay="600"/>
                                          </p:stCondLst>
                                        </p:cTn>
                                        <p:tgtEl>
                                          <p:spTgt spid="246787">
                                            <p:txEl>
                                              <p:pRg st="4" end="4"/>
                                            </p:txEl>
                                          </p:spTgt>
                                        </p:tgtEl>
                                      </p:cBhvr>
                                      <p:from x="100000" y="100000"/>
                                      <p:to x="80000" y="100000"/>
                                    </p:animScale>
                                    <p:anim by="(#ppt_h/3+#ppt_w*0.1)" calcmode="lin" valueType="num">
                                      <p:cBhvr additive="sum">
                                        <p:cTn id="38" dur="200" decel="100000" autoRev="1" fill="hold">
                                          <p:stCondLst>
                                            <p:cond delay="600"/>
                                          </p:stCondLst>
                                        </p:cTn>
                                        <p:tgtEl>
                                          <p:spTgt spid="246787">
                                            <p:txEl>
                                              <p:pRg st="4" end="4"/>
                                            </p:txEl>
                                          </p:spTgt>
                                        </p:tgtEl>
                                        <p:attrNameLst>
                                          <p:attrName>ppt_x</p:attrName>
                                        </p:attrNameLst>
                                      </p:cBhvr>
                                    </p:anim>
                                  </p:childTnLst>
                                </p:cTn>
                              </p:par>
                            </p:childTnLst>
                          </p:cTn>
                        </p:par>
                        <p:par>
                          <p:cTn id="39" fill="hold">
                            <p:stCondLst>
                              <p:cond delay="5000"/>
                            </p:stCondLst>
                            <p:childTnLst>
                              <p:par>
                                <p:cTn id="40" presetID="34" presetClass="entr" presetSubtype="0" fill="hold" grpId="0" nodeType="afterEffect">
                                  <p:stCondLst>
                                    <p:cond delay="0"/>
                                  </p:stCondLst>
                                  <p:childTnLst>
                                    <p:set>
                                      <p:cBhvr>
                                        <p:cTn id="41" dur="1" fill="hold">
                                          <p:stCondLst>
                                            <p:cond delay="0"/>
                                          </p:stCondLst>
                                        </p:cTn>
                                        <p:tgtEl>
                                          <p:spTgt spid="246787">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246787">
                                            <p:txEl>
                                              <p:pRg st="5" end="5"/>
                                            </p:txEl>
                                          </p:spTgt>
                                        </p:tgtEl>
                                        <p:attrNameLst>
                                          <p:attrName>ppt_x</p:attrName>
                                        </p:attrNameLst>
                                      </p:cBhvr>
                                    </p:anim>
                                    <p:anim from="0" to="-1.0" calcmode="lin" valueType="num">
                                      <p:cBhvr>
                                        <p:cTn id="43" dur="200" decel="50000" autoRev="1" fill="hold">
                                          <p:stCondLst>
                                            <p:cond delay="600"/>
                                          </p:stCondLst>
                                        </p:cTn>
                                        <p:tgtEl>
                                          <p:spTgt spid="246787">
                                            <p:txEl>
                                              <p:pRg st="5" end="5"/>
                                            </p:txEl>
                                          </p:spTgt>
                                        </p:tgtEl>
                                        <p:attrNameLst>
                                          <p:attrName>xshear</p:attrName>
                                        </p:attrNameLst>
                                      </p:cBhvr>
                                    </p:anim>
                                    <p:animScale>
                                      <p:cBhvr>
                                        <p:cTn id="44" dur="200" decel="100000" autoRev="1" fill="hold">
                                          <p:stCondLst>
                                            <p:cond delay="600"/>
                                          </p:stCondLst>
                                        </p:cTn>
                                        <p:tgtEl>
                                          <p:spTgt spid="246787">
                                            <p:txEl>
                                              <p:pRg st="5" end="5"/>
                                            </p:txEl>
                                          </p:spTgt>
                                        </p:tgtEl>
                                      </p:cBhvr>
                                      <p:from x="100000" y="100000"/>
                                      <p:to x="80000" y="100000"/>
                                    </p:animScale>
                                    <p:anim by="(#ppt_h/3+#ppt_w*0.1)" calcmode="lin" valueType="num">
                                      <p:cBhvr additive="sum">
                                        <p:cTn id="45" dur="200" decel="100000" autoRev="1" fill="hold">
                                          <p:stCondLst>
                                            <p:cond delay="600"/>
                                          </p:stCondLst>
                                        </p:cTn>
                                        <p:tgtEl>
                                          <p:spTgt spid="246787">
                                            <p:txEl>
                                              <p:pRg st="5" end="5"/>
                                            </p:txEl>
                                          </p:spTgt>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46792"/>
                                        </p:tgtEl>
                                        <p:attrNameLst>
                                          <p:attrName>style.visibility</p:attrName>
                                        </p:attrNameLst>
                                      </p:cBhvr>
                                      <p:to>
                                        <p:strVal val="visible"/>
                                      </p:to>
                                    </p:set>
                                    <p:anim calcmode="lin" valueType="num">
                                      <p:cBhvr>
                                        <p:cTn id="50" dur="500" fill="hold"/>
                                        <p:tgtEl>
                                          <p:spTgt spid="246792"/>
                                        </p:tgtEl>
                                        <p:attrNameLst>
                                          <p:attrName>ppt_w</p:attrName>
                                        </p:attrNameLst>
                                      </p:cBhvr>
                                      <p:tavLst>
                                        <p:tav tm="0">
                                          <p:val>
                                            <p:fltVal val="0"/>
                                          </p:val>
                                        </p:tav>
                                        <p:tav tm="100000">
                                          <p:val>
                                            <p:strVal val="#ppt_w"/>
                                          </p:val>
                                        </p:tav>
                                      </p:tavLst>
                                    </p:anim>
                                    <p:anim calcmode="lin" valueType="num">
                                      <p:cBhvr>
                                        <p:cTn id="51" dur="500" fill="hold"/>
                                        <p:tgtEl>
                                          <p:spTgt spid="246792"/>
                                        </p:tgtEl>
                                        <p:attrNameLst>
                                          <p:attrName>ppt_h</p:attrName>
                                        </p:attrNameLst>
                                      </p:cBhvr>
                                      <p:tavLst>
                                        <p:tav tm="0">
                                          <p:val>
                                            <p:fltVal val="0"/>
                                          </p:val>
                                        </p:tav>
                                        <p:tav tm="100000">
                                          <p:val>
                                            <p:strVal val="#ppt_h"/>
                                          </p:val>
                                        </p:tav>
                                      </p:tavLst>
                                    </p:anim>
                                    <p:anim calcmode="lin" valueType="num">
                                      <p:cBhvr>
                                        <p:cTn id="52" dur="500" fill="hold"/>
                                        <p:tgtEl>
                                          <p:spTgt spid="246792"/>
                                        </p:tgtEl>
                                        <p:attrNameLst>
                                          <p:attrName>style.rotation</p:attrName>
                                        </p:attrNameLst>
                                      </p:cBhvr>
                                      <p:tavLst>
                                        <p:tav tm="0">
                                          <p:val>
                                            <p:fltVal val="360"/>
                                          </p:val>
                                        </p:tav>
                                        <p:tav tm="100000">
                                          <p:val>
                                            <p:fltVal val="0"/>
                                          </p:val>
                                        </p:tav>
                                      </p:tavLst>
                                    </p:anim>
                                    <p:animEffect transition="in" filter="fade">
                                      <p:cBhvr>
                                        <p:cTn id="53" dur="500"/>
                                        <p:tgtEl>
                                          <p:spTgt spid="246792"/>
                                        </p:tgtEl>
                                      </p:cBhvr>
                                    </p:animEffect>
                                  </p:childTnLst>
                                </p:cTn>
                              </p:par>
                            </p:childTnLst>
                          </p:cTn>
                        </p:par>
                        <p:par>
                          <p:cTn id="54" fill="hold">
                            <p:stCondLst>
                              <p:cond delay="500"/>
                            </p:stCondLst>
                            <p:childTnLst>
                              <p:par>
                                <p:cTn id="55" presetID="49" presetClass="entr" presetSubtype="0" decel="100000" fill="hold" grpId="0" nodeType="afterEffect">
                                  <p:stCondLst>
                                    <p:cond delay="0"/>
                                  </p:stCondLst>
                                  <p:childTnLst>
                                    <p:set>
                                      <p:cBhvr>
                                        <p:cTn id="56" dur="1" fill="hold">
                                          <p:stCondLst>
                                            <p:cond delay="0"/>
                                          </p:stCondLst>
                                        </p:cTn>
                                        <p:tgtEl>
                                          <p:spTgt spid="246793"/>
                                        </p:tgtEl>
                                        <p:attrNameLst>
                                          <p:attrName>style.visibility</p:attrName>
                                        </p:attrNameLst>
                                      </p:cBhvr>
                                      <p:to>
                                        <p:strVal val="visible"/>
                                      </p:to>
                                    </p:set>
                                    <p:anim calcmode="lin" valueType="num">
                                      <p:cBhvr>
                                        <p:cTn id="57" dur="500" fill="hold"/>
                                        <p:tgtEl>
                                          <p:spTgt spid="246793"/>
                                        </p:tgtEl>
                                        <p:attrNameLst>
                                          <p:attrName>ppt_w</p:attrName>
                                        </p:attrNameLst>
                                      </p:cBhvr>
                                      <p:tavLst>
                                        <p:tav tm="0">
                                          <p:val>
                                            <p:fltVal val="0"/>
                                          </p:val>
                                        </p:tav>
                                        <p:tav tm="100000">
                                          <p:val>
                                            <p:strVal val="#ppt_w"/>
                                          </p:val>
                                        </p:tav>
                                      </p:tavLst>
                                    </p:anim>
                                    <p:anim calcmode="lin" valueType="num">
                                      <p:cBhvr>
                                        <p:cTn id="58" dur="500" fill="hold"/>
                                        <p:tgtEl>
                                          <p:spTgt spid="246793"/>
                                        </p:tgtEl>
                                        <p:attrNameLst>
                                          <p:attrName>ppt_h</p:attrName>
                                        </p:attrNameLst>
                                      </p:cBhvr>
                                      <p:tavLst>
                                        <p:tav tm="0">
                                          <p:val>
                                            <p:fltVal val="0"/>
                                          </p:val>
                                        </p:tav>
                                        <p:tav tm="100000">
                                          <p:val>
                                            <p:strVal val="#ppt_h"/>
                                          </p:val>
                                        </p:tav>
                                      </p:tavLst>
                                    </p:anim>
                                    <p:anim calcmode="lin" valueType="num">
                                      <p:cBhvr>
                                        <p:cTn id="59" dur="500" fill="hold"/>
                                        <p:tgtEl>
                                          <p:spTgt spid="246793"/>
                                        </p:tgtEl>
                                        <p:attrNameLst>
                                          <p:attrName>style.rotation</p:attrName>
                                        </p:attrNameLst>
                                      </p:cBhvr>
                                      <p:tavLst>
                                        <p:tav tm="0">
                                          <p:val>
                                            <p:fltVal val="360"/>
                                          </p:val>
                                        </p:tav>
                                        <p:tav tm="100000">
                                          <p:val>
                                            <p:fltVal val="0"/>
                                          </p:val>
                                        </p:tav>
                                      </p:tavLst>
                                    </p:anim>
                                    <p:animEffect transition="in" filter="fade">
                                      <p:cBhvr>
                                        <p:cTn id="60" dur="500"/>
                                        <p:tgtEl>
                                          <p:spTgt spid="246793"/>
                                        </p:tgtEl>
                                      </p:cBhvr>
                                    </p:animEffect>
                                  </p:childTnLst>
                                </p:cTn>
                              </p:par>
                            </p:childTnLst>
                          </p:cTn>
                        </p:par>
                        <p:par>
                          <p:cTn id="61" fill="hold">
                            <p:stCondLst>
                              <p:cond delay="1000"/>
                            </p:stCondLst>
                            <p:childTnLst>
                              <p:par>
                                <p:cTn id="62" presetID="49" presetClass="entr" presetSubtype="0" decel="100000" fill="hold" grpId="0" nodeType="afterEffect">
                                  <p:stCondLst>
                                    <p:cond delay="0"/>
                                  </p:stCondLst>
                                  <p:childTnLst>
                                    <p:set>
                                      <p:cBhvr>
                                        <p:cTn id="63" dur="1" fill="hold">
                                          <p:stCondLst>
                                            <p:cond delay="0"/>
                                          </p:stCondLst>
                                        </p:cTn>
                                        <p:tgtEl>
                                          <p:spTgt spid="246794"/>
                                        </p:tgtEl>
                                        <p:attrNameLst>
                                          <p:attrName>style.visibility</p:attrName>
                                        </p:attrNameLst>
                                      </p:cBhvr>
                                      <p:to>
                                        <p:strVal val="visible"/>
                                      </p:to>
                                    </p:set>
                                    <p:anim calcmode="lin" valueType="num">
                                      <p:cBhvr>
                                        <p:cTn id="64" dur="500" fill="hold"/>
                                        <p:tgtEl>
                                          <p:spTgt spid="246794"/>
                                        </p:tgtEl>
                                        <p:attrNameLst>
                                          <p:attrName>ppt_w</p:attrName>
                                        </p:attrNameLst>
                                      </p:cBhvr>
                                      <p:tavLst>
                                        <p:tav tm="0">
                                          <p:val>
                                            <p:fltVal val="0"/>
                                          </p:val>
                                        </p:tav>
                                        <p:tav tm="100000">
                                          <p:val>
                                            <p:strVal val="#ppt_w"/>
                                          </p:val>
                                        </p:tav>
                                      </p:tavLst>
                                    </p:anim>
                                    <p:anim calcmode="lin" valueType="num">
                                      <p:cBhvr>
                                        <p:cTn id="65" dur="500" fill="hold"/>
                                        <p:tgtEl>
                                          <p:spTgt spid="246794"/>
                                        </p:tgtEl>
                                        <p:attrNameLst>
                                          <p:attrName>ppt_h</p:attrName>
                                        </p:attrNameLst>
                                      </p:cBhvr>
                                      <p:tavLst>
                                        <p:tav tm="0">
                                          <p:val>
                                            <p:fltVal val="0"/>
                                          </p:val>
                                        </p:tav>
                                        <p:tav tm="100000">
                                          <p:val>
                                            <p:strVal val="#ppt_h"/>
                                          </p:val>
                                        </p:tav>
                                      </p:tavLst>
                                    </p:anim>
                                    <p:anim calcmode="lin" valueType="num">
                                      <p:cBhvr>
                                        <p:cTn id="66" dur="500" fill="hold"/>
                                        <p:tgtEl>
                                          <p:spTgt spid="246794"/>
                                        </p:tgtEl>
                                        <p:attrNameLst>
                                          <p:attrName>style.rotation</p:attrName>
                                        </p:attrNameLst>
                                      </p:cBhvr>
                                      <p:tavLst>
                                        <p:tav tm="0">
                                          <p:val>
                                            <p:fltVal val="360"/>
                                          </p:val>
                                        </p:tav>
                                        <p:tav tm="100000">
                                          <p:val>
                                            <p:fltVal val="0"/>
                                          </p:val>
                                        </p:tav>
                                      </p:tavLst>
                                    </p:anim>
                                    <p:animEffect transition="in" filter="fade">
                                      <p:cBhvr>
                                        <p:cTn id="67" dur="500"/>
                                        <p:tgtEl>
                                          <p:spTgt spid="246794"/>
                                        </p:tgtEl>
                                      </p:cBhvr>
                                    </p:animEffect>
                                  </p:childTnLst>
                                </p:cTn>
                              </p:par>
                            </p:childTnLst>
                          </p:cTn>
                        </p:par>
                        <p:par>
                          <p:cTn id="68" fill="hold">
                            <p:stCondLst>
                              <p:cond delay="1500"/>
                            </p:stCondLst>
                            <p:childTnLst>
                              <p:par>
                                <p:cTn id="69" presetID="49" presetClass="entr" presetSubtype="0" decel="100000" fill="hold" grpId="0" nodeType="afterEffect">
                                  <p:stCondLst>
                                    <p:cond delay="0"/>
                                  </p:stCondLst>
                                  <p:childTnLst>
                                    <p:set>
                                      <p:cBhvr>
                                        <p:cTn id="70" dur="1" fill="hold">
                                          <p:stCondLst>
                                            <p:cond delay="0"/>
                                          </p:stCondLst>
                                        </p:cTn>
                                        <p:tgtEl>
                                          <p:spTgt spid="246795"/>
                                        </p:tgtEl>
                                        <p:attrNameLst>
                                          <p:attrName>style.visibility</p:attrName>
                                        </p:attrNameLst>
                                      </p:cBhvr>
                                      <p:to>
                                        <p:strVal val="visible"/>
                                      </p:to>
                                    </p:set>
                                    <p:anim calcmode="lin" valueType="num">
                                      <p:cBhvr>
                                        <p:cTn id="71" dur="500" fill="hold"/>
                                        <p:tgtEl>
                                          <p:spTgt spid="246795"/>
                                        </p:tgtEl>
                                        <p:attrNameLst>
                                          <p:attrName>ppt_w</p:attrName>
                                        </p:attrNameLst>
                                      </p:cBhvr>
                                      <p:tavLst>
                                        <p:tav tm="0">
                                          <p:val>
                                            <p:fltVal val="0"/>
                                          </p:val>
                                        </p:tav>
                                        <p:tav tm="100000">
                                          <p:val>
                                            <p:strVal val="#ppt_w"/>
                                          </p:val>
                                        </p:tav>
                                      </p:tavLst>
                                    </p:anim>
                                    <p:anim calcmode="lin" valueType="num">
                                      <p:cBhvr>
                                        <p:cTn id="72" dur="500" fill="hold"/>
                                        <p:tgtEl>
                                          <p:spTgt spid="246795"/>
                                        </p:tgtEl>
                                        <p:attrNameLst>
                                          <p:attrName>ppt_h</p:attrName>
                                        </p:attrNameLst>
                                      </p:cBhvr>
                                      <p:tavLst>
                                        <p:tav tm="0">
                                          <p:val>
                                            <p:fltVal val="0"/>
                                          </p:val>
                                        </p:tav>
                                        <p:tav tm="100000">
                                          <p:val>
                                            <p:strVal val="#ppt_h"/>
                                          </p:val>
                                        </p:tav>
                                      </p:tavLst>
                                    </p:anim>
                                    <p:anim calcmode="lin" valueType="num">
                                      <p:cBhvr>
                                        <p:cTn id="73" dur="500" fill="hold"/>
                                        <p:tgtEl>
                                          <p:spTgt spid="246795"/>
                                        </p:tgtEl>
                                        <p:attrNameLst>
                                          <p:attrName>style.rotation</p:attrName>
                                        </p:attrNameLst>
                                      </p:cBhvr>
                                      <p:tavLst>
                                        <p:tav tm="0">
                                          <p:val>
                                            <p:fltVal val="360"/>
                                          </p:val>
                                        </p:tav>
                                        <p:tav tm="100000">
                                          <p:val>
                                            <p:fltVal val="0"/>
                                          </p:val>
                                        </p:tav>
                                      </p:tavLst>
                                    </p:anim>
                                    <p:animEffect transition="in" filter="fade">
                                      <p:cBhvr>
                                        <p:cTn id="74" dur="500"/>
                                        <p:tgtEl>
                                          <p:spTgt spid="246795"/>
                                        </p:tgtEl>
                                      </p:cBhvr>
                                    </p:animEffect>
                                  </p:childTnLst>
                                </p:cTn>
                              </p:par>
                            </p:childTnLst>
                          </p:cTn>
                        </p:par>
                        <p:par>
                          <p:cTn id="75" fill="hold">
                            <p:stCondLst>
                              <p:cond delay="2000"/>
                            </p:stCondLst>
                            <p:childTnLst>
                              <p:par>
                                <p:cTn id="76" presetID="49" presetClass="entr" presetSubtype="0" decel="100000" fill="hold" grpId="0" nodeType="afterEffect">
                                  <p:stCondLst>
                                    <p:cond delay="0"/>
                                  </p:stCondLst>
                                  <p:childTnLst>
                                    <p:set>
                                      <p:cBhvr>
                                        <p:cTn id="77" dur="1" fill="hold">
                                          <p:stCondLst>
                                            <p:cond delay="0"/>
                                          </p:stCondLst>
                                        </p:cTn>
                                        <p:tgtEl>
                                          <p:spTgt spid="246796"/>
                                        </p:tgtEl>
                                        <p:attrNameLst>
                                          <p:attrName>style.visibility</p:attrName>
                                        </p:attrNameLst>
                                      </p:cBhvr>
                                      <p:to>
                                        <p:strVal val="visible"/>
                                      </p:to>
                                    </p:set>
                                    <p:anim calcmode="lin" valueType="num">
                                      <p:cBhvr>
                                        <p:cTn id="78" dur="500" fill="hold"/>
                                        <p:tgtEl>
                                          <p:spTgt spid="246796"/>
                                        </p:tgtEl>
                                        <p:attrNameLst>
                                          <p:attrName>ppt_w</p:attrName>
                                        </p:attrNameLst>
                                      </p:cBhvr>
                                      <p:tavLst>
                                        <p:tav tm="0">
                                          <p:val>
                                            <p:fltVal val="0"/>
                                          </p:val>
                                        </p:tav>
                                        <p:tav tm="100000">
                                          <p:val>
                                            <p:strVal val="#ppt_w"/>
                                          </p:val>
                                        </p:tav>
                                      </p:tavLst>
                                    </p:anim>
                                    <p:anim calcmode="lin" valueType="num">
                                      <p:cBhvr>
                                        <p:cTn id="79" dur="500" fill="hold"/>
                                        <p:tgtEl>
                                          <p:spTgt spid="246796"/>
                                        </p:tgtEl>
                                        <p:attrNameLst>
                                          <p:attrName>ppt_h</p:attrName>
                                        </p:attrNameLst>
                                      </p:cBhvr>
                                      <p:tavLst>
                                        <p:tav tm="0">
                                          <p:val>
                                            <p:fltVal val="0"/>
                                          </p:val>
                                        </p:tav>
                                        <p:tav tm="100000">
                                          <p:val>
                                            <p:strVal val="#ppt_h"/>
                                          </p:val>
                                        </p:tav>
                                      </p:tavLst>
                                    </p:anim>
                                    <p:anim calcmode="lin" valueType="num">
                                      <p:cBhvr>
                                        <p:cTn id="80" dur="500" fill="hold"/>
                                        <p:tgtEl>
                                          <p:spTgt spid="246796"/>
                                        </p:tgtEl>
                                        <p:attrNameLst>
                                          <p:attrName>style.rotation</p:attrName>
                                        </p:attrNameLst>
                                      </p:cBhvr>
                                      <p:tavLst>
                                        <p:tav tm="0">
                                          <p:val>
                                            <p:fltVal val="360"/>
                                          </p:val>
                                        </p:tav>
                                        <p:tav tm="100000">
                                          <p:val>
                                            <p:fltVal val="0"/>
                                          </p:val>
                                        </p:tav>
                                      </p:tavLst>
                                    </p:anim>
                                    <p:animEffect transition="in" filter="fade">
                                      <p:cBhvr>
                                        <p:cTn id="81" dur="500"/>
                                        <p:tgtEl>
                                          <p:spTgt spid="246796"/>
                                        </p:tgtEl>
                                      </p:cBhvr>
                                    </p:animEffect>
                                  </p:childTnLst>
                                </p:cTn>
                              </p:par>
                            </p:childTnLst>
                          </p:cTn>
                        </p:par>
                      </p:childTnLst>
                    </p:cTn>
                  </p:par>
                  <p:par>
                    <p:cTn id="82" fill="hold">
                      <p:stCondLst>
                        <p:cond delay="indefinite"/>
                      </p:stCondLst>
                      <p:childTnLst>
                        <p:par>
                          <p:cTn id="83" fill="hold">
                            <p:stCondLst>
                              <p:cond delay="0"/>
                            </p:stCondLst>
                            <p:childTnLst>
                              <p:par>
                                <p:cTn id="84" presetID="34" presetClass="entr" presetSubtype="0" fill="hold" grpId="0" nodeType="clickEffect">
                                  <p:stCondLst>
                                    <p:cond delay="0"/>
                                  </p:stCondLst>
                                  <p:childTnLst>
                                    <p:set>
                                      <p:cBhvr>
                                        <p:cTn id="85" dur="1" fill="hold">
                                          <p:stCondLst>
                                            <p:cond delay="0"/>
                                          </p:stCondLst>
                                        </p:cTn>
                                        <p:tgtEl>
                                          <p:spTgt spid="246787">
                                            <p:txEl>
                                              <p:pRg st="7" end="7"/>
                                            </p:txEl>
                                          </p:spTgt>
                                        </p:tgtEl>
                                        <p:attrNameLst>
                                          <p:attrName>style.visibility</p:attrName>
                                        </p:attrNameLst>
                                      </p:cBhvr>
                                      <p:to>
                                        <p:strVal val="visible"/>
                                      </p:to>
                                    </p:set>
                                    <p:anim from="(-#ppt_w/2)" to="(#ppt_x)" calcmode="lin" valueType="num">
                                      <p:cBhvr>
                                        <p:cTn id="86" dur="600" fill="hold">
                                          <p:stCondLst>
                                            <p:cond delay="0"/>
                                          </p:stCondLst>
                                        </p:cTn>
                                        <p:tgtEl>
                                          <p:spTgt spid="246787">
                                            <p:txEl>
                                              <p:pRg st="7" end="7"/>
                                            </p:txEl>
                                          </p:spTgt>
                                        </p:tgtEl>
                                        <p:attrNameLst>
                                          <p:attrName>ppt_x</p:attrName>
                                        </p:attrNameLst>
                                      </p:cBhvr>
                                    </p:anim>
                                    <p:anim from="0" to="-1.0" calcmode="lin" valueType="num">
                                      <p:cBhvr>
                                        <p:cTn id="87" dur="200" decel="50000" autoRev="1" fill="hold">
                                          <p:stCondLst>
                                            <p:cond delay="600"/>
                                          </p:stCondLst>
                                        </p:cTn>
                                        <p:tgtEl>
                                          <p:spTgt spid="246787">
                                            <p:txEl>
                                              <p:pRg st="7" end="7"/>
                                            </p:txEl>
                                          </p:spTgt>
                                        </p:tgtEl>
                                        <p:attrNameLst>
                                          <p:attrName>xshear</p:attrName>
                                        </p:attrNameLst>
                                      </p:cBhvr>
                                    </p:anim>
                                    <p:animScale>
                                      <p:cBhvr>
                                        <p:cTn id="88" dur="200" decel="100000" autoRev="1" fill="hold">
                                          <p:stCondLst>
                                            <p:cond delay="600"/>
                                          </p:stCondLst>
                                        </p:cTn>
                                        <p:tgtEl>
                                          <p:spTgt spid="246787">
                                            <p:txEl>
                                              <p:pRg st="7" end="7"/>
                                            </p:txEl>
                                          </p:spTgt>
                                        </p:tgtEl>
                                      </p:cBhvr>
                                      <p:from x="100000" y="100000"/>
                                      <p:to x="80000" y="100000"/>
                                    </p:animScale>
                                    <p:anim by="(#ppt_h/3+#ppt_w*0.1)" calcmode="lin" valueType="num">
                                      <p:cBhvr additive="sum">
                                        <p:cTn id="89" dur="200" decel="100000" autoRev="1" fill="hold">
                                          <p:stCondLst>
                                            <p:cond delay="600"/>
                                          </p:stCondLst>
                                        </p:cTn>
                                        <p:tgtEl>
                                          <p:spTgt spid="246787">
                                            <p:txEl>
                                              <p:pRg st="7" end="7"/>
                                            </p:txEl>
                                          </p:spTgt>
                                        </p:tgtEl>
                                        <p:attrNameLst>
                                          <p:attrName>ppt_x</p:attrName>
                                        </p:attrNameLst>
                                      </p:cBhvr>
                                    </p:anim>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iterate type="lt">
                                    <p:tmPct val="5000"/>
                                  </p:iterate>
                                  <p:childTnLst>
                                    <p:set>
                                      <p:cBhvr>
                                        <p:cTn id="93" dur="1" fill="hold">
                                          <p:stCondLst>
                                            <p:cond delay="0"/>
                                          </p:stCondLst>
                                        </p:cTn>
                                        <p:tgtEl>
                                          <p:spTgt spid="246797"/>
                                        </p:tgtEl>
                                        <p:attrNameLst>
                                          <p:attrName>style.visibility</p:attrName>
                                        </p:attrNameLst>
                                      </p:cBhvr>
                                      <p:to>
                                        <p:strVal val="visible"/>
                                      </p:to>
                                    </p:set>
                                    <p:anim calcmode="lin" valueType="num">
                                      <p:cBhvr>
                                        <p:cTn id="94" dur="1000" fill="hold"/>
                                        <p:tgtEl>
                                          <p:spTgt spid="246797"/>
                                        </p:tgtEl>
                                        <p:attrNameLst>
                                          <p:attrName>ppt_w</p:attrName>
                                        </p:attrNameLst>
                                      </p:cBhvr>
                                      <p:tavLst>
                                        <p:tav tm="0">
                                          <p:val>
                                            <p:fltVal val="0"/>
                                          </p:val>
                                        </p:tav>
                                        <p:tav tm="100000">
                                          <p:val>
                                            <p:strVal val="#ppt_w"/>
                                          </p:val>
                                        </p:tav>
                                      </p:tavLst>
                                    </p:anim>
                                    <p:anim calcmode="lin" valueType="num">
                                      <p:cBhvr>
                                        <p:cTn id="95" dur="1000" fill="hold"/>
                                        <p:tgtEl>
                                          <p:spTgt spid="246797"/>
                                        </p:tgtEl>
                                        <p:attrNameLst>
                                          <p:attrName>ppt_h</p:attrName>
                                        </p:attrNameLst>
                                      </p:cBhvr>
                                      <p:tavLst>
                                        <p:tav tm="0">
                                          <p:val>
                                            <p:fltVal val="0"/>
                                          </p:val>
                                        </p:tav>
                                        <p:tav tm="100000">
                                          <p:val>
                                            <p:strVal val="#ppt_h"/>
                                          </p:val>
                                        </p:tav>
                                      </p:tavLst>
                                    </p:anim>
                                    <p:anim calcmode="lin" valueType="num">
                                      <p:cBhvr>
                                        <p:cTn id="96" dur="1000" fill="hold"/>
                                        <p:tgtEl>
                                          <p:spTgt spid="246797"/>
                                        </p:tgtEl>
                                        <p:attrNameLst>
                                          <p:attrName>style.rotation</p:attrName>
                                        </p:attrNameLst>
                                      </p:cBhvr>
                                      <p:tavLst>
                                        <p:tav tm="0">
                                          <p:val>
                                            <p:fltVal val="90"/>
                                          </p:val>
                                        </p:tav>
                                        <p:tav tm="100000">
                                          <p:val>
                                            <p:fltVal val="0"/>
                                          </p:val>
                                        </p:tav>
                                      </p:tavLst>
                                    </p:anim>
                                    <p:animEffect transition="in" filter="fade">
                                      <p:cBhvr>
                                        <p:cTn id="97" dur="1000"/>
                                        <p:tgtEl>
                                          <p:spTgt spid="246797"/>
                                        </p:tgtEl>
                                      </p:cBhvr>
                                    </p:animEffect>
                                  </p:childTnLst>
                                </p:cTn>
                              </p:par>
                              <p:par>
                                <p:cTn id="98" presetID="31" presetClass="entr" presetSubtype="0" fill="hold" nodeType="withEffect">
                                  <p:stCondLst>
                                    <p:cond delay="0"/>
                                  </p:stCondLst>
                                  <p:iterate type="lt">
                                    <p:tmPct val="5000"/>
                                  </p:iterate>
                                  <p:childTnLst>
                                    <p:set>
                                      <p:cBhvr>
                                        <p:cTn id="99" dur="1" fill="hold">
                                          <p:stCondLst>
                                            <p:cond delay="0"/>
                                          </p:stCondLst>
                                        </p:cTn>
                                        <p:tgtEl>
                                          <p:spTgt spid="246798"/>
                                        </p:tgtEl>
                                        <p:attrNameLst>
                                          <p:attrName>style.visibility</p:attrName>
                                        </p:attrNameLst>
                                      </p:cBhvr>
                                      <p:to>
                                        <p:strVal val="visible"/>
                                      </p:to>
                                    </p:set>
                                    <p:anim calcmode="lin" valueType="num">
                                      <p:cBhvr>
                                        <p:cTn id="100" dur="1000" fill="hold"/>
                                        <p:tgtEl>
                                          <p:spTgt spid="246798"/>
                                        </p:tgtEl>
                                        <p:attrNameLst>
                                          <p:attrName>ppt_w</p:attrName>
                                        </p:attrNameLst>
                                      </p:cBhvr>
                                      <p:tavLst>
                                        <p:tav tm="0">
                                          <p:val>
                                            <p:fltVal val="0"/>
                                          </p:val>
                                        </p:tav>
                                        <p:tav tm="100000">
                                          <p:val>
                                            <p:strVal val="#ppt_w"/>
                                          </p:val>
                                        </p:tav>
                                      </p:tavLst>
                                    </p:anim>
                                    <p:anim calcmode="lin" valueType="num">
                                      <p:cBhvr>
                                        <p:cTn id="101" dur="1000" fill="hold"/>
                                        <p:tgtEl>
                                          <p:spTgt spid="246798"/>
                                        </p:tgtEl>
                                        <p:attrNameLst>
                                          <p:attrName>ppt_h</p:attrName>
                                        </p:attrNameLst>
                                      </p:cBhvr>
                                      <p:tavLst>
                                        <p:tav tm="0">
                                          <p:val>
                                            <p:fltVal val="0"/>
                                          </p:val>
                                        </p:tav>
                                        <p:tav tm="100000">
                                          <p:val>
                                            <p:strVal val="#ppt_h"/>
                                          </p:val>
                                        </p:tav>
                                      </p:tavLst>
                                    </p:anim>
                                    <p:anim calcmode="lin" valueType="num">
                                      <p:cBhvr>
                                        <p:cTn id="102" dur="1000" fill="hold"/>
                                        <p:tgtEl>
                                          <p:spTgt spid="246798"/>
                                        </p:tgtEl>
                                        <p:attrNameLst>
                                          <p:attrName>style.rotation</p:attrName>
                                        </p:attrNameLst>
                                      </p:cBhvr>
                                      <p:tavLst>
                                        <p:tav tm="0">
                                          <p:val>
                                            <p:fltVal val="90"/>
                                          </p:val>
                                        </p:tav>
                                        <p:tav tm="100000">
                                          <p:val>
                                            <p:fltVal val="0"/>
                                          </p:val>
                                        </p:tav>
                                      </p:tavLst>
                                    </p:anim>
                                    <p:animEffect transition="in" filter="fade">
                                      <p:cBhvr>
                                        <p:cTn id="103" dur="1000"/>
                                        <p:tgtEl>
                                          <p:spTgt spid="246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p:bldP spid="246792" grpId="0"/>
      <p:bldP spid="246793" grpId="0"/>
      <p:bldP spid="246794" grpId="0"/>
      <p:bldP spid="246795" grpId="0"/>
      <p:bldP spid="24679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53603" name="Rectangle 3"/>
          <p:cNvSpPr>
            <a:spLocks noGrp="1" noChangeArrowheads="1"/>
          </p:cNvSpPr>
          <p:nvPr>
            <p:ph type="subTitle" idx="1"/>
          </p:nvPr>
        </p:nvSpPr>
        <p:spPr>
          <a:xfrm>
            <a:off x="179388" y="3357563"/>
            <a:ext cx="8424862" cy="1752600"/>
          </a:xfrm>
        </p:spPr>
        <p:txBody>
          <a:bodyPr/>
          <a:lstStyle/>
          <a:p>
            <a:pPr algn="r" eaLnBrk="1" hangingPunct="1"/>
            <a:r>
              <a:rPr lang="he-IL" smtClean="0">
                <a:solidFill>
                  <a:schemeClr val="tx2"/>
                </a:solidFill>
              </a:rPr>
              <a:t>שיעור 8: </a:t>
            </a:r>
            <a:r>
              <a:rPr lang="he-IL" sz="2000" smtClean="0">
                <a:solidFill>
                  <a:schemeClr val="tx2"/>
                </a:solidFill>
              </a:rPr>
              <a:t>הסתברות מהי? דיאגראמת וואן ופעולות במאורעות (תורת הקבוצות)</a:t>
            </a:r>
            <a:endParaRPr lang="en-US" sz="2000" smtClean="0">
              <a:solidFill>
                <a:schemeClr val="tx2"/>
              </a:solidFill>
            </a:endParaRPr>
          </a:p>
        </p:txBody>
      </p:sp>
      <p:sp>
        <p:nvSpPr>
          <p:cNvPr id="153604" name="Text Box 5"/>
          <p:cNvSpPr txBox="1">
            <a:spLocks noChangeArrowheads="1"/>
          </p:cNvSpPr>
          <p:nvPr/>
        </p:nvSpPr>
        <p:spPr bwMode="auto">
          <a:xfrm>
            <a:off x="971550" y="4221163"/>
            <a:ext cx="7632700" cy="1739900"/>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193-207.</a:t>
            </a:r>
          </a:p>
          <a:p>
            <a:pPr>
              <a:lnSpc>
                <a:spcPct val="80000"/>
              </a:lnSpc>
              <a:spcBef>
                <a:spcPct val="50000"/>
              </a:spcBef>
              <a:buFont typeface="Wingdings" pitchFamily="2" charset="2"/>
              <a:buChar char="&amp;"/>
            </a:pPr>
            <a:r>
              <a:rPr lang="he-IL" sz="1800">
                <a:latin typeface="Times New Roman" pitchFamily="18" charset="0"/>
              </a:rPr>
              <a:t> האוניברסיטה הפתוחה, מבוא לסטטיסטיקה למדעי החברה כרך ב' ע"מ 37-42 ,9-16.</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71-74.</a:t>
            </a:r>
            <a:endParaRPr lang="en-US" sz="1800">
              <a:latin typeface="Times New Roman" pitchFamily="18" charset="0"/>
            </a:endParaRPr>
          </a:p>
          <a:p>
            <a:pPr>
              <a:lnSpc>
                <a:spcPct val="80000"/>
              </a:lnSpc>
              <a:spcBef>
                <a:spcPct val="50000"/>
              </a:spcBef>
              <a:buFont typeface="Wingdings" pitchFamily="2" charset="2"/>
              <a:buChar char="&amp;"/>
            </a:pPr>
            <a:endParaRPr lang="he-IL" sz="1800">
              <a:latin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r" eaLnBrk="1" hangingPunct="1"/>
            <a:r>
              <a:rPr lang="he-IL" smtClean="0"/>
              <a:t>מושגים בסיסיים בהסתברות </a:t>
            </a:r>
            <a:endParaRPr lang="en-US" smtClean="0"/>
          </a:p>
        </p:txBody>
      </p:sp>
      <p:sp>
        <p:nvSpPr>
          <p:cNvPr id="206851" name="Rectangle 3"/>
          <p:cNvSpPr>
            <a:spLocks noGrp="1" noChangeArrowheads="1"/>
          </p:cNvSpPr>
          <p:nvPr>
            <p:ph type="body" idx="1"/>
          </p:nvPr>
        </p:nvSpPr>
        <p:spPr>
          <a:xfrm>
            <a:off x="755650" y="2017713"/>
            <a:ext cx="8199438" cy="4114800"/>
          </a:xfrm>
        </p:spPr>
        <p:txBody>
          <a:bodyPr/>
          <a:lstStyle/>
          <a:p>
            <a:pPr eaLnBrk="1" hangingPunct="1"/>
            <a:r>
              <a:rPr lang="he-IL" sz="2400" smtClean="0"/>
              <a:t>ההסתברות מהווה את הבסיס הרציונאלי לסטטיסטיקה הסקתית.</a:t>
            </a:r>
          </a:p>
          <a:p>
            <a:pPr eaLnBrk="1" hangingPunct="1"/>
            <a:r>
              <a:rPr lang="he-IL" sz="2400" smtClean="0"/>
              <a:t>ניסוי מקרי – אין לדעת בוודאות מראש את תוצאות הניסוי, יש מרחב של תוצאות אפשריות. (לדוגמא: קובייה, מטבע, מין היילוד).</a:t>
            </a:r>
          </a:p>
          <a:p>
            <a:pPr eaLnBrk="1" hangingPunct="1"/>
            <a:r>
              <a:rPr lang="he-IL" sz="2400" smtClean="0"/>
              <a:t>ההסתברות </a:t>
            </a:r>
            <a:r>
              <a:rPr lang="en-US" sz="2400" smtClean="0"/>
              <a:t>P</a:t>
            </a:r>
            <a:r>
              <a:rPr lang="he-IL" sz="2400" smtClean="0"/>
              <a:t> - היא הגבול אליו שואפת השכיחות היחסית (של מאורע מסוים) כאשר </a:t>
            </a:r>
            <a:r>
              <a:rPr lang="en-US" sz="2400" smtClean="0"/>
              <a:t>n</a:t>
            </a:r>
            <a:r>
              <a:rPr lang="he-IL" sz="2400" smtClean="0"/>
              <a:t> (מספר הניסויים) שואף לאינסוף. לדוגמא:</a:t>
            </a:r>
          </a:p>
          <a:p>
            <a:pPr eaLnBrk="1" hangingPunct="1"/>
            <a:endParaRPr lang="en-US" sz="2400" smtClean="0"/>
          </a:p>
        </p:txBody>
      </p:sp>
      <p:graphicFrame>
        <p:nvGraphicFramePr>
          <p:cNvPr id="206887" name="Group 39"/>
          <p:cNvGraphicFramePr>
            <a:graphicFrameLocks noGrp="1"/>
          </p:cNvGraphicFramePr>
          <p:nvPr/>
        </p:nvGraphicFramePr>
        <p:xfrm>
          <a:off x="323850" y="4292600"/>
          <a:ext cx="8424863" cy="989013"/>
        </p:xfrm>
        <a:graphic>
          <a:graphicData uri="http://schemas.openxmlformats.org/drawingml/2006/table">
            <a:tbl>
              <a:tblPr rtl="1"/>
              <a:tblGrid>
                <a:gridCol w="1120775"/>
                <a:gridCol w="1120775"/>
                <a:gridCol w="1120775"/>
                <a:gridCol w="1122363"/>
                <a:gridCol w="1120775"/>
                <a:gridCol w="2819400"/>
              </a:tblGrid>
              <a:tr h="3603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מספר הטלות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5018</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0.5018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526</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0.526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48</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0.48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27</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0.54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שכיחות 'עץ'</a:t>
                      </a: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f=m/n</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שכיחות יחסית של הופעת 'עץ'</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06888" name="AutoShape 40">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2000"/>
                                        <p:tgtEl>
                                          <p:spTgt spid="2068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51">
                                            <p:txEl>
                                              <p:pRg st="1" end="1"/>
                                            </p:txEl>
                                          </p:spTgt>
                                        </p:tgtEl>
                                        <p:attrNameLst>
                                          <p:attrName>style.visibility</p:attrName>
                                        </p:attrNameLst>
                                      </p:cBhvr>
                                      <p:to>
                                        <p:strVal val="visible"/>
                                      </p:to>
                                    </p:set>
                                    <p:animEffect transition="in" filter="fade">
                                      <p:cBhvr>
                                        <p:cTn id="10" dur="2000"/>
                                        <p:tgtEl>
                                          <p:spTgt spid="2068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851">
                                            <p:txEl>
                                              <p:pRg st="2" end="2"/>
                                            </p:txEl>
                                          </p:spTgt>
                                        </p:tgtEl>
                                        <p:attrNameLst>
                                          <p:attrName>style.visibility</p:attrName>
                                        </p:attrNameLst>
                                      </p:cBhvr>
                                      <p:to>
                                        <p:strVal val="visible"/>
                                      </p:to>
                                    </p:set>
                                    <p:animEffect transition="in" filter="fade">
                                      <p:cBhvr>
                                        <p:cTn id="13" dur="2000"/>
                                        <p:tgtEl>
                                          <p:spTgt spid="206851">
                                            <p:txEl>
                                              <p:pRg st="2" end="2"/>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206887"/>
                                        </p:tgtEl>
                                        <p:attrNameLst>
                                          <p:attrName>style.visibility</p:attrName>
                                        </p:attrNameLst>
                                      </p:cBhvr>
                                      <p:to>
                                        <p:strVal val="visible"/>
                                      </p:to>
                                    </p:set>
                                    <p:anim calcmode="lin" valueType="num">
                                      <p:cBhvr>
                                        <p:cTn id="16" dur="1000" fill="hold"/>
                                        <p:tgtEl>
                                          <p:spTgt spid="206887"/>
                                        </p:tgtEl>
                                        <p:attrNameLst>
                                          <p:attrName>ppt_w</p:attrName>
                                        </p:attrNameLst>
                                      </p:cBhvr>
                                      <p:tavLst>
                                        <p:tav tm="0">
                                          <p:val>
                                            <p:strVal val="#ppt_w*0.70"/>
                                          </p:val>
                                        </p:tav>
                                        <p:tav tm="100000">
                                          <p:val>
                                            <p:strVal val="#ppt_w"/>
                                          </p:val>
                                        </p:tav>
                                      </p:tavLst>
                                    </p:anim>
                                    <p:anim calcmode="lin" valueType="num">
                                      <p:cBhvr>
                                        <p:cTn id="17" dur="1000" fill="hold"/>
                                        <p:tgtEl>
                                          <p:spTgt spid="206887"/>
                                        </p:tgtEl>
                                        <p:attrNameLst>
                                          <p:attrName>ppt_h</p:attrName>
                                        </p:attrNameLst>
                                      </p:cBhvr>
                                      <p:tavLst>
                                        <p:tav tm="0">
                                          <p:val>
                                            <p:strVal val="#ppt_h"/>
                                          </p:val>
                                        </p:tav>
                                        <p:tav tm="100000">
                                          <p:val>
                                            <p:strVal val="#ppt_h"/>
                                          </p:val>
                                        </p:tav>
                                      </p:tavLst>
                                    </p:anim>
                                    <p:animEffect transition="in" filter="fade">
                                      <p:cBhvr>
                                        <p:cTn id="18" dur="1000"/>
                                        <p:tgtEl>
                                          <p:spTgt spid="206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r" eaLnBrk="1" hangingPunct="1"/>
            <a:r>
              <a:rPr lang="he-IL" smtClean="0"/>
              <a:t>מושגים בסיסיים בהסתברות (2) </a:t>
            </a:r>
            <a:endParaRPr lang="en-US" smtClean="0"/>
          </a:p>
        </p:txBody>
      </p:sp>
      <p:sp>
        <p:nvSpPr>
          <p:cNvPr id="207875" name="Rectangle 3"/>
          <p:cNvSpPr>
            <a:spLocks noGrp="1" noChangeArrowheads="1"/>
          </p:cNvSpPr>
          <p:nvPr>
            <p:ph type="body" idx="1"/>
          </p:nvPr>
        </p:nvSpPr>
        <p:spPr>
          <a:xfrm>
            <a:off x="0" y="2017713"/>
            <a:ext cx="8955088" cy="4114800"/>
          </a:xfrm>
        </p:spPr>
        <p:txBody>
          <a:bodyPr/>
          <a:lstStyle/>
          <a:p>
            <a:pPr eaLnBrk="1" hangingPunct="1"/>
            <a:r>
              <a:rPr lang="he-IL" sz="2000" b="1" smtClean="0"/>
              <a:t>מרחב המדגם  </a:t>
            </a:r>
            <a:r>
              <a:rPr lang="en-US" sz="2000" b="1" smtClean="0">
                <a:sym typeface="Symbol" pitchFamily="18" charset="2"/>
              </a:rPr>
              <a:t></a:t>
            </a:r>
            <a:r>
              <a:rPr lang="he-IL" sz="2000" smtClean="0">
                <a:sym typeface="Symbol" pitchFamily="18" charset="2"/>
              </a:rPr>
              <a:t> - אוסף כל התוצאות האפשריות של הניסוי המקרי (בקובייה: 1, 2, 3, 4, 5, 6).</a:t>
            </a:r>
          </a:p>
          <a:p>
            <a:pPr eaLnBrk="1" hangingPunct="1"/>
            <a:r>
              <a:rPr lang="he-IL" sz="2000" b="1" smtClean="0">
                <a:sym typeface="Symbol" pitchFamily="18" charset="2"/>
              </a:rPr>
              <a:t>מאורע פשוט </a:t>
            </a:r>
            <a:r>
              <a:rPr lang="en-US" sz="2000" b="1" smtClean="0">
                <a:sym typeface="Symbol" pitchFamily="18" charset="2"/>
              </a:rPr>
              <a:t>e</a:t>
            </a:r>
            <a:r>
              <a:rPr lang="en-US" sz="2000" b="1" baseline="-25000" smtClean="0">
                <a:sym typeface="Symbol" pitchFamily="18" charset="2"/>
              </a:rPr>
              <a:t>i</a:t>
            </a:r>
            <a:r>
              <a:rPr lang="he-IL" sz="2000" baseline="-25000" smtClean="0">
                <a:sym typeface="Symbol" pitchFamily="18" charset="2"/>
              </a:rPr>
              <a:t> </a:t>
            </a:r>
            <a:r>
              <a:rPr lang="he-IL" sz="2000" smtClean="0">
                <a:sym typeface="Symbol" pitchFamily="18" charset="2"/>
              </a:rPr>
              <a:t>– תוצאה בודדת ממרחב המדגם (לדוגמא בקובייה: 3).</a:t>
            </a:r>
          </a:p>
          <a:p>
            <a:pPr eaLnBrk="1" hangingPunct="1"/>
            <a:r>
              <a:rPr lang="he-IL" sz="2000" b="1" smtClean="0">
                <a:sym typeface="Symbol" pitchFamily="18" charset="2"/>
              </a:rPr>
              <a:t>מאורע </a:t>
            </a:r>
            <a:r>
              <a:rPr lang="en-US" sz="2000" b="1" smtClean="0">
                <a:sym typeface="Symbol" pitchFamily="18" charset="2"/>
              </a:rPr>
              <a:t>A</a:t>
            </a:r>
            <a:r>
              <a:rPr lang="he-IL" sz="2000" smtClean="0">
                <a:sym typeface="Symbol" pitchFamily="18" charset="2"/>
              </a:rPr>
              <a:t> – אוסף של מאורעות פשוטים ממרחב המדגם (לדוגמא מספרים זוגיים בקובייה: 2, 4, 6).</a:t>
            </a:r>
          </a:p>
          <a:p>
            <a:pPr eaLnBrk="1" hangingPunct="1"/>
            <a:r>
              <a:rPr lang="he-IL" sz="2000" smtClean="0">
                <a:sym typeface="Symbol" pitchFamily="18" charset="2"/>
              </a:rPr>
              <a:t> </a:t>
            </a:r>
            <a:r>
              <a:rPr lang="he-IL" sz="2000" b="1" smtClean="0">
                <a:sym typeface="Symbol" pitchFamily="18" charset="2"/>
              </a:rPr>
              <a:t>מאורע משלים </a:t>
            </a:r>
            <a:r>
              <a:rPr lang="en-US" sz="2000" b="1" smtClean="0">
                <a:sym typeface="Symbol" pitchFamily="18" charset="2"/>
              </a:rPr>
              <a:t>Ā</a:t>
            </a:r>
            <a:r>
              <a:rPr lang="he-IL" sz="2000" smtClean="0">
                <a:sym typeface="Symbol" pitchFamily="18" charset="2"/>
              </a:rPr>
              <a:t> – אוסף המאורעות הפשוטים ממרחב המדגם </a:t>
            </a:r>
            <a:r>
              <a:rPr lang="he-IL" sz="2000" u="sng" smtClean="0">
                <a:sym typeface="Symbol" pitchFamily="18" charset="2"/>
              </a:rPr>
              <a:t>אשר אינם כלולים ב </a:t>
            </a:r>
            <a:r>
              <a:rPr lang="en-US" sz="2000" u="sng" smtClean="0">
                <a:sym typeface="Symbol" pitchFamily="18" charset="2"/>
              </a:rPr>
              <a:t>A</a:t>
            </a:r>
            <a:r>
              <a:rPr lang="he-IL" sz="2000" smtClean="0">
                <a:sym typeface="Symbol" pitchFamily="18" charset="2"/>
              </a:rPr>
              <a:t> (לדוגמא מספרים אי זוגיים בקובייה 1, 3, 5). </a:t>
            </a:r>
            <a:r>
              <a:rPr lang="en-US" sz="2000" smtClean="0">
                <a:sym typeface="Symbol" pitchFamily="18" charset="2"/>
              </a:rPr>
              <a:t>1-A = </a:t>
            </a:r>
            <a:r>
              <a:rPr lang="en-US" sz="2000" b="1" smtClean="0">
                <a:sym typeface="Symbol" pitchFamily="18" charset="2"/>
              </a:rPr>
              <a:t>Ā</a:t>
            </a:r>
            <a:r>
              <a:rPr lang="he-IL" sz="2000" b="1" smtClean="0">
                <a:sym typeface="Symbol" pitchFamily="18" charset="2"/>
              </a:rPr>
              <a:t>.</a:t>
            </a:r>
            <a:endParaRPr lang="he-IL" sz="2000" smtClean="0">
              <a:sym typeface="Symbol" pitchFamily="18" charset="2"/>
            </a:endParaRPr>
          </a:p>
          <a:p>
            <a:pPr eaLnBrk="1" hangingPunct="1"/>
            <a:r>
              <a:rPr lang="he-IL" sz="2000" b="1" smtClean="0">
                <a:sym typeface="Symbol" pitchFamily="18" charset="2"/>
              </a:rPr>
              <a:t>מאורע ריק </a:t>
            </a:r>
            <a:r>
              <a:rPr lang="en-US" sz="2000" b="1" smtClean="0">
                <a:sym typeface="Symbol" pitchFamily="18" charset="2"/>
              </a:rPr>
              <a:t>Ø</a:t>
            </a:r>
            <a:r>
              <a:rPr lang="he-IL" sz="2000" smtClean="0">
                <a:sym typeface="Symbol" pitchFamily="18" charset="2"/>
              </a:rPr>
              <a:t> – מאורע בלתי אפשרי. מאורע שאינו כלול באף מאורע פשוט במרחב המדגם (לדוגמא בקובייה: 2.5, 7).</a:t>
            </a:r>
          </a:p>
          <a:p>
            <a:pPr eaLnBrk="1" hangingPunct="1"/>
            <a:r>
              <a:rPr lang="he-IL" sz="2000" b="1" smtClean="0">
                <a:sym typeface="Symbol" pitchFamily="18" charset="2"/>
              </a:rPr>
              <a:t>מאורע וודאי</a:t>
            </a:r>
            <a:r>
              <a:rPr lang="he-IL" sz="2000" smtClean="0">
                <a:sym typeface="Symbol" pitchFamily="18" charset="2"/>
              </a:rPr>
              <a:t> – מאורע שבהכרח יתרחש (לדוגמא בקובייה מרחב המדגם: 1, 2, 3, 4, 5, 6). </a:t>
            </a:r>
            <a:endParaRPr lang="en-US" sz="2000" smtClean="0">
              <a:sym typeface="Symbol" pitchFamily="18" charset="2"/>
            </a:endParaRPr>
          </a:p>
        </p:txBody>
      </p:sp>
      <p:sp>
        <p:nvSpPr>
          <p:cNvPr id="207899" name="AutoShape 27">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55653" name="Oval 28"/>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fade">
                                      <p:cBhvr>
                                        <p:cTn id="7" dur="2000"/>
                                        <p:tgtEl>
                                          <p:spTgt spid="2078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75">
                                            <p:txEl>
                                              <p:pRg st="1" end="1"/>
                                            </p:txEl>
                                          </p:spTgt>
                                        </p:tgtEl>
                                        <p:attrNameLst>
                                          <p:attrName>style.visibility</p:attrName>
                                        </p:attrNameLst>
                                      </p:cBhvr>
                                      <p:to>
                                        <p:strVal val="visible"/>
                                      </p:to>
                                    </p:set>
                                    <p:animEffect transition="in" filter="fade">
                                      <p:cBhvr>
                                        <p:cTn id="10" dur="2000"/>
                                        <p:tgtEl>
                                          <p:spTgt spid="2078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875">
                                            <p:txEl>
                                              <p:pRg st="2" end="2"/>
                                            </p:txEl>
                                          </p:spTgt>
                                        </p:tgtEl>
                                        <p:attrNameLst>
                                          <p:attrName>style.visibility</p:attrName>
                                        </p:attrNameLst>
                                      </p:cBhvr>
                                      <p:to>
                                        <p:strVal val="visible"/>
                                      </p:to>
                                    </p:set>
                                    <p:animEffect transition="in" filter="fade">
                                      <p:cBhvr>
                                        <p:cTn id="13" dur="2000"/>
                                        <p:tgtEl>
                                          <p:spTgt spid="2078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7875">
                                            <p:txEl>
                                              <p:pRg st="3" end="3"/>
                                            </p:txEl>
                                          </p:spTgt>
                                        </p:tgtEl>
                                        <p:attrNameLst>
                                          <p:attrName>style.visibility</p:attrName>
                                        </p:attrNameLst>
                                      </p:cBhvr>
                                      <p:to>
                                        <p:strVal val="visible"/>
                                      </p:to>
                                    </p:set>
                                    <p:animEffect transition="in" filter="fade">
                                      <p:cBhvr>
                                        <p:cTn id="16" dur="2000"/>
                                        <p:tgtEl>
                                          <p:spTgt spid="2078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7875">
                                            <p:txEl>
                                              <p:pRg st="4" end="4"/>
                                            </p:txEl>
                                          </p:spTgt>
                                        </p:tgtEl>
                                        <p:attrNameLst>
                                          <p:attrName>style.visibility</p:attrName>
                                        </p:attrNameLst>
                                      </p:cBhvr>
                                      <p:to>
                                        <p:strVal val="visible"/>
                                      </p:to>
                                    </p:set>
                                    <p:animEffect transition="in" filter="fade">
                                      <p:cBhvr>
                                        <p:cTn id="19" dur="2000"/>
                                        <p:tgtEl>
                                          <p:spTgt spid="2078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7875">
                                            <p:txEl>
                                              <p:pRg st="5" end="5"/>
                                            </p:txEl>
                                          </p:spTgt>
                                        </p:tgtEl>
                                        <p:attrNameLst>
                                          <p:attrName>style.visibility</p:attrName>
                                        </p:attrNameLst>
                                      </p:cBhvr>
                                      <p:to>
                                        <p:strVal val="visible"/>
                                      </p:to>
                                    </p:set>
                                    <p:animEffect transition="in" filter="fade">
                                      <p:cBhvr>
                                        <p:cTn id="22" dur="2000"/>
                                        <p:tgtEl>
                                          <p:spTgt spid="20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r" eaLnBrk="1" hangingPunct="1"/>
            <a:r>
              <a:rPr lang="he-IL" smtClean="0"/>
              <a:t>מודל הסתברותי אחיד: הגדרה</a:t>
            </a:r>
            <a:endParaRPr lang="en-US" smtClean="0"/>
          </a:p>
        </p:txBody>
      </p:sp>
      <p:sp>
        <p:nvSpPr>
          <p:cNvPr id="211971" name="Rectangle 3"/>
          <p:cNvSpPr>
            <a:spLocks noGrp="1" noChangeArrowheads="1"/>
          </p:cNvSpPr>
          <p:nvPr>
            <p:ph type="body" idx="1"/>
          </p:nvPr>
        </p:nvSpPr>
        <p:spPr>
          <a:xfrm>
            <a:off x="1042988" y="2017713"/>
            <a:ext cx="7912100" cy="4114800"/>
          </a:xfrm>
        </p:spPr>
        <p:txBody>
          <a:bodyPr/>
          <a:lstStyle/>
          <a:p>
            <a:pPr eaLnBrk="1" hangingPunct="1">
              <a:lnSpc>
                <a:spcPct val="90000"/>
              </a:lnSpc>
            </a:pPr>
            <a:r>
              <a:rPr lang="he-IL" sz="2000" smtClean="0">
                <a:sym typeface="Symbol" pitchFamily="18" charset="2"/>
              </a:rPr>
              <a:t>לכל </a:t>
            </a:r>
            <a:r>
              <a:rPr lang="he-IL" sz="2000" u="sng" smtClean="0">
                <a:sym typeface="Symbol" pitchFamily="18" charset="2"/>
              </a:rPr>
              <a:t>המאורעות הפשוטים במרחב המדגם ישנה אותה הסתברות</a:t>
            </a:r>
            <a:r>
              <a:rPr lang="he-IL" sz="2000" smtClean="0">
                <a:sym typeface="Symbol" pitchFamily="18" charset="2"/>
              </a:rPr>
              <a:t>.</a:t>
            </a:r>
            <a:r>
              <a:rPr lang="en-US" sz="2000" smtClean="0">
                <a:sym typeface="Symbol" pitchFamily="18" charset="2"/>
              </a:rPr>
              <a:t/>
            </a:r>
            <a:br>
              <a:rPr lang="en-US" sz="2000" smtClean="0">
                <a:sym typeface="Symbol" pitchFamily="18" charset="2"/>
              </a:rPr>
            </a:br>
            <a:r>
              <a:rPr lang="he-IL" sz="2000" smtClean="0">
                <a:sym typeface="Symbol" pitchFamily="18" charset="2"/>
              </a:rPr>
              <a:t> </a:t>
            </a:r>
            <a:r>
              <a:rPr lang="en-US" sz="2000" smtClean="0">
                <a:sym typeface="Symbol" pitchFamily="18" charset="2"/>
              </a:rPr>
              <a:t>P(e</a:t>
            </a:r>
            <a:r>
              <a:rPr lang="en-US" sz="2000" baseline="-25000" smtClean="0">
                <a:sym typeface="Symbol" pitchFamily="18" charset="2"/>
              </a:rPr>
              <a:t>1</a:t>
            </a:r>
            <a:r>
              <a:rPr lang="en-US" sz="2000" smtClean="0">
                <a:sym typeface="Symbol" pitchFamily="18" charset="2"/>
              </a:rPr>
              <a:t>) = P(e</a:t>
            </a:r>
            <a:r>
              <a:rPr lang="en-US" sz="2000" baseline="-25000" smtClean="0">
                <a:sym typeface="Symbol" pitchFamily="18" charset="2"/>
              </a:rPr>
              <a:t>2</a:t>
            </a:r>
            <a:r>
              <a:rPr lang="en-US" sz="2000" smtClean="0">
                <a:sym typeface="Symbol" pitchFamily="18" charset="2"/>
              </a:rPr>
              <a:t>) = P(e</a:t>
            </a:r>
            <a:r>
              <a:rPr lang="en-US" sz="2000" baseline="-25000" smtClean="0">
                <a:sym typeface="Symbol" pitchFamily="18" charset="2"/>
              </a:rPr>
              <a:t>3</a:t>
            </a:r>
            <a:r>
              <a:rPr lang="en-US" sz="2000" smtClean="0">
                <a:sym typeface="Symbol" pitchFamily="18" charset="2"/>
              </a:rPr>
              <a:t>) …</a:t>
            </a:r>
            <a:r>
              <a:rPr lang="he-IL" sz="2000" smtClean="0">
                <a:sym typeface="Symbol" pitchFamily="18" charset="2"/>
              </a:rPr>
              <a:t> </a:t>
            </a:r>
          </a:p>
          <a:p>
            <a:pPr eaLnBrk="1" hangingPunct="1">
              <a:lnSpc>
                <a:spcPct val="90000"/>
              </a:lnSpc>
            </a:pPr>
            <a:r>
              <a:rPr lang="he-IL" sz="2000" smtClean="0"/>
              <a:t>ההסתברות לכל </a:t>
            </a:r>
            <a:r>
              <a:rPr lang="en-US" sz="2000" smtClean="0"/>
              <a:t>e</a:t>
            </a:r>
            <a:r>
              <a:rPr lang="he-IL" sz="2000" smtClean="0"/>
              <a:t>: </a:t>
            </a:r>
            <a:r>
              <a:rPr lang="en-US" sz="2000" smtClean="0"/>
              <a:t>0 </a:t>
            </a:r>
            <a:r>
              <a:rPr lang="en-US" sz="2000" smtClean="0">
                <a:sym typeface="Symbol" pitchFamily="18" charset="2"/>
              </a:rPr>
              <a:t> P(e)  1</a:t>
            </a:r>
            <a:r>
              <a:rPr lang="he-IL" sz="2000" smtClean="0">
                <a:sym typeface="Symbol" pitchFamily="18" charset="2"/>
              </a:rPr>
              <a:t>.</a:t>
            </a:r>
          </a:p>
          <a:p>
            <a:pPr eaLnBrk="1" hangingPunct="1">
              <a:lnSpc>
                <a:spcPct val="90000"/>
              </a:lnSpc>
            </a:pPr>
            <a:r>
              <a:rPr lang="he-IL" sz="2000" smtClean="0">
                <a:sym typeface="Symbol" pitchFamily="18" charset="2"/>
              </a:rPr>
              <a:t>סכום ההסתברויות של כל המאורעות הפשוטים במרחב המדגם: </a:t>
            </a:r>
            <a:r>
              <a:rPr lang="en-US" sz="2000" smtClean="0">
                <a:sym typeface="Symbol" pitchFamily="18" charset="2"/>
              </a:rPr>
              <a:t>∑P(e)=1</a:t>
            </a:r>
            <a:r>
              <a:rPr lang="he-IL" sz="2000" smtClean="0">
                <a:sym typeface="Symbol" pitchFamily="18" charset="2"/>
              </a:rPr>
              <a:t>.</a:t>
            </a:r>
          </a:p>
          <a:p>
            <a:pPr eaLnBrk="1" hangingPunct="1">
              <a:lnSpc>
                <a:spcPct val="90000"/>
              </a:lnSpc>
            </a:pPr>
            <a:r>
              <a:rPr lang="he-IL" sz="2000" smtClean="0">
                <a:sym typeface="Symbol" pitchFamily="18" charset="2"/>
              </a:rPr>
              <a:t>ההסתברות של מאורע </a:t>
            </a:r>
            <a:r>
              <a:rPr lang="en-US" sz="2000" smtClean="0">
                <a:sym typeface="Symbol" pitchFamily="18" charset="2"/>
              </a:rPr>
              <a:t>A</a:t>
            </a:r>
            <a:r>
              <a:rPr lang="he-IL" sz="2000" smtClean="0">
                <a:sym typeface="Symbol" pitchFamily="18" charset="2"/>
              </a:rPr>
              <a:t> היא סכום ההסתברויות של המאורעות הפשוטים הכלולים בו.</a:t>
            </a:r>
          </a:p>
          <a:p>
            <a:pPr eaLnBrk="1" hangingPunct="1">
              <a:lnSpc>
                <a:spcPct val="90000"/>
              </a:lnSpc>
            </a:pPr>
            <a:r>
              <a:rPr lang="he-IL" sz="2000" smtClean="0">
                <a:sym typeface="Symbol" pitchFamily="18" charset="2"/>
              </a:rPr>
              <a:t>ההסתברות למאורע </a:t>
            </a:r>
            <a:r>
              <a:rPr lang="en-US" sz="2000" smtClean="0">
                <a:sym typeface="Symbol" pitchFamily="18" charset="2"/>
              </a:rPr>
              <a:t>A</a:t>
            </a:r>
            <a:r>
              <a:rPr lang="he-IL" sz="2000" smtClean="0">
                <a:sym typeface="Symbol" pitchFamily="18" charset="2"/>
              </a:rPr>
              <a:t> הינה: </a:t>
            </a:r>
          </a:p>
          <a:p>
            <a:pPr lvl="1" eaLnBrk="1" hangingPunct="1">
              <a:lnSpc>
                <a:spcPct val="90000"/>
              </a:lnSpc>
            </a:pPr>
            <a:r>
              <a:rPr lang="en-US" sz="1800" smtClean="0">
                <a:sym typeface="Symbol" pitchFamily="18" charset="2"/>
              </a:rPr>
              <a:t>A</a:t>
            </a:r>
            <a:r>
              <a:rPr lang="he-IL" sz="1800" smtClean="0">
                <a:sym typeface="Symbol" pitchFamily="18" charset="2"/>
              </a:rPr>
              <a:t># מספר המאורעות הפשוטים הכלולים במאורע </a:t>
            </a:r>
            <a:r>
              <a:rPr lang="en-US" sz="1800" smtClean="0">
                <a:sym typeface="Symbol" pitchFamily="18" charset="2"/>
              </a:rPr>
              <a:t>A</a:t>
            </a:r>
            <a:r>
              <a:rPr lang="he-IL" sz="1800" smtClean="0">
                <a:sym typeface="Symbol" pitchFamily="18" charset="2"/>
              </a:rPr>
              <a:t>.</a:t>
            </a:r>
          </a:p>
          <a:p>
            <a:pPr lvl="1" eaLnBrk="1" hangingPunct="1">
              <a:lnSpc>
                <a:spcPct val="90000"/>
              </a:lnSpc>
            </a:pPr>
            <a:r>
              <a:rPr lang="en-US" sz="1800" smtClean="0">
                <a:sym typeface="Symbol" pitchFamily="18" charset="2"/>
              </a:rPr>
              <a:t># </a:t>
            </a:r>
            <a:r>
              <a:rPr lang="he-IL" sz="1800" smtClean="0">
                <a:sym typeface="Symbol" pitchFamily="18" charset="2"/>
              </a:rPr>
              <a:t> מספר המאורעות הפשוטים במרחב המדגם. </a:t>
            </a:r>
          </a:p>
          <a:p>
            <a:pPr eaLnBrk="1" hangingPunct="1">
              <a:lnSpc>
                <a:spcPct val="90000"/>
              </a:lnSpc>
            </a:pPr>
            <a:r>
              <a:rPr lang="he-IL" sz="2000" smtClean="0">
                <a:sym typeface="Symbol" pitchFamily="18" charset="2"/>
              </a:rPr>
              <a:t>דוגמא:ההסתברות להוציא דבל בזריקת 2 קוביות.</a:t>
            </a:r>
          </a:p>
          <a:p>
            <a:pPr lvl="1" eaLnBrk="1" hangingPunct="1">
              <a:lnSpc>
                <a:spcPct val="90000"/>
              </a:lnSpc>
            </a:pPr>
            <a:r>
              <a:rPr lang="he-IL" sz="1800" smtClean="0">
                <a:sym typeface="Symbol" pitchFamily="18" charset="2"/>
              </a:rPr>
              <a:t>1-1, 2-2, 3-3, 4-4, 5-5, 6-6, כלומר </a:t>
            </a:r>
            <a:r>
              <a:rPr lang="en-US" sz="1800" smtClean="0">
                <a:sym typeface="Symbol" pitchFamily="18" charset="2"/>
              </a:rPr>
              <a:t>A</a:t>
            </a:r>
            <a:r>
              <a:rPr lang="he-IL" sz="1800" smtClean="0">
                <a:sym typeface="Symbol" pitchFamily="18" charset="2"/>
              </a:rPr>
              <a:t>=6.</a:t>
            </a:r>
          </a:p>
          <a:p>
            <a:pPr lvl="1" eaLnBrk="1" hangingPunct="1">
              <a:lnSpc>
                <a:spcPct val="90000"/>
              </a:lnSpc>
            </a:pPr>
            <a:r>
              <a:rPr lang="he-IL" sz="1800" smtClean="0">
                <a:sym typeface="Symbol" pitchFamily="18" charset="2"/>
              </a:rPr>
              <a:t>מרחב המדגם 1-1, 1-2, 1-3 ... </a:t>
            </a:r>
            <a:r>
              <a:rPr lang="en-US" sz="1800" smtClean="0">
                <a:sym typeface="Symbol" pitchFamily="18" charset="2"/>
              </a:rPr>
              <a:t></a:t>
            </a:r>
            <a:r>
              <a:rPr lang="he-IL" sz="1800" smtClean="0">
                <a:sym typeface="Symbol" pitchFamily="18" charset="2"/>
              </a:rPr>
              <a:t>=36. (6*6)</a:t>
            </a:r>
          </a:p>
          <a:p>
            <a:pPr lvl="1" eaLnBrk="1" hangingPunct="1">
              <a:lnSpc>
                <a:spcPct val="90000"/>
              </a:lnSpc>
            </a:pPr>
            <a:r>
              <a:rPr lang="en-US" sz="1800" smtClean="0">
                <a:sym typeface="Symbol" pitchFamily="18" charset="2"/>
              </a:rPr>
              <a:t>6/36 = 1/6</a:t>
            </a:r>
          </a:p>
        </p:txBody>
      </p:sp>
      <p:graphicFrame>
        <p:nvGraphicFramePr>
          <p:cNvPr id="211972" name="Object 4"/>
          <p:cNvGraphicFramePr>
            <a:graphicFrameLocks noChangeAspect="1"/>
          </p:cNvGraphicFramePr>
          <p:nvPr/>
        </p:nvGraphicFramePr>
        <p:xfrm>
          <a:off x="2916238" y="3789363"/>
          <a:ext cx="1133475" cy="595312"/>
        </p:xfrm>
        <a:graphic>
          <a:graphicData uri="http://schemas.openxmlformats.org/presentationml/2006/ole">
            <p:oleObj spid="_x0000_s20482" name="משוואה" r:id="rId4" imgW="749160" imgH="393480" progId="Equation.3">
              <p:embed/>
            </p:oleObj>
          </a:graphicData>
        </a:graphic>
      </p:graphicFrame>
      <p:graphicFrame>
        <p:nvGraphicFramePr>
          <p:cNvPr id="212030" name="Group 62"/>
          <p:cNvGraphicFramePr>
            <a:graphicFrameLocks noGrp="1"/>
          </p:cNvGraphicFramePr>
          <p:nvPr/>
        </p:nvGraphicFramePr>
        <p:xfrm>
          <a:off x="250825" y="4581525"/>
          <a:ext cx="3816350" cy="2035175"/>
        </p:xfrm>
        <a:graphic>
          <a:graphicData uri="http://schemas.openxmlformats.org/drawingml/2006/table">
            <a:tbl>
              <a:tblPr rtl="1"/>
              <a:tblGrid>
                <a:gridCol w="638175"/>
                <a:gridCol w="633412"/>
                <a:gridCol w="635000"/>
                <a:gridCol w="638175"/>
                <a:gridCol w="633413"/>
                <a:gridCol w="638175"/>
              </a:tblGrid>
              <a:tr h="3397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1-1</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2-2</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3-3</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4-4</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5-5</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rgbClr val="0066FF"/>
                          </a:solidFill>
                          <a:effectLst/>
                          <a:latin typeface="Times New Roman" pitchFamily="18" charset="0"/>
                          <a:cs typeface="Times New Roman" pitchFamily="18" charset="0"/>
                        </a:rPr>
                        <a:t>6-6</a:t>
                      </a:r>
                      <a:endParaRPr kumimoji="0" lang="en-US" sz="1400" b="1" i="0" u="none" strike="noStrike" cap="none" normalizeH="0" baseline="0" smtClean="0">
                        <a:ln>
                          <a:noFill/>
                        </a:ln>
                        <a:solidFill>
                          <a:srgbClr val="0066FF"/>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12033" name="AutoShape 65">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537" name="Oval 66"/>
          <p:cNvSpPr>
            <a:spLocks noChangeArrowheads="1"/>
          </p:cNvSpPr>
          <p:nvPr/>
        </p:nvSpPr>
        <p:spPr bwMode="auto">
          <a:xfrm>
            <a:off x="8316913" y="115888"/>
            <a:ext cx="684212" cy="404812"/>
          </a:xfrm>
          <a:prstGeom prst="ellipse">
            <a:avLst/>
          </a:prstGeom>
          <a:solidFill>
            <a:srgbClr val="0000FF"/>
          </a:solidFill>
          <a:ln w="19050">
            <a:noFill/>
            <a:miter lim="800000"/>
            <a:headEnd/>
            <a:tailEnd/>
          </a:ln>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fade">
                                      <p:cBhvr>
                                        <p:cTn id="7" dur="2000"/>
                                        <p:tgtEl>
                                          <p:spTgt spid="211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1971">
                                            <p:txEl>
                                              <p:pRg st="1" end="1"/>
                                            </p:txEl>
                                          </p:spTgt>
                                        </p:tgtEl>
                                        <p:attrNameLst>
                                          <p:attrName>style.visibility</p:attrName>
                                        </p:attrNameLst>
                                      </p:cBhvr>
                                      <p:to>
                                        <p:strVal val="visible"/>
                                      </p:to>
                                    </p:set>
                                    <p:animEffect transition="in" filter="fade">
                                      <p:cBhvr>
                                        <p:cTn id="10" dur="2000"/>
                                        <p:tgtEl>
                                          <p:spTgt spid="211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animEffect transition="in" filter="fade">
                                      <p:cBhvr>
                                        <p:cTn id="13" dur="2000"/>
                                        <p:tgtEl>
                                          <p:spTgt spid="211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1971">
                                            <p:txEl>
                                              <p:pRg st="3" end="3"/>
                                            </p:txEl>
                                          </p:spTgt>
                                        </p:tgtEl>
                                        <p:attrNameLst>
                                          <p:attrName>style.visibility</p:attrName>
                                        </p:attrNameLst>
                                      </p:cBhvr>
                                      <p:to>
                                        <p:strVal val="visible"/>
                                      </p:to>
                                    </p:set>
                                    <p:animEffect transition="in" filter="fade">
                                      <p:cBhvr>
                                        <p:cTn id="16" dur="2000"/>
                                        <p:tgtEl>
                                          <p:spTgt spid="211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1971">
                                            <p:txEl>
                                              <p:pRg st="4" end="4"/>
                                            </p:txEl>
                                          </p:spTgt>
                                        </p:tgtEl>
                                        <p:attrNameLst>
                                          <p:attrName>style.visibility</p:attrName>
                                        </p:attrNameLst>
                                      </p:cBhvr>
                                      <p:to>
                                        <p:strVal val="visible"/>
                                      </p:to>
                                    </p:set>
                                    <p:animEffect transition="in" filter="fade">
                                      <p:cBhvr>
                                        <p:cTn id="19" dur="2000"/>
                                        <p:tgtEl>
                                          <p:spTgt spid="21197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1971">
                                            <p:txEl>
                                              <p:pRg st="5" end="5"/>
                                            </p:txEl>
                                          </p:spTgt>
                                        </p:tgtEl>
                                        <p:attrNameLst>
                                          <p:attrName>style.visibility</p:attrName>
                                        </p:attrNameLst>
                                      </p:cBhvr>
                                      <p:to>
                                        <p:strVal val="visible"/>
                                      </p:to>
                                    </p:set>
                                    <p:animEffect transition="in" filter="fade">
                                      <p:cBhvr>
                                        <p:cTn id="22" dur="2000"/>
                                        <p:tgtEl>
                                          <p:spTgt spid="21197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1971">
                                            <p:txEl>
                                              <p:pRg st="6" end="6"/>
                                            </p:txEl>
                                          </p:spTgt>
                                        </p:tgtEl>
                                        <p:attrNameLst>
                                          <p:attrName>style.visibility</p:attrName>
                                        </p:attrNameLst>
                                      </p:cBhvr>
                                      <p:to>
                                        <p:strVal val="visible"/>
                                      </p:to>
                                    </p:set>
                                    <p:animEffect transition="in" filter="fade">
                                      <p:cBhvr>
                                        <p:cTn id="25" dur="2000"/>
                                        <p:tgtEl>
                                          <p:spTgt spid="21197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1971">
                                            <p:txEl>
                                              <p:pRg st="7" end="7"/>
                                            </p:txEl>
                                          </p:spTgt>
                                        </p:tgtEl>
                                        <p:attrNameLst>
                                          <p:attrName>style.visibility</p:attrName>
                                        </p:attrNameLst>
                                      </p:cBhvr>
                                      <p:to>
                                        <p:strVal val="visible"/>
                                      </p:to>
                                    </p:set>
                                    <p:animEffect transition="in" filter="fade">
                                      <p:cBhvr>
                                        <p:cTn id="28" dur="2000"/>
                                        <p:tgtEl>
                                          <p:spTgt spid="21197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1971">
                                            <p:txEl>
                                              <p:pRg st="8" end="8"/>
                                            </p:txEl>
                                          </p:spTgt>
                                        </p:tgtEl>
                                        <p:attrNameLst>
                                          <p:attrName>style.visibility</p:attrName>
                                        </p:attrNameLst>
                                      </p:cBhvr>
                                      <p:to>
                                        <p:strVal val="visible"/>
                                      </p:to>
                                    </p:set>
                                    <p:animEffect transition="in" filter="fade">
                                      <p:cBhvr>
                                        <p:cTn id="31" dur="2000"/>
                                        <p:tgtEl>
                                          <p:spTgt spid="211971">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1971">
                                            <p:txEl>
                                              <p:pRg st="9" end="9"/>
                                            </p:txEl>
                                          </p:spTgt>
                                        </p:tgtEl>
                                        <p:attrNameLst>
                                          <p:attrName>style.visibility</p:attrName>
                                        </p:attrNameLst>
                                      </p:cBhvr>
                                      <p:to>
                                        <p:strVal val="visible"/>
                                      </p:to>
                                    </p:set>
                                    <p:animEffect transition="in" filter="fade">
                                      <p:cBhvr>
                                        <p:cTn id="34" dur="2000"/>
                                        <p:tgtEl>
                                          <p:spTgt spid="211971">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1971">
                                            <p:txEl>
                                              <p:pRg st="10" end="10"/>
                                            </p:txEl>
                                          </p:spTgt>
                                        </p:tgtEl>
                                        <p:attrNameLst>
                                          <p:attrName>style.visibility</p:attrName>
                                        </p:attrNameLst>
                                      </p:cBhvr>
                                      <p:to>
                                        <p:strVal val="visible"/>
                                      </p:to>
                                    </p:set>
                                    <p:animEffect transition="in" filter="fade">
                                      <p:cBhvr>
                                        <p:cTn id="37" dur="2000"/>
                                        <p:tgtEl>
                                          <p:spTgt spid="211971">
                                            <p:txEl>
                                              <p:pRg st="10" end="10"/>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211972"/>
                                        </p:tgtEl>
                                        <p:attrNameLst>
                                          <p:attrName>style.visibility</p:attrName>
                                        </p:attrNameLst>
                                      </p:cBhvr>
                                      <p:to>
                                        <p:strVal val="visible"/>
                                      </p:to>
                                    </p:set>
                                    <p:anim calcmode="lin" valueType="num">
                                      <p:cBhvr>
                                        <p:cTn id="40" dur="1000" fill="hold"/>
                                        <p:tgtEl>
                                          <p:spTgt spid="211972"/>
                                        </p:tgtEl>
                                        <p:attrNameLst>
                                          <p:attrName>ppt_w</p:attrName>
                                        </p:attrNameLst>
                                      </p:cBhvr>
                                      <p:tavLst>
                                        <p:tav tm="0">
                                          <p:val>
                                            <p:strVal val="#ppt_w*0.70"/>
                                          </p:val>
                                        </p:tav>
                                        <p:tav tm="100000">
                                          <p:val>
                                            <p:strVal val="#ppt_w"/>
                                          </p:val>
                                        </p:tav>
                                      </p:tavLst>
                                    </p:anim>
                                    <p:anim calcmode="lin" valueType="num">
                                      <p:cBhvr>
                                        <p:cTn id="41" dur="1000" fill="hold"/>
                                        <p:tgtEl>
                                          <p:spTgt spid="211972"/>
                                        </p:tgtEl>
                                        <p:attrNameLst>
                                          <p:attrName>ppt_h</p:attrName>
                                        </p:attrNameLst>
                                      </p:cBhvr>
                                      <p:tavLst>
                                        <p:tav tm="0">
                                          <p:val>
                                            <p:strVal val="#ppt_h"/>
                                          </p:val>
                                        </p:tav>
                                        <p:tav tm="100000">
                                          <p:val>
                                            <p:strVal val="#ppt_h"/>
                                          </p:val>
                                        </p:tav>
                                      </p:tavLst>
                                    </p:anim>
                                    <p:animEffect transition="in" filter="fade">
                                      <p:cBhvr>
                                        <p:cTn id="42" dur="1000"/>
                                        <p:tgtEl>
                                          <p:spTgt spid="211972"/>
                                        </p:tgtEl>
                                      </p:cBhvr>
                                    </p:animEffect>
                                  </p:childTnLst>
                                </p:cTn>
                              </p:par>
                            </p:childTnLst>
                          </p:cTn>
                        </p:par>
                        <p:par>
                          <p:cTn id="43" fill="hold">
                            <p:stCondLst>
                              <p:cond delay="2000"/>
                            </p:stCondLst>
                            <p:childTnLst>
                              <p:par>
                                <p:cTn id="44" presetID="55" presetClass="entr" presetSubtype="0" fill="hold" nodeType="afterEffect">
                                  <p:stCondLst>
                                    <p:cond delay="0"/>
                                  </p:stCondLst>
                                  <p:childTnLst>
                                    <p:set>
                                      <p:cBhvr>
                                        <p:cTn id="45" dur="1" fill="hold">
                                          <p:stCondLst>
                                            <p:cond delay="0"/>
                                          </p:stCondLst>
                                        </p:cTn>
                                        <p:tgtEl>
                                          <p:spTgt spid="212030"/>
                                        </p:tgtEl>
                                        <p:attrNameLst>
                                          <p:attrName>style.visibility</p:attrName>
                                        </p:attrNameLst>
                                      </p:cBhvr>
                                      <p:to>
                                        <p:strVal val="visible"/>
                                      </p:to>
                                    </p:set>
                                    <p:anim calcmode="lin" valueType="num">
                                      <p:cBhvr>
                                        <p:cTn id="46" dur="1000" fill="hold"/>
                                        <p:tgtEl>
                                          <p:spTgt spid="212030"/>
                                        </p:tgtEl>
                                        <p:attrNameLst>
                                          <p:attrName>ppt_w</p:attrName>
                                        </p:attrNameLst>
                                      </p:cBhvr>
                                      <p:tavLst>
                                        <p:tav tm="0">
                                          <p:val>
                                            <p:strVal val="#ppt_w*0.70"/>
                                          </p:val>
                                        </p:tav>
                                        <p:tav tm="100000">
                                          <p:val>
                                            <p:strVal val="#ppt_w"/>
                                          </p:val>
                                        </p:tav>
                                      </p:tavLst>
                                    </p:anim>
                                    <p:anim calcmode="lin" valueType="num">
                                      <p:cBhvr>
                                        <p:cTn id="47" dur="1000" fill="hold"/>
                                        <p:tgtEl>
                                          <p:spTgt spid="212030"/>
                                        </p:tgtEl>
                                        <p:attrNameLst>
                                          <p:attrName>ppt_h</p:attrName>
                                        </p:attrNameLst>
                                      </p:cBhvr>
                                      <p:tavLst>
                                        <p:tav tm="0">
                                          <p:val>
                                            <p:strVal val="#ppt_h"/>
                                          </p:val>
                                        </p:tav>
                                        <p:tav tm="100000">
                                          <p:val>
                                            <p:strVal val="#ppt_h"/>
                                          </p:val>
                                        </p:tav>
                                      </p:tavLst>
                                    </p:anim>
                                    <p:animEffect transition="in" filter="fade">
                                      <p:cBhvr>
                                        <p:cTn id="48" dur="1000"/>
                                        <p:tgtEl>
                                          <p:spTgt spid="212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14277</TotalTime>
  <Words>17253</Words>
  <Application>Microsoft Office PowerPoint</Application>
  <PresentationFormat>‫הצגה על המסך (4:3)</PresentationFormat>
  <Paragraphs>3540</Paragraphs>
  <Slides>188</Slides>
  <Notes>82</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3</vt:i4>
      </vt:variant>
      <vt:variant>
        <vt:lpstr>כותרות שקופיות</vt:lpstr>
      </vt:variant>
      <vt:variant>
        <vt:i4>188</vt:i4>
      </vt:variant>
    </vt:vector>
  </HeadingPairs>
  <TitlesOfParts>
    <vt:vector size="199" baseType="lpstr">
      <vt:lpstr>Tahoma</vt:lpstr>
      <vt:lpstr>Times New Roman</vt:lpstr>
      <vt:lpstr>Arial</vt:lpstr>
      <vt:lpstr>Wingdings</vt:lpstr>
      <vt:lpstr>David</vt:lpstr>
      <vt:lpstr>Symbol</vt:lpstr>
      <vt:lpstr>Webdings</vt:lpstr>
      <vt:lpstr>Blends</vt:lpstr>
      <vt:lpstr>צילום של Microsoft Photo Editor 3.0</vt:lpstr>
      <vt:lpstr>תרשים של Microsoft Excel</vt:lpstr>
      <vt:lpstr>Microsoft Equation 3.0</vt:lpstr>
      <vt:lpstr>מפתח נושאים</vt:lpstr>
      <vt:lpstr>סטטיסטיקה </vt:lpstr>
      <vt:lpstr>מטרת הסטטיסטיקה?</vt:lpstr>
      <vt:lpstr>כיוונים עיקריים בסטטיסטיקה</vt:lpstr>
      <vt:lpstr>מרכיבים מרכזיים במחקר</vt:lpstr>
      <vt:lpstr>מרכיבים מרכזיים במחקר (2)</vt:lpstr>
      <vt:lpstr>מרכיבים מרכזיים במחקר (3)</vt:lpstr>
      <vt:lpstr>מרכיבים מרכזיים במחקר (4)</vt:lpstr>
      <vt:lpstr>מרכיבים מרכזיים במחקר (5)</vt:lpstr>
      <vt:lpstr>מרכיבים מרכזיים במחקר - סיכום</vt:lpstr>
      <vt:lpstr>תרגול</vt:lpstr>
      <vt:lpstr>סטטיסטיקה </vt:lpstr>
      <vt:lpstr>משתנים: איכותי // כמותי</vt:lpstr>
      <vt:lpstr>משתנים: בדיד // רציף</vt:lpstr>
      <vt:lpstr>משתנים: רמות מדידה (סולמות מדידה)</vt:lpstr>
      <vt:lpstr>משתנים: רמות מדידה – משתנה נומינלי</vt:lpstr>
      <vt:lpstr>משתנים: רמות מדידה – משתנה אורדינלי</vt:lpstr>
      <vt:lpstr>משתנים: רמות מדידה – משתנה אינטרוולי</vt:lpstr>
      <vt:lpstr>משתנים: רמות מדידה – משתנה רציונאלי</vt:lpstr>
      <vt:lpstr>משתנים: רמות מדידה (סולמות מדידה) – סיכום</vt:lpstr>
      <vt:lpstr>משתנים: תלויים / בלתי תלויים</vt:lpstr>
      <vt:lpstr>תרגול (1)</vt:lpstr>
      <vt:lpstr>תרגול (2)</vt:lpstr>
      <vt:lpstr>סטטיסטיקה</vt:lpstr>
      <vt:lpstr>לוחות סטטיסטיים: תיאור התפלגות המשתנה הנחקר</vt:lpstr>
      <vt:lpstr>לוחות סטטיסטיים (2)</vt:lpstr>
      <vt:lpstr>הצגה גראפית: דיאגראמת מעגל</vt:lpstr>
      <vt:lpstr>הצגה גראפית: דיאגראמת מעגל דוגמא</vt:lpstr>
      <vt:lpstr>הצגה גראפית: דיאגראמת מקלות</vt:lpstr>
      <vt:lpstr>הצגה גראפית: דיאגראמת מקלות דוגמא</vt:lpstr>
      <vt:lpstr>הצגה גראפית: עמודות</vt:lpstr>
      <vt:lpstr>הצגה גראפית: עמודות דוגמא</vt:lpstr>
      <vt:lpstr>הצגה גראפית: היסטוגרמה</vt:lpstr>
      <vt:lpstr>הצגה גראפית: היסטוגרמה (2)</vt:lpstr>
      <vt:lpstr>סוגי התפלגויות </vt:lpstr>
      <vt:lpstr>סוגי התפלגויות (2) </vt:lpstr>
      <vt:lpstr>סוגי התפלגויות (3) </vt:lpstr>
      <vt:lpstr>סוגי התפלגויות (4) </vt:lpstr>
      <vt:lpstr>סוגי התפלגויות (5) </vt:lpstr>
      <vt:lpstr>סוגי התפלגויות (6) </vt:lpstr>
      <vt:lpstr>תרגיל (1)</vt:lpstr>
      <vt:lpstr>תרגיל (2)</vt:lpstr>
      <vt:lpstr>תרגיל (3)</vt:lpstr>
      <vt:lpstr>תרגיל (4)</vt:lpstr>
      <vt:lpstr>סטטיסטיקה</vt:lpstr>
      <vt:lpstr>מדדי מרכז – תיאור מרכז ההתפלגות </vt:lpstr>
      <vt:lpstr>שכיח Mo (Mode)</vt:lpstr>
      <vt:lpstr>שכיח Mo – אופן החישוב (רוחב קבוצות שווה)</vt:lpstr>
      <vt:lpstr>שכיח Mo – אופן החישוב (רוחב קבוצות שונה)</vt:lpstr>
      <vt:lpstr>חציון Me (Median)</vt:lpstr>
      <vt:lpstr>חציון Me – אופן החישוב (ערכים בודדים)</vt:lpstr>
      <vt:lpstr>חציון Me – אופן החישוב (1)</vt:lpstr>
      <vt:lpstr>שקופית 53</vt:lpstr>
      <vt:lpstr>תרגיל (1)</vt:lpstr>
      <vt:lpstr>שקופית 55</vt:lpstr>
      <vt:lpstr>סטטיסטיקה</vt:lpstr>
      <vt:lpstr>ממוצע M או X (Mean / Average)</vt:lpstr>
      <vt:lpstr>ממוצע M או X – אופן החישוב</vt:lpstr>
      <vt:lpstr>ממוצע M או X – אופן החישוב </vt:lpstr>
      <vt:lpstr>שקופית 60</vt:lpstr>
      <vt:lpstr>טרנספורמציה ליניארית.</vt:lpstr>
      <vt:lpstr>שקופית 62</vt:lpstr>
      <vt:lpstr>שקופית 63</vt:lpstr>
      <vt:lpstr>סטטיסטיקה</vt:lpstr>
      <vt:lpstr>מדד פיזור – שונות 2 וסטיית תקן  </vt:lpstr>
      <vt:lpstr>מדד פיזור – שונות 2 וסטיית תקן  </vt:lpstr>
      <vt:lpstr>שונות 2 וסטיית תקן   - אופן החישוב</vt:lpstr>
      <vt:lpstr>שקופית 68</vt:lpstr>
      <vt:lpstr>טרנספורמציה ליניארית</vt:lpstr>
      <vt:lpstr>השוואת סטיות תקן – מקדם ההשתנות c.v.</vt:lpstr>
      <vt:lpstr>תחום בין רבעוני (Q1- Q3)– אופן החישוב (1Q)</vt:lpstr>
      <vt:lpstr>שקופית 72</vt:lpstr>
      <vt:lpstr>שקופית 73</vt:lpstr>
      <vt:lpstr>שקופית 74</vt:lpstr>
      <vt:lpstr>שקופית 75</vt:lpstr>
      <vt:lpstr>שקופית 76</vt:lpstr>
      <vt:lpstr>שקופית 77</vt:lpstr>
      <vt:lpstr>סטטיסטיקה</vt:lpstr>
      <vt:lpstr>התפלגות נורמאלית (גאוס / Z)</vt:lpstr>
      <vt:lpstr>מיקום יחסי של תצפית בקבוצה – ציון תקן Z</vt:lpstr>
      <vt:lpstr>התפלגות Z (נורמאלית)</vt:lpstr>
      <vt:lpstr>טבלת ציוני  Z (התפלגות Z)</vt:lpstr>
      <vt:lpstr>חישוב ציון תקן  Z</vt:lpstr>
      <vt:lpstr>ציוני תקן (Z) – אופן החישוב (דוגמא 1)</vt:lpstr>
      <vt:lpstr>ציוני תקן (Z) – אופן החישוב (דוגמא 2)</vt:lpstr>
      <vt:lpstr>ציוני תקן (Z) – אופן החישוב (דוגמא 3)</vt:lpstr>
      <vt:lpstr>ציוני Z – טרנספורמציה ליניארית (1)</vt:lpstr>
      <vt:lpstr>ציוני Z – טרנספורמציה ליניארית (2)</vt:lpstr>
      <vt:lpstr>תרגיל 1</vt:lpstr>
      <vt:lpstr>תרגיל 2</vt:lpstr>
      <vt:lpstr>תרגיל 3</vt:lpstr>
      <vt:lpstr>תרגיל 4</vt:lpstr>
      <vt:lpstr>תרגיל 5</vt:lpstr>
      <vt:lpstr>תרגיל 6</vt:lpstr>
      <vt:lpstr>תרגיל 7</vt:lpstr>
      <vt:lpstr>סטטיסטיקה</vt:lpstr>
      <vt:lpstr>מושגים בסיסיים בהסתברות </vt:lpstr>
      <vt:lpstr>מושגים בסיסיים בהסתברות (2) </vt:lpstr>
      <vt:lpstr>מודל הסתברותי אחיד: הגדרה</vt:lpstr>
      <vt:lpstr>הסתברות: פעולות בין מאורעות (קבוצות)</vt:lpstr>
      <vt:lpstr>המחשה גיאומטרית: דיאגראמת וואן </vt:lpstr>
      <vt:lpstr>חוק החיבור בחישוב הסתברות</vt:lpstr>
      <vt:lpstr>תרגיל 1</vt:lpstr>
      <vt:lpstr>תרגיל 2</vt:lpstr>
      <vt:lpstr>תרגיל 3</vt:lpstr>
      <vt:lpstr>תרגיל 4</vt:lpstr>
      <vt:lpstr>תרגיל 5</vt:lpstr>
      <vt:lpstr>תרגיל 6</vt:lpstr>
      <vt:lpstr>תרגיל 7</vt:lpstr>
      <vt:lpstr>סטטיסטיקה</vt:lpstr>
      <vt:lpstr>הסתברות מותנה: הסתברות בתנאי A של מאורע B</vt:lpstr>
      <vt:lpstr>הסתברות בתנאי A של מאורע B: דוגמא (1)</vt:lpstr>
      <vt:lpstr>הסתברות בתנאי A של מאורע B: דוגמא (2)</vt:lpstr>
      <vt:lpstr>הסתברות בתנאי A של מאורע B: דוגמא (3)</vt:lpstr>
      <vt:lpstr>חישוב הסתברויות: חיתוך (מאורעות תלויים)</vt:lpstr>
      <vt:lpstr>חישוב הסתברויות: חיתוך (מאורעות בלתי תלויים)</vt:lpstr>
      <vt:lpstr>דיאגראמת עץ</vt:lpstr>
      <vt:lpstr>דיאגראמת עץ (2)</vt:lpstr>
      <vt:lpstr>דיאגראמת עץ: הסתברות אפוסטריורית</vt:lpstr>
      <vt:lpstr>דיאגראמת עץ: הסתברות אפוסטריורית (2)</vt:lpstr>
      <vt:lpstr>תרגיל 1</vt:lpstr>
      <vt:lpstr>תרגיל 2</vt:lpstr>
      <vt:lpstr>תרגיל 3</vt:lpstr>
      <vt:lpstr>תרגיל 4 (בלתי תלויים)</vt:lpstr>
      <vt:lpstr>תרגיל 5 (בלתי תלויים)</vt:lpstr>
      <vt:lpstr>סטטיסטיקה</vt:lpstr>
      <vt:lpstr>שימוש בקומבינטוריקה</vt:lpstr>
      <vt:lpstr>חוק המכפלה</vt:lpstr>
      <vt:lpstr>חוק המכפלה: מדגמים סדורים עם החזרה</vt:lpstr>
      <vt:lpstr>חוק המכפלה: מדגמים סדורים עם החזרה (2)</vt:lpstr>
      <vt:lpstr>חוק המכפלה: מדגמים סדורים ללא החזרה</vt:lpstr>
      <vt:lpstr>חוק המכפלה: מדגמים לא סדורים ללא החזרה</vt:lpstr>
      <vt:lpstr>תרגיל 1: סדורים עם החזרה</vt:lpstr>
      <vt:lpstr>תרגיל 2: ללא החזרה סדורים ולא סדורים</vt:lpstr>
      <vt:lpstr>תרגיל 3</vt:lpstr>
      <vt:lpstr>תרגיל 4</vt:lpstr>
      <vt:lpstr>תרגיל 5</vt:lpstr>
      <vt:lpstr>תרגיל 6</vt:lpstr>
      <vt:lpstr>סטטיסטיקה</vt:lpstr>
      <vt:lpstr>הסתברות בינומית: תכונות</vt:lpstr>
      <vt:lpstr>הסתברות בינומית: אופן החישוב</vt:lpstr>
      <vt:lpstr>הסתברות בינומית: דוגמאות</vt:lpstr>
      <vt:lpstr>הסתברות בינומית: דוגמאות (2)</vt:lpstr>
      <vt:lpstr>תוחלת: מדד מיקום מרכזי לפונקצית הסתברות</vt:lpstr>
      <vt:lpstr>תוחלת: דוגמאות</vt:lpstr>
      <vt:lpstr>תוחלת: דוגמאות (2)</vt:lpstr>
      <vt:lpstr>תרגיל 1: הסתברות בינומית</vt:lpstr>
      <vt:lpstr>תרגיל 2: הסתברות בינומית</vt:lpstr>
      <vt:lpstr>תרגיל 3: תוחלת</vt:lpstr>
      <vt:lpstr>סטטיסטיקה</vt:lpstr>
      <vt:lpstr>סולמות מדידה וסוגי משתנים</vt:lpstr>
      <vt:lpstr>תרגיל סוגי משתנים וסולמות מדידה</vt:lpstr>
      <vt:lpstr>תרגיל סוגי התפלגויות</vt:lpstr>
      <vt:lpstr>תרגיל סוגי התפלגויות (2)</vt:lpstr>
      <vt:lpstr>תרגיל סוגי התפלגויות (3)</vt:lpstr>
      <vt:lpstr>תרגיל סוגי התפלגויות (4)</vt:lpstr>
      <vt:lpstr>מדדי מרכז</vt:lpstr>
      <vt:lpstr>שקופית 158</vt:lpstr>
      <vt:lpstr>שקופית 159</vt:lpstr>
      <vt:lpstr>מדדי פיזור (1)</vt:lpstr>
      <vt:lpstr>שקופית 161</vt:lpstr>
      <vt:lpstr>מדדי פיזור (2)</vt:lpstr>
      <vt:lpstr>שקופית 163</vt:lpstr>
      <vt:lpstr>התפלגות נורמאלית וציוני תקן</vt:lpstr>
      <vt:lpstr>תרגיל ציוני תקן</vt:lpstr>
      <vt:lpstr>תורת הקבוצות - פעולות בין מאורעות </vt:lpstr>
      <vt:lpstr>דיאגראמת וואן</vt:lpstr>
      <vt:lpstr>המחשה גיאומטרית: דיאגראמת וואן </vt:lpstr>
      <vt:lpstr>חוק החיבור בחישוב הסתברות</vt:lpstr>
      <vt:lpstr>תרגיל הסתברות פשוטה (1)</vt:lpstr>
      <vt:lpstr>תרגיל הסתברות פשוטה (2)</vt:lpstr>
      <vt:lpstr>הסתברות מותנה - דיאגראמת עץ</vt:lpstr>
      <vt:lpstr>דיאגראמת עץ (2)</vt:lpstr>
      <vt:lpstr>דיאגראמת עץ: הסתברות אפוסטריורית</vt:lpstr>
      <vt:lpstr>תרגיל הסתברות מותנה</vt:lpstr>
      <vt:lpstr>קומבינטוריקה: חוק המכפלה</vt:lpstr>
      <vt:lpstr>חוק המכפלה: מדגמים סדורים עם החזרה</vt:lpstr>
      <vt:lpstr>חוק המכפלה: מדגמים סדורים עם החזרה (2)</vt:lpstr>
      <vt:lpstr>חוק המכפלה: מדגמים סדורים ללא החזרה</vt:lpstr>
      <vt:lpstr>חוק המכפלה: מדגמים לא סדורים ללא החזרה</vt:lpstr>
      <vt:lpstr>תרגיל קומבינטוריקה</vt:lpstr>
      <vt:lpstr>הסתברות בינומית: תכונות</vt:lpstr>
      <vt:lpstr>הסתברות בינומית: אופן החישוב</vt:lpstr>
      <vt:lpstr>הסתברות בינומית: דוגמאות</vt:lpstr>
      <vt:lpstr>הסתברות בינומית: דוגמאות (2)</vt:lpstr>
      <vt:lpstr>תרגיל הסתברות בינומית</vt:lpstr>
      <vt:lpstr>תוחלת: מדד מיקום מרכזי לפונקצית הסתברות</vt:lpstr>
      <vt:lpstr>תרגיל תוחלת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סטטיסטיקה</dc:title>
  <dc:creator>yossi</dc:creator>
  <cp:lastModifiedBy>פולינה באבאי</cp:lastModifiedBy>
  <cp:revision>476</cp:revision>
  <cp:lastPrinted>1601-01-01T00:00:00Z</cp:lastPrinted>
  <dcterms:created xsi:type="dcterms:W3CDTF">2002-05-17T18:33:15Z</dcterms:created>
  <dcterms:modified xsi:type="dcterms:W3CDTF">2017-03-13T11:45:29Z</dcterms:modified>
</cp:coreProperties>
</file>